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0"/>
  </p:notesMasterIdLst>
  <p:sldIdLst>
    <p:sldId id="256" r:id="rId5"/>
    <p:sldId id="2147482005" r:id="rId6"/>
    <p:sldId id="2147482051" r:id="rId7"/>
    <p:sldId id="2147482006" r:id="rId8"/>
    <p:sldId id="2147482009" r:id="rId9"/>
    <p:sldId id="2147482011" r:id="rId10"/>
    <p:sldId id="2147482015" r:id="rId11"/>
    <p:sldId id="2147482014" r:id="rId12"/>
    <p:sldId id="2147482016" r:id="rId13"/>
    <p:sldId id="2147482050" r:id="rId14"/>
    <p:sldId id="2147482017" r:id="rId15"/>
    <p:sldId id="2147482020" r:id="rId16"/>
    <p:sldId id="2147482019" r:id="rId17"/>
    <p:sldId id="2147482018" r:id="rId18"/>
    <p:sldId id="2147482022" r:id="rId19"/>
    <p:sldId id="2147482021" r:id="rId20"/>
    <p:sldId id="2147482023" r:id="rId21"/>
    <p:sldId id="2147482024" r:id="rId22"/>
    <p:sldId id="2147482025" r:id="rId23"/>
    <p:sldId id="2147482027" r:id="rId24"/>
    <p:sldId id="2147482028" r:id="rId25"/>
    <p:sldId id="2147482029" r:id="rId26"/>
    <p:sldId id="2147482031" r:id="rId27"/>
    <p:sldId id="2147482037" r:id="rId28"/>
    <p:sldId id="2147482032" r:id="rId29"/>
    <p:sldId id="2147482033" r:id="rId30"/>
    <p:sldId id="2147482126" r:id="rId31"/>
    <p:sldId id="2147482127" r:id="rId32"/>
    <p:sldId id="2147482128" r:id="rId33"/>
    <p:sldId id="2147482034" r:id="rId34"/>
    <p:sldId id="2147482035" r:id="rId35"/>
    <p:sldId id="2147482036" r:id="rId36"/>
    <p:sldId id="2147482038" r:id="rId37"/>
    <p:sldId id="2147482039" r:id="rId38"/>
    <p:sldId id="2147482040" r:id="rId39"/>
    <p:sldId id="2147482041" r:id="rId40"/>
    <p:sldId id="2147482042" r:id="rId41"/>
    <p:sldId id="2147482043" r:id="rId42"/>
    <p:sldId id="2147482044" r:id="rId43"/>
    <p:sldId id="2147482045" r:id="rId44"/>
    <p:sldId id="2147482046" r:id="rId45"/>
    <p:sldId id="2147482047" r:id="rId46"/>
    <p:sldId id="2147482048" r:id="rId47"/>
    <p:sldId id="2147482049" r:id="rId48"/>
    <p:sldId id="2147482052" r:id="rId49"/>
    <p:sldId id="2147482053" r:id="rId50"/>
    <p:sldId id="2147482054" r:id="rId51"/>
    <p:sldId id="2147482055" r:id="rId52"/>
    <p:sldId id="2147482056" r:id="rId53"/>
    <p:sldId id="2147482057" r:id="rId54"/>
    <p:sldId id="2147482058" r:id="rId55"/>
    <p:sldId id="2147482061" r:id="rId56"/>
    <p:sldId id="2147482063" r:id="rId57"/>
    <p:sldId id="2147482064" r:id="rId58"/>
    <p:sldId id="2147482065" r:id="rId59"/>
    <p:sldId id="2147482066" r:id="rId60"/>
    <p:sldId id="2147482077" r:id="rId61"/>
    <p:sldId id="2147482113" r:id="rId62"/>
    <p:sldId id="2147482068" r:id="rId63"/>
    <p:sldId id="2147482069" r:id="rId64"/>
    <p:sldId id="2147482070" r:id="rId65"/>
    <p:sldId id="2147482071" r:id="rId66"/>
    <p:sldId id="2147482072" r:id="rId67"/>
    <p:sldId id="2147482073" r:id="rId68"/>
    <p:sldId id="2147482074" r:id="rId69"/>
    <p:sldId id="2147482075" r:id="rId70"/>
    <p:sldId id="2147482076" r:id="rId71"/>
    <p:sldId id="2147482079" r:id="rId72"/>
    <p:sldId id="2147482082" r:id="rId73"/>
    <p:sldId id="2147482083" r:id="rId74"/>
    <p:sldId id="2147482084" r:id="rId75"/>
    <p:sldId id="2147482078" r:id="rId76"/>
    <p:sldId id="2147482080" r:id="rId77"/>
    <p:sldId id="2147482081" r:id="rId78"/>
    <p:sldId id="2147482085" r:id="rId79"/>
    <p:sldId id="2147482086" r:id="rId80"/>
    <p:sldId id="2147482087" r:id="rId81"/>
    <p:sldId id="2147482088" r:id="rId82"/>
    <p:sldId id="2147482089" r:id="rId83"/>
    <p:sldId id="2147482067" r:id="rId84"/>
    <p:sldId id="2147482114" r:id="rId85"/>
    <p:sldId id="2147482090" r:id="rId86"/>
    <p:sldId id="2147482101" r:id="rId87"/>
    <p:sldId id="2147482102" r:id="rId88"/>
    <p:sldId id="2147482103" r:id="rId89"/>
    <p:sldId id="2147482104" r:id="rId90"/>
    <p:sldId id="2147482105" r:id="rId91"/>
    <p:sldId id="2147482106" r:id="rId92"/>
    <p:sldId id="2147482107" r:id="rId93"/>
    <p:sldId id="2147482108" r:id="rId94"/>
    <p:sldId id="2147482109" r:id="rId95"/>
    <p:sldId id="2147482110" r:id="rId96"/>
    <p:sldId id="2147482111" r:id="rId97"/>
    <p:sldId id="2147482112" r:id="rId98"/>
    <p:sldId id="2147482091" r:id="rId99"/>
    <p:sldId id="2147482093" r:id="rId100"/>
    <p:sldId id="2147482094" r:id="rId101"/>
    <p:sldId id="2147482096" r:id="rId102"/>
    <p:sldId id="2147482097" r:id="rId103"/>
    <p:sldId id="2147482092" r:id="rId104"/>
    <p:sldId id="2147482098" r:id="rId105"/>
    <p:sldId id="2147482099" r:id="rId106"/>
    <p:sldId id="2147482100" r:id="rId107"/>
    <p:sldId id="2147482115" r:id="rId108"/>
    <p:sldId id="2147482116" r:id="rId109"/>
    <p:sldId id="2147482117" r:id="rId110"/>
    <p:sldId id="2147482118" r:id="rId111"/>
    <p:sldId id="2147482120" r:id="rId112"/>
    <p:sldId id="2147482119" r:id="rId113"/>
    <p:sldId id="2147482121" r:id="rId114"/>
    <p:sldId id="2147482122" r:id="rId115"/>
    <p:sldId id="2147482123" r:id="rId116"/>
    <p:sldId id="2147482124" r:id="rId117"/>
    <p:sldId id="2147482125" r:id="rId118"/>
    <p:sldId id="2147482131" r:id="rId119"/>
    <p:sldId id="2147482129" r:id="rId120"/>
    <p:sldId id="2147482130" r:id="rId121"/>
    <p:sldId id="2147482134" r:id="rId122"/>
    <p:sldId id="2147482133" r:id="rId123"/>
    <p:sldId id="2147482132" r:id="rId124"/>
    <p:sldId id="2147482135" r:id="rId125"/>
    <p:sldId id="2147482136" r:id="rId126"/>
    <p:sldId id="2147482137" r:id="rId127"/>
    <p:sldId id="2147482138" r:id="rId128"/>
    <p:sldId id="2147482139" r:id="rId129"/>
    <p:sldId id="2147482140" r:id="rId130"/>
    <p:sldId id="2147482141" r:id="rId131"/>
    <p:sldId id="2147482144" r:id="rId132"/>
    <p:sldId id="2147482148" r:id="rId133"/>
    <p:sldId id="2147482149" r:id="rId134"/>
    <p:sldId id="2147482150" r:id="rId135"/>
    <p:sldId id="2147482151" r:id="rId136"/>
    <p:sldId id="2147482152" r:id="rId137"/>
    <p:sldId id="2147482153" r:id="rId138"/>
    <p:sldId id="2147482154" r:id="rId139"/>
    <p:sldId id="2147482145" r:id="rId140"/>
    <p:sldId id="2147482146" r:id="rId141"/>
    <p:sldId id="2147482147" r:id="rId142"/>
    <p:sldId id="2147482142" r:id="rId143"/>
    <p:sldId id="2147482143" r:id="rId144"/>
    <p:sldId id="2147482155" r:id="rId145"/>
    <p:sldId id="2147482156" r:id="rId146"/>
    <p:sldId id="2147482157" r:id="rId147"/>
    <p:sldId id="2147482158" r:id="rId148"/>
    <p:sldId id="2147482159" r:id="rId149"/>
    <p:sldId id="2147482160" r:id="rId150"/>
    <p:sldId id="2147482161" r:id="rId151"/>
    <p:sldId id="2147482162" r:id="rId152"/>
    <p:sldId id="2147482164" r:id="rId153"/>
    <p:sldId id="2147482163" r:id="rId154"/>
    <p:sldId id="2147482165" r:id="rId155"/>
    <p:sldId id="2147482166" r:id="rId156"/>
    <p:sldId id="2147482167" r:id="rId157"/>
    <p:sldId id="2147482168" r:id="rId158"/>
    <p:sldId id="2147482169" r:id="rId159"/>
    <p:sldId id="2147482170" r:id="rId160"/>
    <p:sldId id="2147482171" r:id="rId161"/>
    <p:sldId id="2147482172" r:id="rId162"/>
    <p:sldId id="2147482173" r:id="rId163"/>
    <p:sldId id="2147482174" r:id="rId164"/>
    <p:sldId id="2147482175" r:id="rId165"/>
    <p:sldId id="2147482177" r:id="rId166"/>
    <p:sldId id="2147482178" r:id="rId167"/>
    <p:sldId id="2147482176" r:id="rId168"/>
    <p:sldId id="2147482179" r:id="rId16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49438B17-7066-4EFE-AC1B-2F8B029F08D7}">
          <p14:sldIdLst>
            <p14:sldId id="256"/>
            <p14:sldId id="2147482005"/>
            <p14:sldId id="2147482051"/>
            <p14:sldId id="2147482006"/>
            <p14:sldId id="2147482009"/>
            <p14:sldId id="2147482011"/>
            <p14:sldId id="2147482015"/>
            <p14:sldId id="2147482014"/>
            <p14:sldId id="2147482016"/>
            <p14:sldId id="2147482050"/>
            <p14:sldId id="2147482017"/>
            <p14:sldId id="2147482020"/>
            <p14:sldId id="2147482019"/>
            <p14:sldId id="2147482018"/>
            <p14:sldId id="2147482022"/>
            <p14:sldId id="2147482021"/>
            <p14:sldId id="2147482023"/>
            <p14:sldId id="2147482024"/>
            <p14:sldId id="2147482025"/>
            <p14:sldId id="2147482027"/>
            <p14:sldId id="2147482028"/>
            <p14:sldId id="2147482029"/>
            <p14:sldId id="2147482031"/>
            <p14:sldId id="2147482037"/>
            <p14:sldId id="2147482032"/>
            <p14:sldId id="2147482033"/>
            <p14:sldId id="2147482126"/>
            <p14:sldId id="2147482127"/>
            <p14:sldId id="2147482128"/>
            <p14:sldId id="2147482034"/>
            <p14:sldId id="2147482035"/>
            <p14:sldId id="2147482036"/>
            <p14:sldId id="2147482038"/>
            <p14:sldId id="2147482039"/>
            <p14:sldId id="2147482040"/>
            <p14:sldId id="2147482041"/>
            <p14:sldId id="2147482042"/>
            <p14:sldId id="2147482043"/>
            <p14:sldId id="2147482044"/>
            <p14:sldId id="2147482045"/>
            <p14:sldId id="2147482046"/>
            <p14:sldId id="2147482047"/>
            <p14:sldId id="2147482048"/>
            <p14:sldId id="2147482049"/>
            <p14:sldId id="2147482052"/>
            <p14:sldId id="2147482053"/>
            <p14:sldId id="2147482054"/>
            <p14:sldId id="2147482055"/>
            <p14:sldId id="2147482056"/>
            <p14:sldId id="2147482057"/>
            <p14:sldId id="2147482058"/>
            <p14:sldId id="2147482061"/>
            <p14:sldId id="2147482063"/>
            <p14:sldId id="2147482064"/>
            <p14:sldId id="2147482065"/>
            <p14:sldId id="2147482066"/>
            <p14:sldId id="2147482077"/>
            <p14:sldId id="2147482113"/>
            <p14:sldId id="2147482068"/>
            <p14:sldId id="2147482069"/>
            <p14:sldId id="2147482070"/>
            <p14:sldId id="2147482071"/>
            <p14:sldId id="2147482072"/>
            <p14:sldId id="2147482073"/>
            <p14:sldId id="2147482074"/>
            <p14:sldId id="2147482075"/>
            <p14:sldId id="2147482076"/>
            <p14:sldId id="2147482079"/>
            <p14:sldId id="2147482082"/>
            <p14:sldId id="2147482083"/>
            <p14:sldId id="2147482084"/>
            <p14:sldId id="2147482078"/>
            <p14:sldId id="2147482080"/>
            <p14:sldId id="2147482081"/>
            <p14:sldId id="2147482085"/>
            <p14:sldId id="2147482086"/>
            <p14:sldId id="2147482087"/>
            <p14:sldId id="2147482088"/>
            <p14:sldId id="2147482089"/>
            <p14:sldId id="2147482067"/>
            <p14:sldId id="2147482114"/>
            <p14:sldId id="2147482090"/>
            <p14:sldId id="2147482101"/>
            <p14:sldId id="2147482102"/>
            <p14:sldId id="2147482103"/>
            <p14:sldId id="2147482104"/>
            <p14:sldId id="2147482105"/>
            <p14:sldId id="2147482106"/>
            <p14:sldId id="2147482107"/>
            <p14:sldId id="2147482108"/>
            <p14:sldId id="2147482109"/>
            <p14:sldId id="2147482110"/>
            <p14:sldId id="2147482111"/>
            <p14:sldId id="2147482112"/>
            <p14:sldId id="2147482091"/>
            <p14:sldId id="2147482093"/>
            <p14:sldId id="2147482094"/>
            <p14:sldId id="2147482096"/>
            <p14:sldId id="2147482097"/>
            <p14:sldId id="2147482092"/>
            <p14:sldId id="2147482098"/>
            <p14:sldId id="2147482099"/>
            <p14:sldId id="2147482100"/>
            <p14:sldId id="2147482115"/>
            <p14:sldId id="2147482116"/>
            <p14:sldId id="2147482117"/>
            <p14:sldId id="2147482118"/>
            <p14:sldId id="2147482120"/>
            <p14:sldId id="2147482119"/>
            <p14:sldId id="2147482121"/>
            <p14:sldId id="2147482122"/>
            <p14:sldId id="2147482123"/>
            <p14:sldId id="2147482124"/>
            <p14:sldId id="2147482125"/>
            <p14:sldId id="2147482131"/>
            <p14:sldId id="2147482129"/>
            <p14:sldId id="2147482130"/>
            <p14:sldId id="2147482134"/>
            <p14:sldId id="2147482133"/>
            <p14:sldId id="2147482132"/>
            <p14:sldId id="2147482135"/>
            <p14:sldId id="2147482136"/>
            <p14:sldId id="2147482137"/>
            <p14:sldId id="2147482138"/>
            <p14:sldId id="2147482139"/>
            <p14:sldId id="2147482140"/>
            <p14:sldId id="2147482141"/>
            <p14:sldId id="2147482144"/>
            <p14:sldId id="2147482148"/>
            <p14:sldId id="2147482149"/>
            <p14:sldId id="2147482150"/>
            <p14:sldId id="2147482151"/>
            <p14:sldId id="2147482152"/>
            <p14:sldId id="2147482153"/>
            <p14:sldId id="2147482154"/>
            <p14:sldId id="2147482145"/>
            <p14:sldId id="2147482146"/>
            <p14:sldId id="2147482147"/>
            <p14:sldId id="2147482142"/>
            <p14:sldId id="2147482143"/>
            <p14:sldId id="2147482155"/>
            <p14:sldId id="2147482156"/>
            <p14:sldId id="2147482157"/>
            <p14:sldId id="2147482158"/>
            <p14:sldId id="2147482159"/>
            <p14:sldId id="2147482160"/>
            <p14:sldId id="2147482161"/>
            <p14:sldId id="2147482162"/>
            <p14:sldId id="2147482164"/>
            <p14:sldId id="2147482163"/>
            <p14:sldId id="2147482165"/>
            <p14:sldId id="2147482166"/>
            <p14:sldId id="2147482167"/>
            <p14:sldId id="2147482168"/>
            <p14:sldId id="2147482169"/>
            <p14:sldId id="2147482170"/>
            <p14:sldId id="2147482171"/>
            <p14:sldId id="2147482172"/>
            <p14:sldId id="2147482173"/>
            <p14:sldId id="2147482174"/>
            <p14:sldId id="2147482175"/>
            <p14:sldId id="2147482177"/>
            <p14:sldId id="2147482178"/>
            <p14:sldId id="2147482176"/>
            <p14:sldId id="2147482179"/>
          </p14:sldIdLst>
        </p14:section>
        <p14:section name="Section sans titre" id="{63FC869B-1B27-4038-8499-F57CC80E845D}">
          <p14:sldIdLst/>
        </p14:section>
        <p14:section name="Contacts équipes AUBAY" id="{C406FE03-AC3D-43FD-B652-8E325F0AFB64}">
          <p14:sldIdLst/>
        </p14:section>
        <p14:section name="Présentation AUBAY" id="{36BC450C-8124-416F-AB99-C684757E86ED}">
          <p14:sldIdLst/>
        </p14:section>
        <p14:section name="Nos offres" id="{39AC0E3B-1FE2-4ADC-9CE1-B2656F5E5098}">
          <p14:sldIdLst/>
        </p14:section>
        <p14:section name="Chiffres clés" id="{B729B7E1-6683-43A7-9E19-4BCE603A76E9}">
          <p14:sldIdLst/>
        </p14:section>
        <p14:section name="Nos clients" id="{C5EB4FF7-E53A-4443-9D86-BDB99F6B245B}">
          <p14:sldIdLst/>
        </p14:section>
        <p14:section name="Les Bureaux Aubay" id="{57574153-DCF5-4551-8282-23D5B65560FC}">
          <p14:sldIdLst/>
        </p14:section>
        <p14:section name="Nos Offres &amp; références" id="{91071F8D-6DB2-4121-9D19-AA1638AF6ED1}">
          <p14:sldIdLst/>
        </p14:section>
        <p14:section name="Nos engagements RSE" id="{58BE8C6E-DFA4-449B-A00F-6C53328A9574}">
          <p14:sldIdLst/>
        </p14:section>
        <p14:section name="Icônes et visuels" id="{0638682B-022B-43E9-89FA-243EABE822E7}">
          <p14:sldIdLst/>
        </p14:section>
      </p14:sectionLst>
    </p:ext>
    <p:ext uri="{EFAFB233-063F-42B5-8137-9DF3F51BA10A}">
      <p15:sldGuideLst xmlns:p15="http://schemas.microsoft.com/office/powerpoint/2012/main">
        <p15:guide id="1" orient="horz" pos="4224" userDrawn="1">
          <p15:clr>
            <a:srgbClr val="A4A3A4"/>
          </p15:clr>
        </p15:guide>
        <p15:guide id="2" pos="3863"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358693E-5C43-9EF0-E916-04A34835DAAD}" name="Maryline MAINGAM" initials="MM" userId="S::mmaingam@aubay.com::a1bec7e4-b50f-495c-bdb9-40cb253a7bde" providerId="AD"/>
  <p188:author id="{38B9879E-3B71-9A50-7B16-FB90CE930DD9}" name="Laetitia DELLUS" initials="LD" userId="S::ldellus@aubay.com::aed3de7d-6d20-4084-a451-a7599d05381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430D"/>
    <a:srgbClr val="52C491"/>
    <a:srgbClr val="E9460D"/>
    <a:srgbClr val="F5A243"/>
    <a:srgbClr val="FFFFFF"/>
    <a:srgbClr val="E95A21"/>
    <a:srgbClr val="051425"/>
    <a:srgbClr val="5582D2"/>
    <a:srgbClr val="E8470D"/>
    <a:srgbClr val="F986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DA4ABD-E6DA-9972-6E3B-810CFE2D31B3}" v="245" dt="2025-10-28T21:50:07.40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726" autoAdjust="0"/>
  </p:normalViewPr>
  <p:slideViewPr>
    <p:cSldViewPr snapToGrid="0">
      <p:cViewPr varScale="1">
        <p:scale>
          <a:sx n="96" d="100"/>
          <a:sy n="96" d="100"/>
        </p:scale>
        <p:origin x="149" y="58"/>
      </p:cViewPr>
      <p:guideLst>
        <p:guide orient="horz" pos="4224"/>
        <p:guide pos="386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notesMaster" Target="notesMasters/notesMaster1.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presProps" Target="presProps.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2" Type="http://schemas.openxmlformats.org/officeDocument/2006/relationships/viewProps" Target="viewProp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tableStyles" Target="tableStyles.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microsoft.com/office/2015/10/relationships/revisionInfo" Target="revisionInfo.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microsoft.com/office/2018/10/relationships/authors" Target="authors.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jpe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42.png>
</file>

<file path=ppt/media/image43.png>
</file>

<file path=ppt/media/image44.png>
</file>

<file path=ppt/media/image45.png>
</file>

<file path=ppt/media/image49.png>
</file>

<file path=ppt/media/image5.png>
</file>

<file path=ppt/media/image50.png>
</file>

<file path=ppt/media/image51.png>
</file>

<file path=ppt/media/image55.png>
</file>

<file path=ppt/media/image56.png>
</file>

<file path=ppt/media/image59.pn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4FC7E1-DE59-4217-9A78-B4DBCA4D8D68}" type="datetimeFigureOut">
              <a:rPr lang="fr-FR" smtClean="0"/>
              <a:t>30/10/2025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3CF113-9C17-4F88-A664-B3D06F615E36}" type="slidenum">
              <a:rPr lang="fr-FR" smtClean="0"/>
              <a:t>‹N°›</a:t>
            </a:fld>
            <a:endParaRPr lang="fr-FR"/>
          </a:p>
        </p:txBody>
      </p:sp>
    </p:spTree>
    <p:extLst>
      <p:ext uri="{BB962C8B-B14F-4D97-AF65-F5344CB8AC3E}">
        <p14:creationId xmlns:p14="http://schemas.microsoft.com/office/powerpoint/2010/main" val="3422494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B73CF113-9C17-4F88-A664-B3D06F615E36}" type="slidenum">
              <a:rPr lang="fr-FR" smtClean="0"/>
              <a:t>1</a:t>
            </a:fld>
            <a:endParaRPr lang="fr-FR"/>
          </a:p>
        </p:txBody>
      </p:sp>
    </p:spTree>
    <p:extLst>
      <p:ext uri="{BB962C8B-B14F-4D97-AF65-F5344CB8AC3E}">
        <p14:creationId xmlns:p14="http://schemas.microsoft.com/office/powerpoint/2010/main" val="3666012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80D627-C0DC-ED6C-026F-AA7BD11726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F7A7D1-7788-9BB3-E746-56E818D4E8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10765E-1C66-3329-DAB0-1639123DD9B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8BC3B70-2A88-6E37-DF21-6E329F0A5988}"/>
              </a:ext>
            </a:extLst>
          </p:cNvPr>
          <p:cNvSpPr>
            <a:spLocks noGrp="1"/>
          </p:cNvSpPr>
          <p:nvPr>
            <p:ph type="sldNum" sz="quarter" idx="5"/>
          </p:nvPr>
        </p:nvSpPr>
        <p:spPr/>
        <p:txBody>
          <a:bodyPr/>
          <a:lstStyle/>
          <a:p>
            <a:fld id="{BE4ED5D0-F2FB-4B3D-A0F0-7D2454080F06}" type="slidenum">
              <a:rPr lang="en-ID" smtClean="0"/>
              <a:t>14</a:t>
            </a:fld>
            <a:endParaRPr lang="en-ID"/>
          </a:p>
        </p:txBody>
      </p:sp>
    </p:spTree>
    <p:extLst>
      <p:ext uri="{BB962C8B-B14F-4D97-AF65-F5344CB8AC3E}">
        <p14:creationId xmlns:p14="http://schemas.microsoft.com/office/powerpoint/2010/main" val="240224470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4E24A1-82A7-4E7C-47E1-14EF5F76D1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53D663-702D-05F9-14CB-FA008EA9D3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1ACCAE-5E47-19F5-50EC-7B98AD216BA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D73A18D-0657-E8E5-81C8-91C09158424E}"/>
              </a:ext>
            </a:extLst>
          </p:cNvPr>
          <p:cNvSpPr>
            <a:spLocks noGrp="1"/>
          </p:cNvSpPr>
          <p:nvPr>
            <p:ph type="sldNum" sz="quarter" idx="5"/>
          </p:nvPr>
        </p:nvSpPr>
        <p:spPr/>
        <p:txBody>
          <a:bodyPr/>
          <a:lstStyle/>
          <a:p>
            <a:fld id="{BE4ED5D0-F2FB-4B3D-A0F0-7D2454080F06}" type="slidenum">
              <a:rPr lang="en-ID" smtClean="0"/>
              <a:t>104</a:t>
            </a:fld>
            <a:endParaRPr lang="en-ID"/>
          </a:p>
        </p:txBody>
      </p:sp>
    </p:spTree>
    <p:extLst>
      <p:ext uri="{BB962C8B-B14F-4D97-AF65-F5344CB8AC3E}">
        <p14:creationId xmlns:p14="http://schemas.microsoft.com/office/powerpoint/2010/main" val="332725470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B19F74-2584-D8E4-9A66-780DF7B3B0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A77A63-A7F6-9C17-91E5-36C9A57529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EA05D2-FA82-D7A2-5FFB-A4C5BA55EB8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6DF6648-A082-4180-6B4A-91EC13CC871E}"/>
              </a:ext>
            </a:extLst>
          </p:cNvPr>
          <p:cNvSpPr>
            <a:spLocks noGrp="1"/>
          </p:cNvSpPr>
          <p:nvPr>
            <p:ph type="sldNum" sz="quarter" idx="5"/>
          </p:nvPr>
        </p:nvSpPr>
        <p:spPr/>
        <p:txBody>
          <a:bodyPr/>
          <a:lstStyle/>
          <a:p>
            <a:fld id="{BE4ED5D0-F2FB-4B3D-A0F0-7D2454080F06}" type="slidenum">
              <a:rPr lang="en-ID" smtClean="0"/>
              <a:t>105</a:t>
            </a:fld>
            <a:endParaRPr lang="en-ID"/>
          </a:p>
        </p:txBody>
      </p:sp>
    </p:spTree>
    <p:extLst>
      <p:ext uri="{BB962C8B-B14F-4D97-AF65-F5344CB8AC3E}">
        <p14:creationId xmlns:p14="http://schemas.microsoft.com/office/powerpoint/2010/main" val="368641760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E364D-FA55-2ABE-8AD2-592966F839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04A1A7-22FA-9DEF-2586-7E6D1C1FB4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848242-7607-3153-75DB-69B48402744F}"/>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9852EC0-26F8-2228-EC0A-6B15DFF0AD73}"/>
              </a:ext>
            </a:extLst>
          </p:cNvPr>
          <p:cNvSpPr>
            <a:spLocks noGrp="1"/>
          </p:cNvSpPr>
          <p:nvPr>
            <p:ph type="sldNum" sz="quarter" idx="5"/>
          </p:nvPr>
        </p:nvSpPr>
        <p:spPr/>
        <p:txBody>
          <a:bodyPr/>
          <a:lstStyle/>
          <a:p>
            <a:fld id="{BE4ED5D0-F2FB-4B3D-A0F0-7D2454080F06}" type="slidenum">
              <a:rPr lang="en-ID" smtClean="0"/>
              <a:t>106</a:t>
            </a:fld>
            <a:endParaRPr lang="en-ID"/>
          </a:p>
        </p:txBody>
      </p:sp>
    </p:spTree>
    <p:extLst>
      <p:ext uri="{BB962C8B-B14F-4D97-AF65-F5344CB8AC3E}">
        <p14:creationId xmlns:p14="http://schemas.microsoft.com/office/powerpoint/2010/main" val="352496478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749D9C-9A87-CA8C-0DF7-016D6ECA83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91877F-B4FB-AB27-EC5D-2BA5C1F508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E539C0-79B6-52E8-1CAC-0E70655507C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18233688-D23B-E28C-28E1-BA52C95FAEB8}"/>
              </a:ext>
            </a:extLst>
          </p:cNvPr>
          <p:cNvSpPr>
            <a:spLocks noGrp="1"/>
          </p:cNvSpPr>
          <p:nvPr>
            <p:ph type="sldNum" sz="quarter" idx="5"/>
          </p:nvPr>
        </p:nvSpPr>
        <p:spPr/>
        <p:txBody>
          <a:bodyPr/>
          <a:lstStyle/>
          <a:p>
            <a:fld id="{BE4ED5D0-F2FB-4B3D-A0F0-7D2454080F06}" type="slidenum">
              <a:rPr lang="en-ID" smtClean="0"/>
              <a:t>107</a:t>
            </a:fld>
            <a:endParaRPr lang="en-ID"/>
          </a:p>
        </p:txBody>
      </p:sp>
    </p:spTree>
    <p:extLst>
      <p:ext uri="{BB962C8B-B14F-4D97-AF65-F5344CB8AC3E}">
        <p14:creationId xmlns:p14="http://schemas.microsoft.com/office/powerpoint/2010/main" val="256399569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C7B10-BA5C-A413-70AB-BE136350ED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97D42C-D3A4-E431-8E8B-458166ED71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7B0520-1965-3681-9D2F-E610F19F739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A9671979-D60F-AE71-E5AC-31F55140627C}"/>
              </a:ext>
            </a:extLst>
          </p:cNvPr>
          <p:cNvSpPr>
            <a:spLocks noGrp="1"/>
          </p:cNvSpPr>
          <p:nvPr>
            <p:ph type="sldNum" sz="quarter" idx="5"/>
          </p:nvPr>
        </p:nvSpPr>
        <p:spPr/>
        <p:txBody>
          <a:bodyPr/>
          <a:lstStyle/>
          <a:p>
            <a:fld id="{BE4ED5D0-F2FB-4B3D-A0F0-7D2454080F06}" type="slidenum">
              <a:rPr lang="en-ID" smtClean="0"/>
              <a:t>108</a:t>
            </a:fld>
            <a:endParaRPr lang="en-ID"/>
          </a:p>
        </p:txBody>
      </p:sp>
    </p:spTree>
    <p:extLst>
      <p:ext uri="{BB962C8B-B14F-4D97-AF65-F5344CB8AC3E}">
        <p14:creationId xmlns:p14="http://schemas.microsoft.com/office/powerpoint/2010/main" val="57089158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96B30-9B8D-3889-CE8E-050DC18438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5E9106-897B-13EE-DC8E-AD2325977B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ADB171-7559-973D-BD25-7EE58D40ECA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CB7FA3E-4367-AD61-BC01-50003AF4BC59}"/>
              </a:ext>
            </a:extLst>
          </p:cNvPr>
          <p:cNvSpPr>
            <a:spLocks noGrp="1"/>
          </p:cNvSpPr>
          <p:nvPr>
            <p:ph type="sldNum" sz="quarter" idx="5"/>
          </p:nvPr>
        </p:nvSpPr>
        <p:spPr/>
        <p:txBody>
          <a:bodyPr/>
          <a:lstStyle/>
          <a:p>
            <a:fld id="{BE4ED5D0-F2FB-4B3D-A0F0-7D2454080F06}" type="slidenum">
              <a:rPr lang="en-ID" smtClean="0"/>
              <a:t>109</a:t>
            </a:fld>
            <a:endParaRPr lang="en-ID"/>
          </a:p>
        </p:txBody>
      </p:sp>
    </p:spTree>
    <p:extLst>
      <p:ext uri="{BB962C8B-B14F-4D97-AF65-F5344CB8AC3E}">
        <p14:creationId xmlns:p14="http://schemas.microsoft.com/office/powerpoint/2010/main" val="31378897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FB2D25-118C-879C-D095-77AD035209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4DC6B6-7731-F033-B104-D3ABE2E95E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91AEEC-9203-F826-17D0-01DFC68DA89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5618ADA-2975-F03B-3D26-F7C0E049C8DE}"/>
              </a:ext>
            </a:extLst>
          </p:cNvPr>
          <p:cNvSpPr>
            <a:spLocks noGrp="1"/>
          </p:cNvSpPr>
          <p:nvPr>
            <p:ph type="sldNum" sz="quarter" idx="5"/>
          </p:nvPr>
        </p:nvSpPr>
        <p:spPr/>
        <p:txBody>
          <a:bodyPr/>
          <a:lstStyle/>
          <a:p>
            <a:fld id="{BE4ED5D0-F2FB-4B3D-A0F0-7D2454080F06}" type="slidenum">
              <a:rPr lang="en-ID" smtClean="0"/>
              <a:t>110</a:t>
            </a:fld>
            <a:endParaRPr lang="en-ID"/>
          </a:p>
        </p:txBody>
      </p:sp>
    </p:spTree>
    <p:extLst>
      <p:ext uri="{BB962C8B-B14F-4D97-AF65-F5344CB8AC3E}">
        <p14:creationId xmlns:p14="http://schemas.microsoft.com/office/powerpoint/2010/main" val="63065958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9904F-C149-7C68-F815-F4446A9851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9B75F0-7CE3-DB8A-C23A-6852E9A886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9975CD-28D0-A8BE-007C-644146196027}"/>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44D2231-035F-B3B8-DAA2-9F99C60E8080}"/>
              </a:ext>
            </a:extLst>
          </p:cNvPr>
          <p:cNvSpPr>
            <a:spLocks noGrp="1"/>
          </p:cNvSpPr>
          <p:nvPr>
            <p:ph type="sldNum" sz="quarter" idx="5"/>
          </p:nvPr>
        </p:nvSpPr>
        <p:spPr/>
        <p:txBody>
          <a:bodyPr/>
          <a:lstStyle/>
          <a:p>
            <a:fld id="{BE4ED5D0-F2FB-4B3D-A0F0-7D2454080F06}" type="slidenum">
              <a:rPr lang="en-ID" smtClean="0"/>
              <a:t>111</a:t>
            </a:fld>
            <a:endParaRPr lang="en-ID"/>
          </a:p>
        </p:txBody>
      </p:sp>
    </p:spTree>
    <p:extLst>
      <p:ext uri="{BB962C8B-B14F-4D97-AF65-F5344CB8AC3E}">
        <p14:creationId xmlns:p14="http://schemas.microsoft.com/office/powerpoint/2010/main" val="427825775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67B01-4083-3F67-CFD8-45C5BEBFAD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0D496F-5F05-C2FD-6619-B80D701A70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626D3D-1D70-CB05-3134-36B8ACE8CB5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17899D46-4DE7-0B75-08BE-B9C293F340DA}"/>
              </a:ext>
            </a:extLst>
          </p:cNvPr>
          <p:cNvSpPr>
            <a:spLocks noGrp="1"/>
          </p:cNvSpPr>
          <p:nvPr>
            <p:ph type="sldNum" sz="quarter" idx="5"/>
          </p:nvPr>
        </p:nvSpPr>
        <p:spPr/>
        <p:txBody>
          <a:bodyPr/>
          <a:lstStyle/>
          <a:p>
            <a:fld id="{BE4ED5D0-F2FB-4B3D-A0F0-7D2454080F06}" type="slidenum">
              <a:rPr lang="en-ID" smtClean="0"/>
              <a:t>112</a:t>
            </a:fld>
            <a:endParaRPr lang="en-ID"/>
          </a:p>
        </p:txBody>
      </p:sp>
    </p:spTree>
    <p:extLst>
      <p:ext uri="{BB962C8B-B14F-4D97-AF65-F5344CB8AC3E}">
        <p14:creationId xmlns:p14="http://schemas.microsoft.com/office/powerpoint/2010/main" val="345222193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0F820D-3588-904C-58CD-07B16D7485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CD0C52-9200-8C1D-5DBD-D00C254514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BCC8D0-CE54-5642-C8CE-7DE47EDCAB5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4AFA1EDF-EA84-D48A-2368-50357CE09C12}"/>
              </a:ext>
            </a:extLst>
          </p:cNvPr>
          <p:cNvSpPr>
            <a:spLocks noGrp="1"/>
          </p:cNvSpPr>
          <p:nvPr>
            <p:ph type="sldNum" sz="quarter" idx="5"/>
          </p:nvPr>
        </p:nvSpPr>
        <p:spPr/>
        <p:txBody>
          <a:bodyPr/>
          <a:lstStyle/>
          <a:p>
            <a:fld id="{BE4ED5D0-F2FB-4B3D-A0F0-7D2454080F06}" type="slidenum">
              <a:rPr lang="en-ID" smtClean="0"/>
              <a:t>113</a:t>
            </a:fld>
            <a:endParaRPr lang="en-ID"/>
          </a:p>
        </p:txBody>
      </p:sp>
    </p:spTree>
    <p:extLst>
      <p:ext uri="{BB962C8B-B14F-4D97-AF65-F5344CB8AC3E}">
        <p14:creationId xmlns:p14="http://schemas.microsoft.com/office/powerpoint/2010/main" val="3366851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972AC-65C0-15FF-1B42-E74D40D09E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5904C0-B032-2BD8-ED8F-9330B8F545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FE4AD8-0FE7-1B2B-4D15-BF05E33FEF0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908B3BC7-F216-50C3-A410-A7C0BF900B7B}"/>
              </a:ext>
            </a:extLst>
          </p:cNvPr>
          <p:cNvSpPr>
            <a:spLocks noGrp="1"/>
          </p:cNvSpPr>
          <p:nvPr>
            <p:ph type="sldNum" sz="quarter" idx="5"/>
          </p:nvPr>
        </p:nvSpPr>
        <p:spPr/>
        <p:txBody>
          <a:bodyPr/>
          <a:lstStyle/>
          <a:p>
            <a:fld id="{BE4ED5D0-F2FB-4B3D-A0F0-7D2454080F06}" type="slidenum">
              <a:rPr lang="en-ID" smtClean="0"/>
              <a:t>15</a:t>
            </a:fld>
            <a:endParaRPr lang="en-ID"/>
          </a:p>
        </p:txBody>
      </p:sp>
    </p:spTree>
    <p:extLst>
      <p:ext uri="{BB962C8B-B14F-4D97-AF65-F5344CB8AC3E}">
        <p14:creationId xmlns:p14="http://schemas.microsoft.com/office/powerpoint/2010/main" val="266214150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44D3F-EC1C-C344-66C9-9C55B55308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CD4060-3676-6E8A-909B-E146B88826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3BE376-D408-C095-F039-6126762EF9AF}"/>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0E539C52-4501-81F9-2123-73F552AAADBB}"/>
              </a:ext>
            </a:extLst>
          </p:cNvPr>
          <p:cNvSpPr>
            <a:spLocks noGrp="1"/>
          </p:cNvSpPr>
          <p:nvPr>
            <p:ph type="sldNum" sz="quarter" idx="5"/>
          </p:nvPr>
        </p:nvSpPr>
        <p:spPr/>
        <p:txBody>
          <a:bodyPr/>
          <a:lstStyle/>
          <a:p>
            <a:fld id="{BE4ED5D0-F2FB-4B3D-A0F0-7D2454080F06}" type="slidenum">
              <a:rPr lang="en-ID" smtClean="0"/>
              <a:t>114</a:t>
            </a:fld>
            <a:endParaRPr lang="en-ID"/>
          </a:p>
        </p:txBody>
      </p:sp>
    </p:spTree>
    <p:extLst>
      <p:ext uri="{BB962C8B-B14F-4D97-AF65-F5344CB8AC3E}">
        <p14:creationId xmlns:p14="http://schemas.microsoft.com/office/powerpoint/2010/main" val="216104642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CA8019-71D2-75B4-9208-C76B03B61B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1F69AF-658E-188E-9370-848A3C2CDB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8BE9E4-27D6-EB85-4A02-BD4A3FE55578}"/>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FBE2F069-F247-982F-D425-40C4BB6E702A}"/>
              </a:ext>
            </a:extLst>
          </p:cNvPr>
          <p:cNvSpPr>
            <a:spLocks noGrp="1"/>
          </p:cNvSpPr>
          <p:nvPr>
            <p:ph type="sldNum" sz="quarter" idx="5"/>
          </p:nvPr>
        </p:nvSpPr>
        <p:spPr/>
        <p:txBody>
          <a:bodyPr/>
          <a:lstStyle/>
          <a:p>
            <a:fld id="{BE4ED5D0-F2FB-4B3D-A0F0-7D2454080F06}" type="slidenum">
              <a:rPr lang="en-ID" smtClean="0"/>
              <a:t>116</a:t>
            </a:fld>
            <a:endParaRPr lang="en-ID"/>
          </a:p>
        </p:txBody>
      </p:sp>
    </p:spTree>
    <p:extLst>
      <p:ext uri="{BB962C8B-B14F-4D97-AF65-F5344CB8AC3E}">
        <p14:creationId xmlns:p14="http://schemas.microsoft.com/office/powerpoint/2010/main" val="298164522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684B9-0B54-BB41-73BC-D486C24584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205E2-5B4B-8760-B045-4ADC29E808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A4ED8A-246E-4756-BC48-EA64C5C1C536}"/>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5DCCC58-6061-BDA1-AFB0-653E676D919F}"/>
              </a:ext>
            </a:extLst>
          </p:cNvPr>
          <p:cNvSpPr>
            <a:spLocks noGrp="1"/>
          </p:cNvSpPr>
          <p:nvPr>
            <p:ph type="sldNum" sz="quarter" idx="5"/>
          </p:nvPr>
        </p:nvSpPr>
        <p:spPr/>
        <p:txBody>
          <a:bodyPr/>
          <a:lstStyle/>
          <a:p>
            <a:fld id="{BE4ED5D0-F2FB-4B3D-A0F0-7D2454080F06}" type="slidenum">
              <a:rPr lang="en-ID" smtClean="0"/>
              <a:t>117</a:t>
            </a:fld>
            <a:endParaRPr lang="en-ID"/>
          </a:p>
        </p:txBody>
      </p:sp>
    </p:spTree>
    <p:extLst>
      <p:ext uri="{BB962C8B-B14F-4D97-AF65-F5344CB8AC3E}">
        <p14:creationId xmlns:p14="http://schemas.microsoft.com/office/powerpoint/2010/main" val="2298275850"/>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C33E6-DB37-1F0E-6AE9-8B0771EF0F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6679DF-EE93-1A5A-CEB8-16ABBFD4C9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FFAE6D-CFE1-9FA5-E1C3-40251363E3A3}"/>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A7850099-669B-468A-AF93-F415E9DAB048}"/>
              </a:ext>
            </a:extLst>
          </p:cNvPr>
          <p:cNvSpPr>
            <a:spLocks noGrp="1"/>
          </p:cNvSpPr>
          <p:nvPr>
            <p:ph type="sldNum" sz="quarter" idx="5"/>
          </p:nvPr>
        </p:nvSpPr>
        <p:spPr/>
        <p:txBody>
          <a:bodyPr/>
          <a:lstStyle/>
          <a:p>
            <a:fld id="{BE4ED5D0-F2FB-4B3D-A0F0-7D2454080F06}" type="slidenum">
              <a:rPr lang="en-ID" smtClean="0"/>
              <a:t>118</a:t>
            </a:fld>
            <a:endParaRPr lang="en-ID"/>
          </a:p>
        </p:txBody>
      </p:sp>
    </p:spTree>
    <p:extLst>
      <p:ext uri="{BB962C8B-B14F-4D97-AF65-F5344CB8AC3E}">
        <p14:creationId xmlns:p14="http://schemas.microsoft.com/office/powerpoint/2010/main" val="1690106823"/>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85EA0-675A-6E01-F730-2158620335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06103C-E181-B45D-BA50-2ED75C1CF9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95F3B8-FAED-1A88-EDB9-074B9A4A13D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7945302-F092-C0C8-86FE-D9EC340803EC}"/>
              </a:ext>
            </a:extLst>
          </p:cNvPr>
          <p:cNvSpPr>
            <a:spLocks noGrp="1"/>
          </p:cNvSpPr>
          <p:nvPr>
            <p:ph type="sldNum" sz="quarter" idx="5"/>
          </p:nvPr>
        </p:nvSpPr>
        <p:spPr/>
        <p:txBody>
          <a:bodyPr/>
          <a:lstStyle/>
          <a:p>
            <a:fld id="{BE4ED5D0-F2FB-4B3D-A0F0-7D2454080F06}" type="slidenum">
              <a:rPr lang="en-ID" smtClean="0"/>
              <a:t>119</a:t>
            </a:fld>
            <a:endParaRPr lang="en-ID"/>
          </a:p>
        </p:txBody>
      </p:sp>
    </p:spTree>
    <p:extLst>
      <p:ext uri="{BB962C8B-B14F-4D97-AF65-F5344CB8AC3E}">
        <p14:creationId xmlns:p14="http://schemas.microsoft.com/office/powerpoint/2010/main" val="83907690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9059A-B133-1414-805B-32CFE50E40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3119E1-2110-9EC7-7CFC-CA8962DAD2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A84AC5-BFD1-D474-06A8-9BA87963576D}"/>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B6AA125-A734-A7A4-AE8D-5F9972D5B329}"/>
              </a:ext>
            </a:extLst>
          </p:cNvPr>
          <p:cNvSpPr>
            <a:spLocks noGrp="1"/>
          </p:cNvSpPr>
          <p:nvPr>
            <p:ph type="sldNum" sz="quarter" idx="5"/>
          </p:nvPr>
        </p:nvSpPr>
        <p:spPr/>
        <p:txBody>
          <a:bodyPr/>
          <a:lstStyle/>
          <a:p>
            <a:fld id="{BE4ED5D0-F2FB-4B3D-A0F0-7D2454080F06}" type="slidenum">
              <a:rPr lang="en-ID" smtClean="0"/>
              <a:t>120</a:t>
            </a:fld>
            <a:endParaRPr lang="en-ID"/>
          </a:p>
        </p:txBody>
      </p:sp>
    </p:spTree>
    <p:extLst>
      <p:ext uri="{BB962C8B-B14F-4D97-AF65-F5344CB8AC3E}">
        <p14:creationId xmlns:p14="http://schemas.microsoft.com/office/powerpoint/2010/main" val="182248732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DA5FD-D018-D373-5368-9A1E2B8677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B6EE7E-E589-35C8-73C3-C39FE7DC84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168F35-2B83-1AC6-21AB-48D1F399A33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947794D-0228-A79C-E710-2ACD69D925A5}"/>
              </a:ext>
            </a:extLst>
          </p:cNvPr>
          <p:cNvSpPr>
            <a:spLocks noGrp="1"/>
          </p:cNvSpPr>
          <p:nvPr>
            <p:ph type="sldNum" sz="quarter" idx="5"/>
          </p:nvPr>
        </p:nvSpPr>
        <p:spPr/>
        <p:txBody>
          <a:bodyPr/>
          <a:lstStyle/>
          <a:p>
            <a:fld id="{BE4ED5D0-F2FB-4B3D-A0F0-7D2454080F06}" type="slidenum">
              <a:rPr lang="en-ID" smtClean="0"/>
              <a:t>121</a:t>
            </a:fld>
            <a:endParaRPr lang="en-ID"/>
          </a:p>
        </p:txBody>
      </p:sp>
    </p:spTree>
    <p:extLst>
      <p:ext uri="{BB962C8B-B14F-4D97-AF65-F5344CB8AC3E}">
        <p14:creationId xmlns:p14="http://schemas.microsoft.com/office/powerpoint/2010/main" val="45541296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29A8AF-7A3D-4871-EB2C-0B336DB768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41D998-AE3F-D7BA-DC87-D737E98168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E652C7-2101-5572-9C54-40FF82F34AE3}"/>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5159C52-574E-E67F-623A-6E7340B3E548}"/>
              </a:ext>
            </a:extLst>
          </p:cNvPr>
          <p:cNvSpPr>
            <a:spLocks noGrp="1"/>
          </p:cNvSpPr>
          <p:nvPr>
            <p:ph type="sldNum" sz="quarter" idx="5"/>
          </p:nvPr>
        </p:nvSpPr>
        <p:spPr/>
        <p:txBody>
          <a:bodyPr/>
          <a:lstStyle/>
          <a:p>
            <a:fld id="{BE4ED5D0-F2FB-4B3D-A0F0-7D2454080F06}" type="slidenum">
              <a:rPr lang="en-ID" smtClean="0"/>
              <a:t>122</a:t>
            </a:fld>
            <a:endParaRPr lang="en-ID"/>
          </a:p>
        </p:txBody>
      </p:sp>
    </p:spTree>
    <p:extLst>
      <p:ext uri="{BB962C8B-B14F-4D97-AF65-F5344CB8AC3E}">
        <p14:creationId xmlns:p14="http://schemas.microsoft.com/office/powerpoint/2010/main" val="276472316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80A4D-3289-C58F-7AC5-331AE1784B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DE200D-8256-E42C-BDD6-66D49CF3DF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F34248-E569-1DC4-64D3-D6564B0573D0}"/>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286E249-4545-645E-BB67-59887E27D48F}"/>
              </a:ext>
            </a:extLst>
          </p:cNvPr>
          <p:cNvSpPr>
            <a:spLocks noGrp="1"/>
          </p:cNvSpPr>
          <p:nvPr>
            <p:ph type="sldNum" sz="quarter" idx="5"/>
          </p:nvPr>
        </p:nvSpPr>
        <p:spPr/>
        <p:txBody>
          <a:bodyPr/>
          <a:lstStyle/>
          <a:p>
            <a:fld id="{BE4ED5D0-F2FB-4B3D-A0F0-7D2454080F06}" type="slidenum">
              <a:rPr lang="en-ID" smtClean="0"/>
              <a:t>123</a:t>
            </a:fld>
            <a:endParaRPr lang="en-ID"/>
          </a:p>
        </p:txBody>
      </p:sp>
    </p:spTree>
    <p:extLst>
      <p:ext uri="{BB962C8B-B14F-4D97-AF65-F5344CB8AC3E}">
        <p14:creationId xmlns:p14="http://schemas.microsoft.com/office/powerpoint/2010/main" val="895083952"/>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AB917F-0B82-C8EE-490F-BC2E15FF91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01FE7A-1023-5202-C3EF-2703C4CA40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96E737-CC03-12BC-52DF-5CEE67F1794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5A546F3-483E-F1B6-9F4D-4EBA7F8BB3D1}"/>
              </a:ext>
            </a:extLst>
          </p:cNvPr>
          <p:cNvSpPr>
            <a:spLocks noGrp="1"/>
          </p:cNvSpPr>
          <p:nvPr>
            <p:ph type="sldNum" sz="quarter" idx="5"/>
          </p:nvPr>
        </p:nvSpPr>
        <p:spPr/>
        <p:txBody>
          <a:bodyPr/>
          <a:lstStyle/>
          <a:p>
            <a:fld id="{BE4ED5D0-F2FB-4B3D-A0F0-7D2454080F06}" type="slidenum">
              <a:rPr lang="en-ID" smtClean="0"/>
              <a:t>124</a:t>
            </a:fld>
            <a:endParaRPr lang="en-ID"/>
          </a:p>
        </p:txBody>
      </p:sp>
    </p:spTree>
    <p:extLst>
      <p:ext uri="{BB962C8B-B14F-4D97-AF65-F5344CB8AC3E}">
        <p14:creationId xmlns:p14="http://schemas.microsoft.com/office/powerpoint/2010/main" val="1996384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2337C-5D5D-DF4C-30C6-E63F19AF58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CBA0A2-28A1-92B5-F254-621C901905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5A6430-03AC-0F0F-11C9-D4BF6CA09C7A}"/>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B36C5546-6A32-4327-48E1-2E2659845A09}"/>
              </a:ext>
            </a:extLst>
          </p:cNvPr>
          <p:cNvSpPr>
            <a:spLocks noGrp="1"/>
          </p:cNvSpPr>
          <p:nvPr>
            <p:ph type="sldNum" sz="quarter" idx="5"/>
          </p:nvPr>
        </p:nvSpPr>
        <p:spPr/>
        <p:txBody>
          <a:bodyPr/>
          <a:lstStyle/>
          <a:p>
            <a:fld id="{BE4ED5D0-F2FB-4B3D-A0F0-7D2454080F06}" type="slidenum">
              <a:rPr lang="en-ID" smtClean="0"/>
              <a:t>16</a:t>
            </a:fld>
            <a:endParaRPr lang="en-ID"/>
          </a:p>
        </p:txBody>
      </p:sp>
    </p:spTree>
    <p:extLst>
      <p:ext uri="{BB962C8B-B14F-4D97-AF65-F5344CB8AC3E}">
        <p14:creationId xmlns:p14="http://schemas.microsoft.com/office/powerpoint/2010/main" val="78927947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01641-7F5A-6843-4974-A6E13B7458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D5D59A-3122-F321-BD19-C229436113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7B9506-4443-7FBA-119B-F04330D6575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45CD386-04A2-EECB-B0F8-59A13842E03A}"/>
              </a:ext>
            </a:extLst>
          </p:cNvPr>
          <p:cNvSpPr>
            <a:spLocks noGrp="1"/>
          </p:cNvSpPr>
          <p:nvPr>
            <p:ph type="sldNum" sz="quarter" idx="5"/>
          </p:nvPr>
        </p:nvSpPr>
        <p:spPr/>
        <p:txBody>
          <a:bodyPr/>
          <a:lstStyle/>
          <a:p>
            <a:fld id="{BE4ED5D0-F2FB-4B3D-A0F0-7D2454080F06}" type="slidenum">
              <a:rPr lang="en-ID" smtClean="0"/>
              <a:t>125</a:t>
            </a:fld>
            <a:endParaRPr lang="en-ID"/>
          </a:p>
        </p:txBody>
      </p:sp>
    </p:spTree>
    <p:extLst>
      <p:ext uri="{BB962C8B-B14F-4D97-AF65-F5344CB8AC3E}">
        <p14:creationId xmlns:p14="http://schemas.microsoft.com/office/powerpoint/2010/main" val="118030840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0BB4E-3175-95E2-DD2C-2373F7438B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320FD0-AE8E-772A-5240-3AA5967785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2AFF69-E0DD-8931-AD28-A3A2F5BF0811}"/>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00A2BA4-8B99-43F4-1A41-4E4ECAFC49F6}"/>
              </a:ext>
            </a:extLst>
          </p:cNvPr>
          <p:cNvSpPr>
            <a:spLocks noGrp="1"/>
          </p:cNvSpPr>
          <p:nvPr>
            <p:ph type="sldNum" sz="quarter" idx="5"/>
          </p:nvPr>
        </p:nvSpPr>
        <p:spPr/>
        <p:txBody>
          <a:bodyPr/>
          <a:lstStyle/>
          <a:p>
            <a:fld id="{BE4ED5D0-F2FB-4B3D-A0F0-7D2454080F06}" type="slidenum">
              <a:rPr lang="en-ID" smtClean="0"/>
              <a:t>126</a:t>
            </a:fld>
            <a:endParaRPr lang="en-ID"/>
          </a:p>
        </p:txBody>
      </p:sp>
    </p:spTree>
    <p:extLst>
      <p:ext uri="{BB962C8B-B14F-4D97-AF65-F5344CB8AC3E}">
        <p14:creationId xmlns:p14="http://schemas.microsoft.com/office/powerpoint/2010/main" val="3483234793"/>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E56A8-F390-F7FC-FBCC-1D2B75A67D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D524DF-A67B-1AB6-D71E-18B8F1A35C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014813-BB35-51EA-ABA9-EB2445C47CC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5759233-13B7-11DC-74E3-A8B83BE93370}"/>
              </a:ext>
            </a:extLst>
          </p:cNvPr>
          <p:cNvSpPr>
            <a:spLocks noGrp="1"/>
          </p:cNvSpPr>
          <p:nvPr>
            <p:ph type="sldNum" sz="quarter" idx="5"/>
          </p:nvPr>
        </p:nvSpPr>
        <p:spPr/>
        <p:txBody>
          <a:bodyPr/>
          <a:lstStyle/>
          <a:p>
            <a:fld id="{BE4ED5D0-F2FB-4B3D-A0F0-7D2454080F06}" type="slidenum">
              <a:rPr lang="en-ID" smtClean="0"/>
              <a:t>127</a:t>
            </a:fld>
            <a:endParaRPr lang="en-ID"/>
          </a:p>
        </p:txBody>
      </p:sp>
    </p:spTree>
    <p:extLst>
      <p:ext uri="{BB962C8B-B14F-4D97-AF65-F5344CB8AC3E}">
        <p14:creationId xmlns:p14="http://schemas.microsoft.com/office/powerpoint/2010/main" val="396479052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6722F6-AF00-59EF-0298-8B7AE5F65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C6CB59-8A8F-D8DF-6B65-7404C24BFE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413CF4-9374-047D-6767-DABCCB67F84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0BB1E7EE-C504-4478-D8BF-2A135C55BDD0}"/>
              </a:ext>
            </a:extLst>
          </p:cNvPr>
          <p:cNvSpPr>
            <a:spLocks noGrp="1"/>
          </p:cNvSpPr>
          <p:nvPr>
            <p:ph type="sldNum" sz="quarter" idx="5"/>
          </p:nvPr>
        </p:nvSpPr>
        <p:spPr/>
        <p:txBody>
          <a:bodyPr/>
          <a:lstStyle/>
          <a:p>
            <a:fld id="{BE4ED5D0-F2FB-4B3D-A0F0-7D2454080F06}" type="slidenum">
              <a:rPr lang="en-ID" smtClean="0"/>
              <a:t>128</a:t>
            </a:fld>
            <a:endParaRPr lang="en-ID"/>
          </a:p>
        </p:txBody>
      </p:sp>
    </p:spTree>
    <p:extLst>
      <p:ext uri="{BB962C8B-B14F-4D97-AF65-F5344CB8AC3E}">
        <p14:creationId xmlns:p14="http://schemas.microsoft.com/office/powerpoint/2010/main" val="164467721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CEDABB-F4AF-D5FC-775D-0F804B4030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71C836-0DF5-50EF-B6BD-FBCEAB5011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FC18C8-E825-224F-CB08-21A7BA68B2A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9540792-84E1-0D93-4A03-57A9909DFD51}"/>
              </a:ext>
            </a:extLst>
          </p:cNvPr>
          <p:cNvSpPr>
            <a:spLocks noGrp="1"/>
          </p:cNvSpPr>
          <p:nvPr>
            <p:ph type="sldNum" sz="quarter" idx="5"/>
          </p:nvPr>
        </p:nvSpPr>
        <p:spPr/>
        <p:txBody>
          <a:bodyPr/>
          <a:lstStyle/>
          <a:p>
            <a:fld id="{BE4ED5D0-F2FB-4B3D-A0F0-7D2454080F06}" type="slidenum">
              <a:rPr lang="en-ID" smtClean="0"/>
              <a:t>129</a:t>
            </a:fld>
            <a:endParaRPr lang="en-ID"/>
          </a:p>
        </p:txBody>
      </p:sp>
    </p:spTree>
    <p:extLst>
      <p:ext uri="{BB962C8B-B14F-4D97-AF65-F5344CB8AC3E}">
        <p14:creationId xmlns:p14="http://schemas.microsoft.com/office/powerpoint/2010/main" val="331568031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06FBA-94C4-3D57-7185-9884424FB7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474A19-317A-F71F-C3F3-C02509035F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FCE773-6496-9AD4-7497-185881DFE7E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63552F2-F1D7-C3BC-D235-DA875FB11BFD}"/>
              </a:ext>
            </a:extLst>
          </p:cNvPr>
          <p:cNvSpPr>
            <a:spLocks noGrp="1"/>
          </p:cNvSpPr>
          <p:nvPr>
            <p:ph type="sldNum" sz="quarter" idx="5"/>
          </p:nvPr>
        </p:nvSpPr>
        <p:spPr/>
        <p:txBody>
          <a:bodyPr/>
          <a:lstStyle/>
          <a:p>
            <a:fld id="{BE4ED5D0-F2FB-4B3D-A0F0-7D2454080F06}" type="slidenum">
              <a:rPr lang="en-ID" smtClean="0"/>
              <a:t>130</a:t>
            </a:fld>
            <a:endParaRPr lang="en-ID"/>
          </a:p>
        </p:txBody>
      </p:sp>
    </p:spTree>
    <p:extLst>
      <p:ext uri="{BB962C8B-B14F-4D97-AF65-F5344CB8AC3E}">
        <p14:creationId xmlns:p14="http://schemas.microsoft.com/office/powerpoint/2010/main" val="355476502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DCD87E-EA72-73A1-A717-A42557426C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ED95D3-42F4-D208-56AD-00DA7C29C9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55EA85-9D69-6CCC-1BB0-1BBD445263B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C8F28DE-B1C8-5D0F-96A1-AFCDB7B04F2D}"/>
              </a:ext>
            </a:extLst>
          </p:cNvPr>
          <p:cNvSpPr>
            <a:spLocks noGrp="1"/>
          </p:cNvSpPr>
          <p:nvPr>
            <p:ph type="sldNum" sz="quarter" idx="5"/>
          </p:nvPr>
        </p:nvSpPr>
        <p:spPr/>
        <p:txBody>
          <a:bodyPr/>
          <a:lstStyle/>
          <a:p>
            <a:fld id="{BE4ED5D0-F2FB-4B3D-A0F0-7D2454080F06}" type="slidenum">
              <a:rPr lang="en-ID" smtClean="0"/>
              <a:t>131</a:t>
            </a:fld>
            <a:endParaRPr lang="en-ID"/>
          </a:p>
        </p:txBody>
      </p:sp>
    </p:spTree>
    <p:extLst>
      <p:ext uri="{BB962C8B-B14F-4D97-AF65-F5344CB8AC3E}">
        <p14:creationId xmlns:p14="http://schemas.microsoft.com/office/powerpoint/2010/main" val="13853020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2CBE67-FFDE-02BA-C599-9BB2FFDC4A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F75E09-354B-16C1-D68D-3113A33078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B6AF48-AB20-BAEB-420D-4DEB5EC0F4C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CF2E2D9-3C88-F1C5-868A-61E6F3E5EB1B}"/>
              </a:ext>
            </a:extLst>
          </p:cNvPr>
          <p:cNvSpPr>
            <a:spLocks noGrp="1"/>
          </p:cNvSpPr>
          <p:nvPr>
            <p:ph type="sldNum" sz="quarter" idx="5"/>
          </p:nvPr>
        </p:nvSpPr>
        <p:spPr/>
        <p:txBody>
          <a:bodyPr/>
          <a:lstStyle/>
          <a:p>
            <a:fld id="{BE4ED5D0-F2FB-4B3D-A0F0-7D2454080F06}" type="slidenum">
              <a:rPr lang="en-ID" smtClean="0"/>
              <a:t>132</a:t>
            </a:fld>
            <a:endParaRPr lang="en-ID"/>
          </a:p>
        </p:txBody>
      </p:sp>
    </p:spTree>
    <p:extLst>
      <p:ext uri="{BB962C8B-B14F-4D97-AF65-F5344CB8AC3E}">
        <p14:creationId xmlns:p14="http://schemas.microsoft.com/office/powerpoint/2010/main" val="384798484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7F6CBA-4DE2-EA38-33BD-99EDE02180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11C6E3-516B-3F6F-F481-46113A1B57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596547-8030-548B-99C6-A4422FE44B56}"/>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802B2002-8F7E-D992-1A63-5D37BF98C18D}"/>
              </a:ext>
            </a:extLst>
          </p:cNvPr>
          <p:cNvSpPr>
            <a:spLocks noGrp="1"/>
          </p:cNvSpPr>
          <p:nvPr>
            <p:ph type="sldNum" sz="quarter" idx="5"/>
          </p:nvPr>
        </p:nvSpPr>
        <p:spPr/>
        <p:txBody>
          <a:bodyPr/>
          <a:lstStyle/>
          <a:p>
            <a:fld id="{BE4ED5D0-F2FB-4B3D-A0F0-7D2454080F06}" type="slidenum">
              <a:rPr lang="en-ID" smtClean="0"/>
              <a:t>133</a:t>
            </a:fld>
            <a:endParaRPr lang="en-ID"/>
          </a:p>
        </p:txBody>
      </p:sp>
    </p:spTree>
    <p:extLst>
      <p:ext uri="{BB962C8B-B14F-4D97-AF65-F5344CB8AC3E}">
        <p14:creationId xmlns:p14="http://schemas.microsoft.com/office/powerpoint/2010/main" val="61040111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E7DE4-70A4-17DD-1B24-F1C44E10CF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5281D0-AA53-4512-0183-6E0471B907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ADB520-96DF-CC23-3E58-DE0D54C7523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64DAF42-DE37-027F-5187-FC133F5C9A3F}"/>
              </a:ext>
            </a:extLst>
          </p:cNvPr>
          <p:cNvSpPr>
            <a:spLocks noGrp="1"/>
          </p:cNvSpPr>
          <p:nvPr>
            <p:ph type="sldNum" sz="quarter" idx="5"/>
          </p:nvPr>
        </p:nvSpPr>
        <p:spPr/>
        <p:txBody>
          <a:bodyPr/>
          <a:lstStyle/>
          <a:p>
            <a:fld id="{BE4ED5D0-F2FB-4B3D-A0F0-7D2454080F06}" type="slidenum">
              <a:rPr lang="en-ID" smtClean="0"/>
              <a:t>134</a:t>
            </a:fld>
            <a:endParaRPr lang="en-ID"/>
          </a:p>
        </p:txBody>
      </p:sp>
    </p:spTree>
    <p:extLst>
      <p:ext uri="{BB962C8B-B14F-4D97-AF65-F5344CB8AC3E}">
        <p14:creationId xmlns:p14="http://schemas.microsoft.com/office/powerpoint/2010/main" val="35169911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C9C4A8-14F8-A6C9-6ADC-F98953C030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4B2614-B7CA-0CA7-F5D6-23429FFFE0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0AC8B6-3D4C-BA91-1ED3-99C6FBE707C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BD6A0247-FD65-4CE7-7512-9D8C01B2E7E4}"/>
              </a:ext>
            </a:extLst>
          </p:cNvPr>
          <p:cNvSpPr>
            <a:spLocks noGrp="1"/>
          </p:cNvSpPr>
          <p:nvPr>
            <p:ph type="sldNum" sz="quarter" idx="5"/>
          </p:nvPr>
        </p:nvSpPr>
        <p:spPr/>
        <p:txBody>
          <a:bodyPr/>
          <a:lstStyle/>
          <a:p>
            <a:fld id="{BE4ED5D0-F2FB-4B3D-A0F0-7D2454080F06}" type="slidenum">
              <a:rPr lang="en-ID" smtClean="0"/>
              <a:t>17</a:t>
            </a:fld>
            <a:endParaRPr lang="en-ID"/>
          </a:p>
        </p:txBody>
      </p:sp>
    </p:spTree>
    <p:extLst>
      <p:ext uri="{BB962C8B-B14F-4D97-AF65-F5344CB8AC3E}">
        <p14:creationId xmlns:p14="http://schemas.microsoft.com/office/powerpoint/2010/main" val="285151631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DDDBD-8D64-5B2E-EAFC-A97E9D846A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5B3C52-0206-1CEB-C615-7BE7FF4DCF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62D7EE-37FA-062D-052B-A4ACD2A8CF33}"/>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1768074-6A1A-2F59-6D2E-960643994E14}"/>
              </a:ext>
            </a:extLst>
          </p:cNvPr>
          <p:cNvSpPr>
            <a:spLocks noGrp="1"/>
          </p:cNvSpPr>
          <p:nvPr>
            <p:ph type="sldNum" sz="quarter" idx="5"/>
          </p:nvPr>
        </p:nvSpPr>
        <p:spPr/>
        <p:txBody>
          <a:bodyPr/>
          <a:lstStyle/>
          <a:p>
            <a:fld id="{BE4ED5D0-F2FB-4B3D-A0F0-7D2454080F06}" type="slidenum">
              <a:rPr lang="en-ID" smtClean="0"/>
              <a:t>135</a:t>
            </a:fld>
            <a:endParaRPr lang="en-ID"/>
          </a:p>
        </p:txBody>
      </p:sp>
    </p:spTree>
    <p:extLst>
      <p:ext uri="{BB962C8B-B14F-4D97-AF65-F5344CB8AC3E}">
        <p14:creationId xmlns:p14="http://schemas.microsoft.com/office/powerpoint/2010/main" val="578665693"/>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7608B-60D8-4803-D2D9-E5209DAFBE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1CD2F3-E2A0-6BB1-081D-5952CA681A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9808BB-A32D-0E10-B0E2-0C863A6E18E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63EBB65-31A5-8A53-1ACE-A21B6A45647A}"/>
              </a:ext>
            </a:extLst>
          </p:cNvPr>
          <p:cNvSpPr>
            <a:spLocks noGrp="1"/>
          </p:cNvSpPr>
          <p:nvPr>
            <p:ph type="sldNum" sz="quarter" idx="5"/>
          </p:nvPr>
        </p:nvSpPr>
        <p:spPr/>
        <p:txBody>
          <a:bodyPr/>
          <a:lstStyle/>
          <a:p>
            <a:fld id="{BE4ED5D0-F2FB-4B3D-A0F0-7D2454080F06}" type="slidenum">
              <a:rPr lang="en-ID" smtClean="0"/>
              <a:t>136</a:t>
            </a:fld>
            <a:endParaRPr lang="en-ID"/>
          </a:p>
        </p:txBody>
      </p:sp>
    </p:spTree>
    <p:extLst>
      <p:ext uri="{BB962C8B-B14F-4D97-AF65-F5344CB8AC3E}">
        <p14:creationId xmlns:p14="http://schemas.microsoft.com/office/powerpoint/2010/main" val="3144521468"/>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80B965-F2ED-62BC-195A-E901199729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46F3D6-5F1D-89A2-1AB7-E57B674077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1D7B4-B1E0-4C21-1D07-7FEF9D5D6A2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81D162E-2C8F-232A-45CE-B767E0A044C5}"/>
              </a:ext>
            </a:extLst>
          </p:cNvPr>
          <p:cNvSpPr>
            <a:spLocks noGrp="1"/>
          </p:cNvSpPr>
          <p:nvPr>
            <p:ph type="sldNum" sz="quarter" idx="5"/>
          </p:nvPr>
        </p:nvSpPr>
        <p:spPr/>
        <p:txBody>
          <a:bodyPr/>
          <a:lstStyle/>
          <a:p>
            <a:fld id="{BE4ED5D0-F2FB-4B3D-A0F0-7D2454080F06}" type="slidenum">
              <a:rPr lang="en-ID" smtClean="0"/>
              <a:t>137</a:t>
            </a:fld>
            <a:endParaRPr lang="en-ID"/>
          </a:p>
        </p:txBody>
      </p:sp>
    </p:spTree>
    <p:extLst>
      <p:ext uri="{BB962C8B-B14F-4D97-AF65-F5344CB8AC3E}">
        <p14:creationId xmlns:p14="http://schemas.microsoft.com/office/powerpoint/2010/main" val="396988124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2300A-F9C7-C03F-D545-1D0D868D0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3E9F31-6C81-1886-556D-713BB89145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C167AF-B837-AEBA-FDFB-18C1617263F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42FD6295-CE29-DAEF-C291-6D63751CCCEE}"/>
              </a:ext>
            </a:extLst>
          </p:cNvPr>
          <p:cNvSpPr>
            <a:spLocks noGrp="1"/>
          </p:cNvSpPr>
          <p:nvPr>
            <p:ph type="sldNum" sz="quarter" idx="5"/>
          </p:nvPr>
        </p:nvSpPr>
        <p:spPr/>
        <p:txBody>
          <a:bodyPr/>
          <a:lstStyle/>
          <a:p>
            <a:fld id="{BE4ED5D0-F2FB-4B3D-A0F0-7D2454080F06}" type="slidenum">
              <a:rPr lang="en-ID" smtClean="0"/>
              <a:t>138</a:t>
            </a:fld>
            <a:endParaRPr lang="en-ID"/>
          </a:p>
        </p:txBody>
      </p:sp>
    </p:spTree>
    <p:extLst>
      <p:ext uri="{BB962C8B-B14F-4D97-AF65-F5344CB8AC3E}">
        <p14:creationId xmlns:p14="http://schemas.microsoft.com/office/powerpoint/2010/main" val="178971419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0A501F-12B0-98C8-471F-5089C6E402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FE7EEC-4210-3A86-B8CF-5E73BF75FD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B86DAF-F253-BE6F-1215-25EBE68A39E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9B5E0FA-B15B-ABC8-CF25-FC1817AB48F6}"/>
              </a:ext>
            </a:extLst>
          </p:cNvPr>
          <p:cNvSpPr>
            <a:spLocks noGrp="1"/>
          </p:cNvSpPr>
          <p:nvPr>
            <p:ph type="sldNum" sz="quarter" idx="5"/>
          </p:nvPr>
        </p:nvSpPr>
        <p:spPr/>
        <p:txBody>
          <a:bodyPr/>
          <a:lstStyle/>
          <a:p>
            <a:fld id="{BE4ED5D0-F2FB-4B3D-A0F0-7D2454080F06}" type="slidenum">
              <a:rPr lang="en-ID" smtClean="0"/>
              <a:t>139</a:t>
            </a:fld>
            <a:endParaRPr lang="en-ID"/>
          </a:p>
        </p:txBody>
      </p:sp>
    </p:spTree>
    <p:extLst>
      <p:ext uri="{BB962C8B-B14F-4D97-AF65-F5344CB8AC3E}">
        <p14:creationId xmlns:p14="http://schemas.microsoft.com/office/powerpoint/2010/main" val="791359034"/>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11DC58-47CC-1869-85E4-421F5D216E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3F5573-ACC1-66A1-C0CF-53587B2BCA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195E3B-34A5-55F0-5FC5-76A607D9CE00}"/>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5F976D5-9EA0-6521-40A0-2D735D31A559}"/>
              </a:ext>
            </a:extLst>
          </p:cNvPr>
          <p:cNvSpPr>
            <a:spLocks noGrp="1"/>
          </p:cNvSpPr>
          <p:nvPr>
            <p:ph type="sldNum" sz="quarter" idx="5"/>
          </p:nvPr>
        </p:nvSpPr>
        <p:spPr/>
        <p:txBody>
          <a:bodyPr/>
          <a:lstStyle/>
          <a:p>
            <a:fld id="{BE4ED5D0-F2FB-4B3D-A0F0-7D2454080F06}" type="slidenum">
              <a:rPr lang="en-ID" smtClean="0"/>
              <a:t>140</a:t>
            </a:fld>
            <a:endParaRPr lang="en-ID"/>
          </a:p>
        </p:txBody>
      </p:sp>
    </p:spTree>
    <p:extLst>
      <p:ext uri="{BB962C8B-B14F-4D97-AF65-F5344CB8AC3E}">
        <p14:creationId xmlns:p14="http://schemas.microsoft.com/office/powerpoint/2010/main" val="196989809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787745-E3DD-19BD-813C-6B2B6CC7D1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2F7AD6-D5E2-A954-E464-6393F21D4F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180148-BDFC-5B88-FC76-57F97161CC1F}"/>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7E63020C-BCA8-9141-2D34-6745103F959C}"/>
              </a:ext>
            </a:extLst>
          </p:cNvPr>
          <p:cNvSpPr>
            <a:spLocks noGrp="1"/>
          </p:cNvSpPr>
          <p:nvPr>
            <p:ph type="sldNum" sz="quarter" idx="5"/>
          </p:nvPr>
        </p:nvSpPr>
        <p:spPr/>
        <p:txBody>
          <a:bodyPr/>
          <a:lstStyle/>
          <a:p>
            <a:fld id="{BE4ED5D0-F2FB-4B3D-A0F0-7D2454080F06}" type="slidenum">
              <a:rPr lang="en-ID" smtClean="0"/>
              <a:t>141</a:t>
            </a:fld>
            <a:endParaRPr lang="en-ID"/>
          </a:p>
        </p:txBody>
      </p:sp>
    </p:spTree>
    <p:extLst>
      <p:ext uri="{BB962C8B-B14F-4D97-AF65-F5344CB8AC3E}">
        <p14:creationId xmlns:p14="http://schemas.microsoft.com/office/powerpoint/2010/main" val="3199566685"/>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85596B-8824-F9D4-D08A-255DE04F90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FBBD42-78FB-C71F-C33C-71A6EECDA7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4FBB42-25B0-1877-04D3-9E751826D316}"/>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3C8D9324-02DB-AE15-21D8-B7BA8F08B2FE}"/>
              </a:ext>
            </a:extLst>
          </p:cNvPr>
          <p:cNvSpPr>
            <a:spLocks noGrp="1"/>
          </p:cNvSpPr>
          <p:nvPr>
            <p:ph type="sldNum" sz="quarter" idx="5"/>
          </p:nvPr>
        </p:nvSpPr>
        <p:spPr/>
        <p:txBody>
          <a:bodyPr/>
          <a:lstStyle/>
          <a:p>
            <a:fld id="{BE4ED5D0-F2FB-4B3D-A0F0-7D2454080F06}" type="slidenum">
              <a:rPr lang="en-ID" smtClean="0"/>
              <a:t>142</a:t>
            </a:fld>
            <a:endParaRPr lang="en-ID"/>
          </a:p>
        </p:txBody>
      </p:sp>
    </p:spTree>
    <p:extLst>
      <p:ext uri="{BB962C8B-B14F-4D97-AF65-F5344CB8AC3E}">
        <p14:creationId xmlns:p14="http://schemas.microsoft.com/office/powerpoint/2010/main" val="74057775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9E9C6-E4D6-818C-C89D-274A1E6930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9C10FE-5B85-7A31-E212-5FD2A136B9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BA6211-5822-33A5-7976-9BA33ED62C2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0697FCA8-C9D6-3E3C-BEAF-13C066D9F8A5}"/>
              </a:ext>
            </a:extLst>
          </p:cNvPr>
          <p:cNvSpPr>
            <a:spLocks noGrp="1"/>
          </p:cNvSpPr>
          <p:nvPr>
            <p:ph type="sldNum" sz="quarter" idx="5"/>
          </p:nvPr>
        </p:nvSpPr>
        <p:spPr/>
        <p:txBody>
          <a:bodyPr/>
          <a:lstStyle/>
          <a:p>
            <a:fld id="{BE4ED5D0-F2FB-4B3D-A0F0-7D2454080F06}" type="slidenum">
              <a:rPr lang="en-ID" smtClean="0"/>
              <a:t>143</a:t>
            </a:fld>
            <a:endParaRPr lang="en-ID"/>
          </a:p>
        </p:txBody>
      </p:sp>
    </p:spTree>
    <p:extLst>
      <p:ext uri="{BB962C8B-B14F-4D97-AF65-F5344CB8AC3E}">
        <p14:creationId xmlns:p14="http://schemas.microsoft.com/office/powerpoint/2010/main" val="713142292"/>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FA4ED1-FDA9-187E-224D-0DAF34E5F4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315030-6F76-3BD4-CC2F-BF3F2547AF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6B09D8-0FBC-E393-7FC4-287BAAAAD0C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EE9A603-1242-99DC-BFDA-852228A5BF30}"/>
              </a:ext>
            </a:extLst>
          </p:cNvPr>
          <p:cNvSpPr>
            <a:spLocks noGrp="1"/>
          </p:cNvSpPr>
          <p:nvPr>
            <p:ph type="sldNum" sz="quarter" idx="5"/>
          </p:nvPr>
        </p:nvSpPr>
        <p:spPr/>
        <p:txBody>
          <a:bodyPr/>
          <a:lstStyle/>
          <a:p>
            <a:fld id="{BE4ED5D0-F2FB-4B3D-A0F0-7D2454080F06}" type="slidenum">
              <a:rPr lang="en-ID" smtClean="0"/>
              <a:t>144</a:t>
            </a:fld>
            <a:endParaRPr lang="en-ID"/>
          </a:p>
        </p:txBody>
      </p:sp>
    </p:spTree>
    <p:extLst>
      <p:ext uri="{BB962C8B-B14F-4D97-AF65-F5344CB8AC3E}">
        <p14:creationId xmlns:p14="http://schemas.microsoft.com/office/powerpoint/2010/main" val="35563745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BBECB6-B1AA-1E35-6041-5B97A60FC8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A380EA-0E62-B154-0AA5-90C39FE770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9D0851-BD86-1753-B321-F9D958D5C62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5B1BFCC9-E6DC-C5DB-A9FD-D0ADC62CA719}"/>
              </a:ext>
            </a:extLst>
          </p:cNvPr>
          <p:cNvSpPr>
            <a:spLocks noGrp="1"/>
          </p:cNvSpPr>
          <p:nvPr>
            <p:ph type="sldNum" sz="quarter" idx="5"/>
          </p:nvPr>
        </p:nvSpPr>
        <p:spPr/>
        <p:txBody>
          <a:bodyPr/>
          <a:lstStyle/>
          <a:p>
            <a:fld id="{BE4ED5D0-F2FB-4B3D-A0F0-7D2454080F06}" type="slidenum">
              <a:rPr lang="en-ID" smtClean="0"/>
              <a:t>18</a:t>
            </a:fld>
            <a:endParaRPr lang="en-ID"/>
          </a:p>
        </p:txBody>
      </p:sp>
    </p:spTree>
    <p:extLst>
      <p:ext uri="{BB962C8B-B14F-4D97-AF65-F5344CB8AC3E}">
        <p14:creationId xmlns:p14="http://schemas.microsoft.com/office/powerpoint/2010/main" val="1974255132"/>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5B0100-A0D4-CC9A-6151-406C793225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A8B17D-512C-9682-9E03-875ACF795E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43B153-E2D0-680E-D3A1-A006D012E713}"/>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C0BF5EE-348D-C6A3-6D20-46F4807D752C}"/>
              </a:ext>
            </a:extLst>
          </p:cNvPr>
          <p:cNvSpPr>
            <a:spLocks noGrp="1"/>
          </p:cNvSpPr>
          <p:nvPr>
            <p:ph type="sldNum" sz="quarter" idx="5"/>
          </p:nvPr>
        </p:nvSpPr>
        <p:spPr/>
        <p:txBody>
          <a:bodyPr/>
          <a:lstStyle/>
          <a:p>
            <a:fld id="{BE4ED5D0-F2FB-4B3D-A0F0-7D2454080F06}" type="slidenum">
              <a:rPr lang="en-ID" smtClean="0"/>
              <a:t>145</a:t>
            </a:fld>
            <a:endParaRPr lang="en-ID"/>
          </a:p>
        </p:txBody>
      </p:sp>
    </p:spTree>
    <p:extLst>
      <p:ext uri="{BB962C8B-B14F-4D97-AF65-F5344CB8AC3E}">
        <p14:creationId xmlns:p14="http://schemas.microsoft.com/office/powerpoint/2010/main" val="420824574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1F2235-D21E-FDBD-9685-F131747833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6024B5-4A35-B1E5-3FA2-05AE0CC8D8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830C60-8F4B-D7F3-A651-7B42258AC9E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E6E9FEA-CB62-1963-497C-FB3D82514490}"/>
              </a:ext>
            </a:extLst>
          </p:cNvPr>
          <p:cNvSpPr>
            <a:spLocks noGrp="1"/>
          </p:cNvSpPr>
          <p:nvPr>
            <p:ph type="sldNum" sz="quarter" idx="5"/>
          </p:nvPr>
        </p:nvSpPr>
        <p:spPr/>
        <p:txBody>
          <a:bodyPr/>
          <a:lstStyle/>
          <a:p>
            <a:fld id="{BE4ED5D0-F2FB-4B3D-A0F0-7D2454080F06}" type="slidenum">
              <a:rPr lang="en-ID" smtClean="0"/>
              <a:t>146</a:t>
            </a:fld>
            <a:endParaRPr lang="en-ID"/>
          </a:p>
        </p:txBody>
      </p:sp>
    </p:spTree>
    <p:extLst>
      <p:ext uri="{BB962C8B-B14F-4D97-AF65-F5344CB8AC3E}">
        <p14:creationId xmlns:p14="http://schemas.microsoft.com/office/powerpoint/2010/main" val="162735196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B0CF1-3B52-958E-6B7F-BB8F4FC1C2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BC75AC-ADB3-673B-0D2A-93F00C5B51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FD6393-1B30-9264-58A7-927E5B571FE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79CB7BF-D603-7C86-BE74-9D16B8ED9CE7}"/>
              </a:ext>
            </a:extLst>
          </p:cNvPr>
          <p:cNvSpPr>
            <a:spLocks noGrp="1"/>
          </p:cNvSpPr>
          <p:nvPr>
            <p:ph type="sldNum" sz="quarter" idx="5"/>
          </p:nvPr>
        </p:nvSpPr>
        <p:spPr/>
        <p:txBody>
          <a:bodyPr/>
          <a:lstStyle/>
          <a:p>
            <a:fld id="{BE4ED5D0-F2FB-4B3D-A0F0-7D2454080F06}" type="slidenum">
              <a:rPr lang="en-ID" smtClean="0"/>
              <a:t>147</a:t>
            </a:fld>
            <a:endParaRPr lang="en-ID"/>
          </a:p>
        </p:txBody>
      </p:sp>
    </p:spTree>
    <p:extLst>
      <p:ext uri="{BB962C8B-B14F-4D97-AF65-F5344CB8AC3E}">
        <p14:creationId xmlns:p14="http://schemas.microsoft.com/office/powerpoint/2010/main" val="81895946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6D9FD-2CE9-D775-E15B-8CAAEA6F62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EF7F0F-E68C-BE59-4152-6160EA89AC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F54FCF-B4ED-BA0D-CF1B-A98E9226182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A0A3DD8A-486A-9818-6E61-2EDA280E9164}"/>
              </a:ext>
            </a:extLst>
          </p:cNvPr>
          <p:cNvSpPr>
            <a:spLocks noGrp="1"/>
          </p:cNvSpPr>
          <p:nvPr>
            <p:ph type="sldNum" sz="quarter" idx="5"/>
          </p:nvPr>
        </p:nvSpPr>
        <p:spPr/>
        <p:txBody>
          <a:bodyPr/>
          <a:lstStyle/>
          <a:p>
            <a:fld id="{BE4ED5D0-F2FB-4B3D-A0F0-7D2454080F06}" type="slidenum">
              <a:rPr lang="en-ID" smtClean="0"/>
              <a:t>148</a:t>
            </a:fld>
            <a:endParaRPr lang="en-ID"/>
          </a:p>
        </p:txBody>
      </p:sp>
    </p:spTree>
    <p:extLst>
      <p:ext uri="{BB962C8B-B14F-4D97-AF65-F5344CB8AC3E}">
        <p14:creationId xmlns:p14="http://schemas.microsoft.com/office/powerpoint/2010/main" val="1158635669"/>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8D34C-EDA2-1D52-EE1F-07E5EF79BC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BC745F-AB53-20D7-0042-C9D98F0946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87146C-89D9-FD1D-ED04-A9779BB0F3EF}"/>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4B2F5D7-874E-57AE-14D4-03B5E1849F2F}"/>
              </a:ext>
            </a:extLst>
          </p:cNvPr>
          <p:cNvSpPr>
            <a:spLocks noGrp="1"/>
          </p:cNvSpPr>
          <p:nvPr>
            <p:ph type="sldNum" sz="quarter" idx="5"/>
          </p:nvPr>
        </p:nvSpPr>
        <p:spPr/>
        <p:txBody>
          <a:bodyPr/>
          <a:lstStyle/>
          <a:p>
            <a:fld id="{BE4ED5D0-F2FB-4B3D-A0F0-7D2454080F06}" type="slidenum">
              <a:rPr lang="en-ID" smtClean="0"/>
              <a:t>150</a:t>
            </a:fld>
            <a:endParaRPr lang="en-ID"/>
          </a:p>
        </p:txBody>
      </p:sp>
    </p:spTree>
    <p:extLst>
      <p:ext uri="{BB962C8B-B14F-4D97-AF65-F5344CB8AC3E}">
        <p14:creationId xmlns:p14="http://schemas.microsoft.com/office/powerpoint/2010/main" val="105804406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443E57-A10C-0FCA-72CD-EDC960309C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74D565-35EE-9345-088A-2AE9AFCB10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419CA9-8AF0-0D49-D418-A879C912E967}"/>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1CF2A97-9DB2-07A2-2F43-577E42D7C853}"/>
              </a:ext>
            </a:extLst>
          </p:cNvPr>
          <p:cNvSpPr>
            <a:spLocks noGrp="1"/>
          </p:cNvSpPr>
          <p:nvPr>
            <p:ph type="sldNum" sz="quarter" idx="5"/>
          </p:nvPr>
        </p:nvSpPr>
        <p:spPr/>
        <p:txBody>
          <a:bodyPr/>
          <a:lstStyle/>
          <a:p>
            <a:fld id="{BE4ED5D0-F2FB-4B3D-A0F0-7D2454080F06}" type="slidenum">
              <a:rPr lang="en-ID" smtClean="0"/>
              <a:t>151</a:t>
            </a:fld>
            <a:endParaRPr lang="en-ID"/>
          </a:p>
        </p:txBody>
      </p:sp>
    </p:spTree>
    <p:extLst>
      <p:ext uri="{BB962C8B-B14F-4D97-AF65-F5344CB8AC3E}">
        <p14:creationId xmlns:p14="http://schemas.microsoft.com/office/powerpoint/2010/main" val="135024171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DAFDB4-8190-60FB-26F3-D6ECF8024A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0FF246-AAA2-DDE3-C13F-ECEAF1C67D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E8D458-BA59-8090-664B-581FCC28709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AB20FCFF-8C11-497E-146D-BFE5FC97191E}"/>
              </a:ext>
            </a:extLst>
          </p:cNvPr>
          <p:cNvSpPr>
            <a:spLocks noGrp="1"/>
          </p:cNvSpPr>
          <p:nvPr>
            <p:ph type="sldNum" sz="quarter" idx="5"/>
          </p:nvPr>
        </p:nvSpPr>
        <p:spPr/>
        <p:txBody>
          <a:bodyPr/>
          <a:lstStyle/>
          <a:p>
            <a:fld id="{BE4ED5D0-F2FB-4B3D-A0F0-7D2454080F06}" type="slidenum">
              <a:rPr lang="en-ID" smtClean="0"/>
              <a:t>152</a:t>
            </a:fld>
            <a:endParaRPr lang="en-ID"/>
          </a:p>
        </p:txBody>
      </p:sp>
    </p:spTree>
    <p:extLst>
      <p:ext uri="{BB962C8B-B14F-4D97-AF65-F5344CB8AC3E}">
        <p14:creationId xmlns:p14="http://schemas.microsoft.com/office/powerpoint/2010/main" val="345460164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1576D-2662-A2F9-7040-7F4B5420B9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B1189B-3DCE-0EB8-1562-5F6D1E1C26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7F12A2-4F91-DA11-721D-0EA67EAB1E8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7F02A89-75B7-58FE-236E-863B996419E2}"/>
              </a:ext>
            </a:extLst>
          </p:cNvPr>
          <p:cNvSpPr>
            <a:spLocks noGrp="1"/>
          </p:cNvSpPr>
          <p:nvPr>
            <p:ph type="sldNum" sz="quarter" idx="5"/>
          </p:nvPr>
        </p:nvSpPr>
        <p:spPr/>
        <p:txBody>
          <a:bodyPr/>
          <a:lstStyle/>
          <a:p>
            <a:fld id="{BE4ED5D0-F2FB-4B3D-A0F0-7D2454080F06}" type="slidenum">
              <a:rPr lang="en-ID" smtClean="0"/>
              <a:t>153</a:t>
            </a:fld>
            <a:endParaRPr lang="en-ID"/>
          </a:p>
        </p:txBody>
      </p:sp>
    </p:spTree>
    <p:extLst>
      <p:ext uri="{BB962C8B-B14F-4D97-AF65-F5344CB8AC3E}">
        <p14:creationId xmlns:p14="http://schemas.microsoft.com/office/powerpoint/2010/main" val="1045415363"/>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98B0C-FEAF-F126-6C17-72CAB0AC5A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B31CA5-60C0-098F-6E9A-D85FC7B5D1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0DD954-711F-06EC-0B30-9742997F5F3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0EE2A23-381A-8B3C-3CDD-990863BAD17C}"/>
              </a:ext>
            </a:extLst>
          </p:cNvPr>
          <p:cNvSpPr>
            <a:spLocks noGrp="1"/>
          </p:cNvSpPr>
          <p:nvPr>
            <p:ph type="sldNum" sz="quarter" idx="5"/>
          </p:nvPr>
        </p:nvSpPr>
        <p:spPr/>
        <p:txBody>
          <a:bodyPr/>
          <a:lstStyle/>
          <a:p>
            <a:fld id="{BE4ED5D0-F2FB-4B3D-A0F0-7D2454080F06}" type="slidenum">
              <a:rPr lang="en-ID" smtClean="0"/>
              <a:t>154</a:t>
            </a:fld>
            <a:endParaRPr lang="en-ID"/>
          </a:p>
        </p:txBody>
      </p:sp>
    </p:spTree>
    <p:extLst>
      <p:ext uri="{BB962C8B-B14F-4D97-AF65-F5344CB8AC3E}">
        <p14:creationId xmlns:p14="http://schemas.microsoft.com/office/powerpoint/2010/main" val="1949636149"/>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CB0774-FA4A-6129-626D-F6B061E7B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B0F51E-F347-69BE-E66A-1FB8AAA738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AC8696-E87C-16B3-77E8-F1CF901A9A9F}"/>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9260F9F-E1C6-E85C-35E0-FA2A3CDBD3E7}"/>
              </a:ext>
            </a:extLst>
          </p:cNvPr>
          <p:cNvSpPr>
            <a:spLocks noGrp="1"/>
          </p:cNvSpPr>
          <p:nvPr>
            <p:ph type="sldNum" sz="quarter" idx="5"/>
          </p:nvPr>
        </p:nvSpPr>
        <p:spPr/>
        <p:txBody>
          <a:bodyPr/>
          <a:lstStyle/>
          <a:p>
            <a:fld id="{BE4ED5D0-F2FB-4B3D-A0F0-7D2454080F06}" type="slidenum">
              <a:rPr lang="en-ID" smtClean="0"/>
              <a:t>155</a:t>
            </a:fld>
            <a:endParaRPr lang="en-ID"/>
          </a:p>
        </p:txBody>
      </p:sp>
    </p:spTree>
    <p:extLst>
      <p:ext uri="{BB962C8B-B14F-4D97-AF65-F5344CB8AC3E}">
        <p14:creationId xmlns:p14="http://schemas.microsoft.com/office/powerpoint/2010/main" val="31040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FA1FC-34EE-F65F-3719-CEDF803A1B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73F534-CE12-D5C1-B444-2DD418778E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424720-5054-B6BA-62F4-4AA883D8E28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0F89E0AE-5747-AF60-A4B7-E4D8A6DD6296}"/>
              </a:ext>
            </a:extLst>
          </p:cNvPr>
          <p:cNvSpPr>
            <a:spLocks noGrp="1"/>
          </p:cNvSpPr>
          <p:nvPr>
            <p:ph type="sldNum" sz="quarter" idx="5"/>
          </p:nvPr>
        </p:nvSpPr>
        <p:spPr/>
        <p:txBody>
          <a:bodyPr/>
          <a:lstStyle/>
          <a:p>
            <a:fld id="{BE4ED5D0-F2FB-4B3D-A0F0-7D2454080F06}" type="slidenum">
              <a:rPr lang="en-ID" smtClean="0"/>
              <a:t>19</a:t>
            </a:fld>
            <a:endParaRPr lang="en-ID"/>
          </a:p>
        </p:txBody>
      </p:sp>
    </p:spTree>
    <p:extLst>
      <p:ext uri="{BB962C8B-B14F-4D97-AF65-F5344CB8AC3E}">
        <p14:creationId xmlns:p14="http://schemas.microsoft.com/office/powerpoint/2010/main" val="333499198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C2D3FE-71B7-663A-1D39-C8E0AC861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8D7A22-D448-2626-44FC-12EE65091F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FD2DDA-4A52-CC6F-E810-6ACB55A8BFA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ED25516-B637-ADF2-6C02-07534D4FE77C}"/>
              </a:ext>
            </a:extLst>
          </p:cNvPr>
          <p:cNvSpPr>
            <a:spLocks noGrp="1"/>
          </p:cNvSpPr>
          <p:nvPr>
            <p:ph type="sldNum" sz="quarter" idx="5"/>
          </p:nvPr>
        </p:nvSpPr>
        <p:spPr/>
        <p:txBody>
          <a:bodyPr/>
          <a:lstStyle/>
          <a:p>
            <a:fld id="{BE4ED5D0-F2FB-4B3D-A0F0-7D2454080F06}" type="slidenum">
              <a:rPr lang="en-ID" smtClean="0"/>
              <a:t>156</a:t>
            </a:fld>
            <a:endParaRPr lang="en-ID"/>
          </a:p>
        </p:txBody>
      </p:sp>
    </p:spTree>
    <p:extLst>
      <p:ext uri="{BB962C8B-B14F-4D97-AF65-F5344CB8AC3E}">
        <p14:creationId xmlns:p14="http://schemas.microsoft.com/office/powerpoint/2010/main" val="3350299083"/>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2032D-C97D-E828-3083-921AC7471F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7063F8-4132-DBCD-CB65-8730B3D4EF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36917E-87C9-C67A-8402-1F247FF908E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829BD38-3CEF-CA17-6A03-65EED6B4C85B}"/>
              </a:ext>
            </a:extLst>
          </p:cNvPr>
          <p:cNvSpPr>
            <a:spLocks noGrp="1"/>
          </p:cNvSpPr>
          <p:nvPr>
            <p:ph type="sldNum" sz="quarter" idx="5"/>
          </p:nvPr>
        </p:nvSpPr>
        <p:spPr/>
        <p:txBody>
          <a:bodyPr/>
          <a:lstStyle/>
          <a:p>
            <a:fld id="{BE4ED5D0-F2FB-4B3D-A0F0-7D2454080F06}" type="slidenum">
              <a:rPr lang="en-ID" smtClean="0"/>
              <a:t>157</a:t>
            </a:fld>
            <a:endParaRPr lang="en-ID"/>
          </a:p>
        </p:txBody>
      </p:sp>
    </p:spTree>
    <p:extLst>
      <p:ext uri="{BB962C8B-B14F-4D97-AF65-F5344CB8AC3E}">
        <p14:creationId xmlns:p14="http://schemas.microsoft.com/office/powerpoint/2010/main" val="2852423047"/>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15500-4EDE-3EF2-AF6B-DA9CE0D15F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1B5EF1-2E36-D67C-2DDA-0DD40EED1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FC8224-D8E2-55D6-886B-7A21A680CC9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B60D1F4-5EF6-F09E-F502-350D8691ED3A}"/>
              </a:ext>
            </a:extLst>
          </p:cNvPr>
          <p:cNvSpPr>
            <a:spLocks noGrp="1"/>
          </p:cNvSpPr>
          <p:nvPr>
            <p:ph type="sldNum" sz="quarter" idx="5"/>
          </p:nvPr>
        </p:nvSpPr>
        <p:spPr/>
        <p:txBody>
          <a:bodyPr/>
          <a:lstStyle/>
          <a:p>
            <a:fld id="{BE4ED5D0-F2FB-4B3D-A0F0-7D2454080F06}" type="slidenum">
              <a:rPr lang="en-ID" smtClean="0"/>
              <a:t>158</a:t>
            </a:fld>
            <a:endParaRPr lang="en-ID"/>
          </a:p>
        </p:txBody>
      </p:sp>
    </p:spTree>
    <p:extLst>
      <p:ext uri="{BB962C8B-B14F-4D97-AF65-F5344CB8AC3E}">
        <p14:creationId xmlns:p14="http://schemas.microsoft.com/office/powerpoint/2010/main" val="3543294190"/>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04E30-0FCA-2FB3-11CE-275634CDBA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A7D106-4775-8A20-FA7F-F560BB66F8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C4CEB1-178D-00F9-3E08-88F6B117FA2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3C4979C-E722-60E7-22E6-EBFD05DA6320}"/>
              </a:ext>
            </a:extLst>
          </p:cNvPr>
          <p:cNvSpPr>
            <a:spLocks noGrp="1"/>
          </p:cNvSpPr>
          <p:nvPr>
            <p:ph type="sldNum" sz="quarter" idx="5"/>
          </p:nvPr>
        </p:nvSpPr>
        <p:spPr/>
        <p:txBody>
          <a:bodyPr/>
          <a:lstStyle/>
          <a:p>
            <a:fld id="{BE4ED5D0-F2FB-4B3D-A0F0-7D2454080F06}" type="slidenum">
              <a:rPr lang="en-ID" smtClean="0"/>
              <a:t>159</a:t>
            </a:fld>
            <a:endParaRPr lang="en-ID"/>
          </a:p>
        </p:txBody>
      </p:sp>
    </p:spTree>
    <p:extLst>
      <p:ext uri="{BB962C8B-B14F-4D97-AF65-F5344CB8AC3E}">
        <p14:creationId xmlns:p14="http://schemas.microsoft.com/office/powerpoint/2010/main" val="221503151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8C82D7-24F4-BA51-15BA-B9BA4D994F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796A6B-E413-7C71-DC41-9089F85917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DF3F07-6930-10A9-9C1C-873D3539459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077C0662-EFC2-EAC5-9A17-622FF30888F6}"/>
              </a:ext>
            </a:extLst>
          </p:cNvPr>
          <p:cNvSpPr>
            <a:spLocks noGrp="1"/>
          </p:cNvSpPr>
          <p:nvPr>
            <p:ph type="sldNum" sz="quarter" idx="5"/>
          </p:nvPr>
        </p:nvSpPr>
        <p:spPr/>
        <p:txBody>
          <a:bodyPr/>
          <a:lstStyle/>
          <a:p>
            <a:fld id="{BE4ED5D0-F2FB-4B3D-A0F0-7D2454080F06}" type="slidenum">
              <a:rPr lang="en-ID" smtClean="0"/>
              <a:t>160</a:t>
            </a:fld>
            <a:endParaRPr lang="en-ID"/>
          </a:p>
        </p:txBody>
      </p:sp>
    </p:spTree>
    <p:extLst>
      <p:ext uri="{BB962C8B-B14F-4D97-AF65-F5344CB8AC3E}">
        <p14:creationId xmlns:p14="http://schemas.microsoft.com/office/powerpoint/2010/main" val="1338127316"/>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9C7675-5E7E-C344-1391-ACFD6FA0D6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135CF5-B014-4DDE-FCAB-B2101A1E4D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0F132E-51DA-87D8-2873-4B067598540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0A15A07-73B1-B948-95CB-AA33DB4F9811}"/>
              </a:ext>
            </a:extLst>
          </p:cNvPr>
          <p:cNvSpPr>
            <a:spLocks noGrp="1"/>
          </p:cNvSpPr>
          <p:nvPr>
            <p:ph type="sldNum" sz="quarter" idx="5"/>
          </p:nvPr>
        </p:nvSpPr>
        <p:spPr/>
        <p:txBody>
          <a:bodyPr/>
          <a:lstStyle/>
          <a:p>
            <a:fld id="{BE4ED5D0-F2FB-4B3D-A0F0-7D2454080F06}" type="slidenum">
              <a:rPr lang="en-ID" smtClean="0"/>
              <a:t>161</a:t>
            </a:fld>
            <a:endParaRPr lang="en-ID"/>
          </a:p>
        </p:txBody>
      </p:sp>
    </p:spTree>
    <p:extLst>
      <p:ext uri="{BB962C8B-B14F-4D97-AF65-F5344CB8AC3E}">
        <p14:creationId xmlns:p14="http://schemas.microsoft.com/office/powerpoint/2010/main" val="1931211762"/>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C3D01A-07BD-A12E-BC55-2B5D556538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D92B07-FB5E-DA4D-60DC-88B158669A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D38CE8-50D1-3DF8-263C-018DE894777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EBEA281-8448-EFA5-34B9-6DEACB41E163}"/>
              </a:ext>
            </a:extLst>
          </p:cNvPr>
          <p:cNvSpPr>
            <a:spLocks noGrp="1"/>
          </p:cNvSpPr>
          <p:nvPr>
            <p:ph type="sldNum" sz="quarter" idx="5"/>
          </p:nvPr>
        </p:nvSpPr>
        <p:spPr/>
        <p:txBody>
          <a:bodyPr/>
          <a:lstStyle/>
          <a:p>
            <a:fld id="{BE4ED5D0-F2FB-4B3D-A0F0-7D2454080F06}" type="slidenum">
              <a:rPr lang="en-ID" smtClean="0"/>
              <a:t>162</a:t>
            </a:fld>
            <a:endParaRPr lang="en-ID"/>
          </a:p>
        </p:txBody>
      </p:sp>
    </p:spTree>
    <p:extLst>
      <p:ext uri="{BB962C8B-B14F-4D97-AF65-F5344CB8AC3E}">
        <p14:creationId xmlns:p14="http://schemas.microsoft.com/office/powerpoint/2010/main" val="277006445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57AD0-1AF9-7B3B-86FC-086663556E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060B51-71A1-175B-E20E-30E3C50DFC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C4E0EA-83A7-DC74-AFD9-CB8B048CC25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E6F5B9C-B0F7-0B4D-5C1E-506AB75EAA9D}"/>
              </a:ext>
            </a:extLst>
          </p:cNvPr>
          <p:cNvSpPr>
            <a:spLocks noGrp="1"/>
          </p:cNvSpPr>
          <p:nvPr>
            <p:ph type="sldNum" sz="quarter" idx="5"/>
          </p:nvPr>
        </p:nvSpPr>
        <p:spPr/>
        <p:txBody>
          <a:bodyPr/>
          <a:lstStyle/>
          <a:p>
            <a:fld id="{BE4ED5D0-F2FB-4B3D-A0F0-7D2454080F06}" type="slidenum">
              <a:rPr lang="en-ID" smtClean="0"/>
              <a:t>163</a:t>
            </a:fld>
            <a:endParaRPr lang="en-ID"/>
          </a:p>
        </p:txBody>
      </p:sp>
    </p:spTree>
    <p:extLst>
      <p:ext uri="{BB962C8B-B14F-4D97-AF65-F5344CB8AC3E}">
        <p14:creationId xmlns:p14="http://schemas.microsoft.com/office/powerpoint/2010/main" val="3790270127"/>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EF9A7-A777-ECE5-1731-03F86BA93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5B3E30-8A0C-1729-FBD4-257AF8EE99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F7F54D-ADBC-FD83-BB5E-7E9BD3F0093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68243E9-EC21-2469-CC82-338895B32537}"/>
              </a:ext>
            </a:extLst>
          </p:cNvPr>
          <p:cNvSpPr>
            <a:spLocks noGrp="1"/>
          </p:cNvSpPr>
          <p:nvPr>
            <p:ph type="sldNum" sz="quarter" idx="5"/>
          </p:nvPr>
        </p:nvSpPr>
        <p:spPr/>
        <p:txBody>
          <a:bodyPr/>
          <a:lstStyle/>
          <a:p>
            <a:fld id="{BE4ED5D0-F2FB-4B3D-A0F0-7D2454080F06}" type="slidenum">
              <a:rPr lang="en-ID" smtClean="0"/>
              <a:t>164</a:t>
            </a:fld>
            <a:endParaRPr lang="en-ID"/>
          </a:p>
        </p:txBody>
      </p:sp>
    </p:spTree>
    <p:extLst>
      <p:ext uri="{BB962C8B-B14F-4D97-AF65-F5344CB8AC3E}">
        <p14:creationId xmlns:p14="http://schemas.microsoft.com/office/powerpoint/2010/main" val="3252284935"/>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D617E-78E2-7B8A-570F-30DFAF9B61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C4B4B8-8F34-0977-4F97-276053D343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1EB622-001B-15F7-68F0-3FE0CEA9482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DE20A068-21D1-9B1E-0587-3C7639997ACD}"/>
              </a:ext>
            </a:extLst>
          </p:cNvPr>
          <p:cNvSpPr>
            <a:spLocks noGrp="1"/>
          </p:cNvSpPr>
          <p:nvPr>
            <p:ph type="sldNum" sz="quarter" idx="5"/>
          </p:nvPr>
        </p:nvSpPr>
        <p:spPr/>
        <p:txBody>
          <a:bodyPr/>
          <a:lstStyle/>
          <a:p>
            <a:fld id="{BE4ED5D0-F2FB-4B3D-A0F0-7D2454080F06}" type="slidenum">
              <a:rPr lang="en-ID" smtClean="0"/>
              <a:t>165</a:t>
            </a:fld>
            <a:endParaRPr lang="en-ID"/>
          </a:p>
        </p:txBody>
      </p:sp>
    </p:spTree>
    <p:extLst>
      <p:ext uri="{BB962C8B-B14F-4D97-AF65-F5344CB8AC3E}">
        <p14:creationId xmlns:p14="http://schemas.microsoft.com/office/powerpoint/2010/main" val="1641808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F1712D-D954-11ED-BAA2-BFFA8424CC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388569-4595-E17B-1619-BC911ECDA1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0CA652-795A-8242-246F-2D9C540E805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B2CE121C-3A88-763B-5C3E-1939FC407FA1}"/>
              </a:ext>
            </a:extLst>
          </p:cNvPr>
          <p:cNvSpPr>
            <a:spLocks noGrp="1"/>
          </p:cNvSpPr>
          <p:nvPr>
            <p:ph type="sldNum" sz="quarter" idx="5"/>
          </p:nvPr>
        </p:nvSpPr>
        <p:spPr/>
        <p:txBody>
          <a:bodyPr/>
          <a:lstStyle/>
          <a:p>
            <a:fld id="{BE4ED5D0-F2FB-4B3D-A0F0-7D2454080F06}" type="slidenum">
              <a:rPr lang="en-ID" smtClean="0"/>
              <a:t>20</a:t>
            </a:fld>
            <a:endParaRPr lang="en-ID"/>
          </a:p>
        </p:txBody>
      </p:sp>
    </p:spTree>
    <p:extLst>
      <p:ext uri="{BB962C8B-B14F-4D97-AF65-F5344CB8AC3E}">
        <p14:creationId xmlns:p14="http://schemas.microsoft.com/office/powerpoint/2010/main" val="2344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E6F465-29AE-2231-9E17-7E0712096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65C161-6CBC-F311-CF5E-31078BF0FD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BF4109-CADA-CAD0-70DD-3F06342D5DD6}"/>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BA783D09-FBC3-F34F-4877-BC32CA963715}"/>
              </a:ext>
            </a:extLst>
          </p:cNvPr>
          <p:cNvSpPr>
            <a:spLocks noGrp="1"/>
          </p:cNvSpPr>
          <p:nvPr>
            <p:ph type="sldNum" sz="quarter" idx="5"/>
          </p:nvPr>
        </p:nvSpPr>
        <p:spPr/>
        <p:txBody>
          <a:bodyPr/>
          <a:lstStyle/>
          <a:p>
            <a:fld id="{BE4ED5D0-F2FB-4B3D-A0F0-7D2454080F06}" type="slidenum">
              <a:rPr lang="en-ID" smtClean="0"/>
              <a:t>21</a:t>
            </a:fld>
            <a:endParaRPr lang="en-ID"/>
          </a:p>
        </p:txBody>
      </p:sp>
    </p:spTree>
    <p:extLst>
      <p:ext uri="{BB962C8B-B14F-4D97-AF65-F5344CB8AC3E}">
        <p14:creationId xmlns:p14="http://schemas.microsoft.com/office/powerpoint/2010/main" val="4125488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C1D06-9DDF-5553-3024-50B3622A77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A07C06-6219-9158-BFFD-8946954168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25F1A6-0792-4B74-097C-C031206BFDC5}"/>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18C59F48-C33A-6F23-3F3D-61650F4C34CA}"/>
              </a:ext>
            </a:extLst>
          </p:cNvPr>
          <p:cNvSpPr>
            <a:spLocks noGrp="1"/>
          </p:cNvSpPr>
          <p:nvPr>
            <p:ph type="sldNum" sz="quarter" idx="5"/>
          </p:nvPr>
        </p:nvSpPr>
        <p:spPr/>
        <p:txBody>
          <a:bodyPr/>
          <a:lstStyle/>
          <a:p>
            <a:fld id="{BE4ED5D0-F2FB-4B3D-A0F0-7D2454080F06}" type="slidenum">
              <a:rPr lang="en-ID" smtClean="0"/>
              <a:t>22</a:t>
            </a:fld>
            <a:endParaRPr lang="en-ID"/>
          </a:p>
        </p:txBody>
      </p:sp>
    </p:spTree>
    <p:extLst>
      <p:ext uri="{BB962C8B-B14F-4D97-AF65-F5344CB8AC3E}">
        <p14:creationId xmlns:p14="http://schemas.microsoft.com/office/powerpoint/2010/main" val="1898334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A9D0D-F67D-59D6-3D6B-F94B4A0415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33310D-7335-4877-5934-1738CB6E68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FE16B9-E532-B900-C649-802D7FA747C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29874D4-6B4B-518F-10CB-6C0BB4A54949}"/>
              </a:ext>
            </a:extLst>
          </p:cNvPr>
          <p:cNvSpPr>
            <a:spLocks noGrp="1"/>
          </p:cNvSpPr>
          <p:nvPr>
            <p:ph type="sldNum" sz="quarter" idx="5"/>
          </p:nvPr>
        </p:nvSpPr>
        <p:spPr/>
        <p:txBody>
          <a:bodyPr/>
          <a:lstStyle/>
          <a:p>
            <a:fld id="{BE4ED5D0-F2FB-4B3D-A0F0-7D2454080F06}" type="slidenum">
              <a:rPr lang="en-ID" smtClean="0"/>
              <a:t>23</a:t>
            </a:fld>
            <a:endParaRPr lang="en-ID"/>
          </a:p>
        </p:txBody>
      </p:sp>
    </p:spTree>
    <p:extLst>
      <p:ext uri="{BB962C8B-B14F-4D97-AF65-F5344CB8AC3E}">
        <p14:creationId xmlns:p14="http://schemas.microsoft.com/office/powerpoint/2010/main" val="2042937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214C0-C589-2026-D958-B80E50E092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0EA83D-6C7D-D30F-FB05-52EACF8F41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391715-7F46-E8FD-592B-2165C011D3E2}"/>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D4B0F67F-732F-E4DD-3682-F49332503FF3}"/>
              </a:ext>
            </a:extLst>
          </p:cNvPr>
          <p:cNvSpPr>
            <a:spLocks noGrp="1"/>
          </p:cNvSpPr>
          <p:nvPr>
            <p:ph type="sldNum" sz="quarter" idx="5"/>
          </p:nvPr>
        </p:nvSpPr>
        <p:spPr/>
        <p:txBody>
          <a:bodyPr/>
          <a:lstStyle/>
          <a:p>
            <a:fld id="{BE4ED5D0-F2FB-4B3D-A0F0-7D2454080F06}" type="slidenum">
              <a:rPr lang="en-ID" smtClean="0"/>
              <a:t>6</a:t>
            </a:fld>
            <a:endParaRPr lang="en-ID"/>
          </a:p>
        </p:txBody>
      </p:sp>
    </p:spTree>
    <p:extLst>
      <p:ext uri="{BB962C8B-B14F-4D97-AF65-F5344CB8AC3E}">
        <p14:creationId xmlns:p14="http://schemas.microsoft.com/office/powerpoint/2010/main" val="30486151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44B25B-D65B-4922-3CDD-FE90375E95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9CCC6B-6143-39F6-D6CB-BBA52BD86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87D6F2-A96A-34E2-2E93-DB5FA255E246}"/>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6CF2B880-B4F9-290C-682E-AF0DB13B1830}"/>
              </a:ext>
            </a:extLst>
          </p:cNvPr>
          <p:cNvSpPr>
            <a:spLocks noGrp="1"/>
          </p:cNvSpPr>
          <p:nvPr>
            <p:ph type="sldNum" sz="quarter" idx="5"/>
          </p:nvPr>
        </p:nvSpPr>
        <p:spPr/>
        <p:txBody>
          <a:bodyPr/>
          <a:lstStyle/>
          <a:p>
            <a:fld id="{BE4ED5D0-F2FB-4B3D-A0F0-7D2454080F06}" type="slidenum">
              <a:rPr lang="en-ID" smtClean="0"/>
              <a:t>24</a:t>
            </a:fld>
            <a:endParaRPr lang="en-ID"/>
          </a:p>
        </p:txBody>
      </p:sp>
    </p:spTree>
    <p:extLst>
      <p:ext uri="{BB962C8B-B14F-4D97-AF65-F5344CB8AC3E}">
        <p14:creationId xmlns:p14="http://schemas.microsoft.com/office/powerpoint/2010/main" val="33264465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29627-FE6C-C167-2521-3A9137F6A6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FADEF6-D2E5-47AA-1BEF-0DAF85DF9B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E5FE7E-3CF1-2D8D-270D-8E712DF9EB2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CB29CD94-EE24-E900-B052-6E28B8315828}"/>
              </a:ext>
            </a:extLst>
          </p:cNvPr>
          <p:cNvSpPr>
            <a:spLocks noGrp="1"/>
          </p:cNvSpPr>
          <p:nvPr>
            <p:ph type="sldNum" sz="quarter" idx="5"/>
          </p:nvPr>
        </p:nvSpPr>
        <p:spPr/>
        <p:txBody>
          <a:bodyPr/>
          <a:lstStyle/>
          <a:p>
            <a:fld id="{BE4ED5D0-F2FB-4B3D-A0F0-7D2454080F06}" type="slidenum">
              <a:rPr lang="en-ID" smtClean="0"/>
              <a:t>25</a:t>
            </a:fld>
            <a:endParaRPr lang="en-ID"/>
          </a:p>
        </p:txBody>
      </p:sp>
    </p:spTree>
    <p:extLst>
      <p:ext uri="{BB962C8B-B14F-4D97-AF65-F5344CB8AC3E}">
        <p14:creationId xmlns:p14="http://schemas.microsoft.com/office/powerpoint/2010/main" val="2643959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D8E4E-D88B-2019-AA43-CE0B9FFD2E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1BFCB8-73BE-F37A-5CEF-491DA0362D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094A33-AE81-9A8F-8C1F-BA622E32DB09}"/>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B86A6077-154D-95C9-EEB4-5F662E541A10}"/>
              </a:ext>
            </a:extLst>
          </p:cNvPr>
          <p:cNvSpPr>
            <a:spLocks noGrp="1"/>
          </p:cNvSpPr>
          <p:nvPr>
            <p:ph type="sldNum" sz="quarter" idx="5"/>
          </p:nvPr>
        </p:nvSpPr>
        <p:spPr/>
        <p:txBody>
          <a:bodyPr/>
          <a:lstStyle/>
          <a:p>
            <a:fld id="{BE4ED5D0-F2FB-4B3D-A0F0-7D2454080F06}" type="slidenum">
              <a:rPr lang="en-ID" smtClean="0"/>
              <a:t>26</a:t>
            </a:fld>
            <a:endParaRPr lang="en-ID"/>
          </a:p>
        </p:txBody>
      </p:sp>
    </p:spTree>
    <p:extLst>
      <p:ext uri="{BB962C8B-B14F-4D97-AF65-F5344CB8AC3E}">
        <p14:creationId xmlns:p14="http://schemas.microsoft.com/office/powerpoint/2010/main" val="31772847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6A32EC-C9BA-E224-2A50-C3FFD8F70A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F0CC96-C828-1AF6-3846-1791EB7139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148F64-619B-FBEF-45AA-B9D338A5358F}"/>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BF73A0F-49FC-8F53-65D4-34A24F062B24}"/>
              </a:ext>
            </a:extLst>
          </p:cNvPr>
          <p:cNvSpPr>
            <a:spLocks noGrp="1"/>
          </p:cNvSpPr>
          <p:nvPr>
            <p:ph type="sldNum" sz="quarter" idx="5"/>
          </p:nvPr>
        </p:nvSpPr>
        <p:spPr/>
        <p:txBody>
          <a:bodyPr/>
          <a:lstStyle/>
          <a:p>
            <a:fld id="{BE4ED5D0-F2FB-4B3D-A0F0-7D2454080F06}" type="slidenum">
              <a:rPr lang="en-ID" smtClean="0"/>
              <a:t>27</a:t>
            </a:fld>
            <a:endParaRPr lang="en-ID"/>
          </a:p>
        </p:txBody>
      </p:sp>
    </p:spTree>
    <p:extLst>
      <p:ext uri="{BB962C8B-B14F-4D97-AF65-F5344CB8AC3E}">
        <p14:creationId xmlns:p14="http://schemas.microsoft.com/office/powerpoint/2010/main" val="4875163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6BACD-C84E-D21E-DD8A-416846616C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ECAED1-A510-BDC7-5F05-C4A9B9886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AFE75E-DCC6-ABAF-2596-12B5E14C05FE}"/>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DECEFCD0-3F0F-542C-BD07-F41F76DD796E}"/>
              </a:ext>
            </a:extLst>
          </p:cNvPr>
          <p:cNvSpPr>
            <a:spLocks noGrp="1"/>
          </p:cNvSpPr>
          <p:nvPr>
            <p:ph type="sldNum" sz="quarter" idx="5"/>
          </p:nvPr>
        </p:nvSpPr>
        <p:spPr/>
        <p:txBody>
          <a:bodyPr/>
          <a:lstStyle/>
          <a:p>
            <a:fld id="{BE4ED5D0-F2FB-4B3D-A0F0-7D2454080F06}" type="slidenum">
              <a:rPr lang="en-ID" smtClean="0"/>
              <a:t>28</a:t>
            </a:fld>
            <a:endParaRPr lang="en-ID"/>
          </a:p>
        </p:txBody>
      </p:sp>
    </p:spTree>
    <p:extLst>
      <p:ext uri="{BB962C8B-B14F-4D97-AF65-F5344CB8AC3E}">
        <p14:creationId xmlns:p14="http://schemas.microsoft.com/office/powerpoint/2010/main" val="34295099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923D1-E9A2-C83B-C65B-9C8D336B9D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25AB41-8C98-BF69-AEC6-903FE23262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42A855-9716-7190-B6BD-FF61C2A30CEB}"/>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EC38460-99CC-40D6-23B3-9C777D4AAF84}"/>
              </a:ext>
            </a:extLst>
          </p:cNvPr>
          <p:cNvSpPr>
            <a:spLocks noGrp="1"/>
          </p:cNvSpPr>
          <p:nvPr>
            <p:ph type="sldNum" sz="quarter" idx="5"/>
          </p:nvPr>
        </p:nvSpPr>
        <p:spPr/>
        <p:txBody>
          <a:bodyPr/>
          <a:lstStyle/>
          <a:p>
            <a:fld id="{BE4ED5D0-F2FB-4B3D-A0F0-7D2454080F06}" type="slidenum">
              <a:rPr lang="en-ID" smtClean="0"/>
              <a:t>29</a:t>
            </a:fld>
            <a:endParaRPr lang="en-ID"/>
          </a:p>
        </p:txBody>
      </p:sp>
    </p:spTree>
    <p:extLst>
      <p:ext uri="{BB962C8B-B14F-4D97-AF65-F5344CB8AC3E}">
        <p14:creationId xmlns:p14="http://schemas.microsoft.com/office/powerpoint/2010/main" val="3911064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6F84EF-9859-0659-1FCD-46FD84CA4A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5303B6-B0B7-007C-1714-BB4EF87EA7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F38AF8-ADF5-9A36-7A51-CBD826453632}"/>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A8D717D1-DFAE-7A62-FC32-27013CA8C671}"/>
              </a:ext>
            </a:extLst>
          </p:cNvPr>
          <p:cNvSpPr>
            <a:spLocks noGrp="1"/>
          </p:cNvSpPr>
          <p:nvPr>
            <p:ph type="sldNum" sz="quarter" idx="5"/>
          </p:nvPr>
        </p:nvSpPr>
        <p:spPr/>
        <p:txBody>
          <a:bodyPr/>
          <a:lstStyle/>
          <a:p>
            <a:fld id="{BE4ED5D0-F2FB-4B3D-A0F0-7D2454080F06}" type="slidenum">
              <a:rPr lang="en-ID" smtClean="0"/>
              <a:t>30</a:t>
            </a:fld>
            <a:endParaRPr lang="en-ID"/>
          </a:p>
        </p:txBody>
      </p:sp>
    </p:spTree>
    <p:extLst>
      <p:ext uri="{BB962C8B-B14F-4D97-AF65-F5344CB8AC3E}">
        <p14:creationId xmlns:p14="http://schemas.microsoft.com/office/powerpoint/2010/main" val="1655083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68FF0-91B4-73AB-4D19-FD66F701E6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0F09A0-6775-34CD-650A-CD2C6D63D3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B7BFD0-A242-6EDC-2C4B-629BCAB38096}"/>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3ED82445-F346-FA88-FA79-CE276EA77804}"/>
              </a:ext>
            </a:extLst>
          </p:cNvPr>
          <p:cNvSpPr>
            <a:spLocks noGrp="1"/>
          </p:cNvSpPr>
          <p:nvPr>
            <p:ph type="sldNum" sz="quarter" idx="5"/>
          </p:nvPr>
        </p:nvSpPr>
        <p:spPr/>
        <p:txBody>
          <a:bodyPr/>
          <a:lstStyle/>
          <a:p>
            <a:fld id="{BE4ED5D0-F2FB-4B3D-A0F0-7D2454080F06}" type="slidenum">
              <a:rPr lang="en-ID" smtClean="0"/>
              <a:t>31</a:t>
            </a:fld>
            <a:endParaRPr lang="en-ID"/>
          </a:p>
        </p:txBody>
      </p:sp>
    </p:spTree>
    <p:extLst>
      <p:ext uri="{BB962C8B-B14F-4D97-AF65-F5344CB8AC3E}">
        <p14:creationId xmlns:p14="http://schemas.microsoft.com/office/powerpoint/2010/main" val="33368776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EEBE99-A997-A0F6-4592-7ABEF019C6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1B5029-31F2-9A33-D3D5-D8FA21FF55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4C8314-6B48-7BCE-C46E-D9D7B2D9B26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C1840C67-6D83-81AE-E931-86351F9B1C2B}"/>
              </a:ext>
            </a:extLst>
          </p:cNvPr>
          <p:cNvSpPr>
            <a:spLocks noGrp="1"/>
          </p:cNvSpPr>
          <p:nvPr>
            <p:ph type="sldNum" sz="quarter" idx="5"/>
          </p:nvPr>
        </p:nvSpPr>
        <p:spPr/>
        <p:txBody>
          <a:bodyPr/>
          <a:lstStyle/>
          <a:p>
            <a:fld id="{BE4ED5D0-F2FB-4B3D-A0F0-7D2454080F06}" type="slidenum">
              <a:rPr lang="en-ID" smtClean="0"/>
              <a:t>32</a:t>
            </a:fld>
            <a:endParaRPr lang="en-ID"/>
          </a:p>
        </p:txBody>
      </p:sp>
    </p:spTree>
    <p:extLst>
      <p:ext uri="{BB962C8B-B14F-4D97-AF65-F5344CB8AC3E}">
        <p14:creationId xmlns:p14="http://schemas.microsoft.com/office/powerpoint/2010/main" val="4775611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53F4B-959C-C84B-BAD9-1BC38BAAFC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FDD546-98DD-C663-486C-CE337EE39E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93239E-2853-0671-1D23-D446FFFCACA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79FC9B61-4C3B-A77C-6926-36F3C20E9716}"/>
              </a:ext>
            </a:extLst>
          </p:cNvPr>
          <p:cNvSpPr>
            <a:spLocks noGrp="1"/>
          </p:cNvSpPr>
          <p:nvPr>
            <p:ph type="sldNum" sz="quarter" idx="5"/>
          </p:nvPr>
        </p:nvSpPr>
        <p:spPr/>
        <p:txBody>
          <a:bodyPr/>
          <a:lstStyle/>
          <a:p>
            <a:fld id="{BE4ED5D0-F2FB-4B3D-A0F0-7D2454080F06}" type="slidenum">
              <a:rPr lang="en-ID" smtClean="0"/>
              <a:t>33</a:t>
            </a:fld>
            <a:endParaRPr lang="en-ID"/>
          </a:p>
        </p:txBody>
      </p:sp>
    </p:spTree>
    <p:extLst>
      <p:ext uri="{BB962C8B-B14F-4D97-AF65-F5344CB8AC3E}">
        <p14:creationId xmlns:p14="http://schemas.microsoft.com/office/powerpoint/2010/main" val="3760587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B78D7-802E-5FD9-DFEF-C9DE036E4A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8D5CF1-26BE-0937-E12A-D7D3AF319E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5D395E-46CC-EB7F-3568-E1304CB63DE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AF783AB-41D5-9C27-F53D-BA2136F34578}"/>
              </a:ext>
            </a:extLst>
          </p:cNvPr>
          <p:cNvSpPr>
            <a:spLocks noGrp="1"/>
          </p:cNvSpPr>
          <p:nvPr>
            <p:ph type="sldNum" sz="quarter" idx="5"/>
          </p:nvPr>
        </p:nvSpPr>
        <p:spPr/>
        <p:txBody>
          <a:bodyPr/>
          <a:lstStyle/>
          <a:p>
            <a:fld id="{BE4ED5D0-F2FB-4B3D-A0F0-7D2454080F06}" type="slidenum">
              <a:rPr lang="en-ID" smtClean="0"/>
              <a:t>7</a:t>
            </a:fld>
            <a:endParaRPr lang="en-ID"/>
          </a:p>
        </p:txBody>
      </p:sp>
    </p:spTree>
    <p:extLst>
      <p:ext uri="{BB962C8B-B14F-4D97-AF65-F5344CB8AC3E}">
        <p14:creationId xmlns:p14="http://schemas.microsoft.com/office/powerpoint/2010/main" val="28816077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B17DD-0B0C-F2FF-21BB-1EDF1BCA76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447A78-A172-7A2C-1698-B242A9F472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334432-B091-47B4-4720-E469BAEB2044}"/>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F1319D61-3774-94C2-6E46-7E20EE244406}"/>
              </a:ext>
            </a:extLst>
          </p:cNvPr>
          <p:cNvSpPr>
            <a:spLocks noGrp="1"/>
          </p:cNvSpPr>
          <p:nvPr>
            <p:ph type="sldNum" sz="quarter" idx="5"/>
          </p:nvPr>
        </p:nvSpPr>
        <p:spPr/>
        <p:txBody>
          <a:bodyPr/>
          <a:lstStyle/>
          <a:p>
            <a:fld id="{BE4ED5D0-F2FB-4B3D-A0F0-7D2454080F06}" type="slidenum">
              <a:rPr lang="en-ID" smtClean="0"/>
              <a:t>34</a:t>
            </a:fld>
            <a:endParaRPr lang="en-ID"/>
          </a:p>
        </p:txBody>
      </p:sp>
    </p:spTree>
    <p:extLst>
      <p:ext uri="{BB962C8B-B14F-4D97-AF65-F5344CB8AC3E}">
        <p14:creationId xmlns:p14="http://schemas.microsoft.com/office/powerpoint/2010/main" val="39137319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CC8D8-E6F1-A06A-AF47-6A7716841B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C608C4-C312-6642-31D5-E38393ED28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C6D8CD-B45B-33B9-B5EB-5F391EC41455}"/>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FE8DFA4-AA27-2624-D919-3137C8FD5A92}"/>
              </a:ext>
            </a:extLst>
          </p:cNvPr>
          <p:cNvSpPr>
            <a:spLocks noGrp="1"/>
          </p:cNvSpPr>
          <p:nvPr>
            <p:ph type="sldNum" sz="quarter" idx="5"/>
          </p:nvPr>
        </p:nvSpPr>
        <p:spPr/>
        <p:txBody>
          <a:bodyPr/>
          <a:lstStyle/>
          <a:p>
            <a:fld id="{BE4ED5D0-F2FB-4B3D-A0F0-7D2454080F06}" type="slidenum">
              <a:rPr lang="en-ID" smtClean="0"/>
              <a:t>35</a:t>
            </a:fld>
            <a:endParaRPr lang="en-ID"/>
          </a:p>
        </p:txBody>
      </p:sp>
    </p:spTree>
    <p:extLst>
      <p:ext uri="{BB962C8B-B14F-4D97-AF65-F5344CB8AC3E}">
        <p14:creationId xmlns:p14="http://schemas.microsoft.com/office/powerpoint/2010/main" val="417513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39BBD-BE61-A104-BEF2-297F5CA74E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318E6A-B487-5D95-103C-84B55AF15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9CDB54-2D95-C486-8CEF-E83D05E34F3B}"/>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042016A-5B6F-316C-D688-B475140197E3}"/>
              </a:ext>
            </a:extLst>
          </p:cNvPr>
          <p:cNvSpPr>
            <a:spLocks noGrp="1"/>
          </p:cNvSpPr>
          <p:nvPr>
            <p:ph type="sldNum" sz="quarter" idx="5"/>
          </p:nvPr>
        </p:nvSpPr>
        <p:spPr/>
        <p:txBody>
          <a:bodyPr/>
          <a:lstStyle/>
          <a:p>
            <a:fld id="{BE4ED5D0-F2FB-4B3D-A0F0-7D2454080F06}" type="slidenum">
              <a:rPr lang="en-ID" smtClean="0"/>
              <a:t>36</a:t>
            </a:fld>
            <a:endParaRPr lang="en-ID"/>
          </a:p>
        </p:txBody>
      </p:sp>
    </p:spTree>
    <p:extLst>
      <p:ext uri="{BB962C8B-B14F-4D97-AF65-F5344CB8AC3E}">
        <p14:creationId xmlns:p14="http://schemas.microsoft.com/office/powerpoint/2010/main" val="38480610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1B3C3-70D6-0202-FBE1-F752C947BA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A4676F-3DF1-A82F-D050-9A2FC45BE7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34B38F-3237-23E5-71AA-12EDC27EC7B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8A27CE3E-8869-9147-5C59-E859E16AEC7A}"/>
              </a:ext>
            </a:extLst>
          </p:cNvPr>
          <p:cNvSpPr>
            <a:spLocks noGrp="1"/>
          </p:cNvSpPr>
          <p:nvPr>
            <p:ph type="sldNum" sz="quarter" idx="5"/>
          </p:nvPr>
        </p:nvSpPr>
        <p:spPr/>
        <p:txBody>
          <a:bodyPr/>
          <a:lstStyle/>
          <a:p>
            <a:fld id="{BE4ED5D0-F2FB-4B3D-A0F0-7D2454080F06}" type="slidenum">
              <a:rPr lang="en-ID" smtClean="0"/>
              <a:t>37</a:t>
            </a:fld>
            <a:endParaRPr lang="en-ID"/>
          </a:p>
        </p:txBody>
      </p:sp>
    </p:spTree>
    <p:extLst>
      <p:ext uri="{BB962C8B-B14F-4D97-AF65-F5344CB8AC3E}">
        <p14:creationId xmlns:p14="http://schemas.microsoft.com/office/powerpoint/2010/main" val="31309860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EBAC2-06FE-AF9E-2379-EB4D3A3BF5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FD4F01-C860-E87D-620F-2D211D13A3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C6C1EB-7735-7109-B6B3-4061B6E320B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CE931DD-81F5-367F-C114-EB00ACFC9C8E}"/>
              </a:ext>
            </a:extLst>
          </p:cNvPr>
          <p:cNvSpPr>
            <a:spLocks noGrp="1"/>
          </p:cNvSpPr>
          <p:nvPr>
            <p:ph type="sldNum" sz="quarter" idx="5"/>
          </p:nvPr>
        </p:nvSpPr>
        <p:spPr/>
        <p:txBody>
          <a:bodyPr/>
          <a:lstStyle/>
          <a:p>
            <a:fld id="{BE4ED5D0-F2FB-4B3D-A0F0-7D2454080F06}" type="slidenum">
              <a:rPr lang="en-ID" smtClean="0"/>
              <a:t>38</a:t>
            </a:fld>
            <a:endParaRPr lang="en-ID"/>
          </a:p>
        </p:txBody>
      </p:sp>
    </p:spTree>
    <p:extLst>
      <p:ext uri="{BB962C8B-B14F-4D97-AF65-F5344CB8AC3E}">
        <p14:creationId xmlns:p14="http://schemas.microsoft.com/office/powerpoint/2010/main" val="10717189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79A64-CD7D-92A0-08DB-957DA01067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849B4A-248D-166A-E579-E1473DC934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B4E75F-DDBD-BE87-3994-0E66CFB88799}"/>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A09C856-D6D3-6799-6940-F6DBBD1BAE1E}"/>
              </a:ext>
            </a:extLst>
          </p:cNvPr>
          <p:cNvSpPr>
            <a:spLocks noGrp="1"/>
          </p:cNvSpPr>
          <p:nvPr>
            <p:ph type="sldNum" sz="quarter" idx="5"/>
          </p:nvPr>
        </p:nvSpPr>
        <p:spPr/>
        <p:txBody>
          <a:bodyPr/>
          <a:lstStyle/>
          <a:p>
            <a:fld id="{BE4ED5D0-F2FB-4B3D-A0F0-7D2454080F06}" type="slidenum">
              <a:rPr lang="en-ID" smtClean="0"/>
              <a:t>39</a:t>
            </a:fld>
            <a:endParaRPr lang="en-ID"/>
          </a:p>
        </p:txBody>
      </p:sp>
    </p:spTree>
    <p:extLst>
      <p:ext uri="{BB962C8B-B14F-4D97-AF65-F5344CB8AC3E}">
        <p14:creationId xmlns:p14="http://schemas.microsoft.com/office/powerpoint/2010/main" val="4990686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FEE7B-C8A8-444B-237F-F5D4D4CD6C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D3E9FF-335B-22AC-B15D-D4FDA7C7BA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C7EC9A-6353-8E7C-20FB-43BAD3B9E04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36BF8CF-7BDC-D633-B5C9-D28EB754AA1C}"/>
              </a:ext>
            </a:extLst>
          </p:cNvPr>
          <p:cNvSpPr>
            <a:spLocks noGrp="1"/>
          </p:cNvSpPr>
          <p:nvPr>
            <p:ph type="sldNum" sz="quarter" idx="5"/>
          </p:nvPr>
        </p:nvSpPr>
        <p:spPr/>
        <p:txBody>
          <a:bodyPr/>
          <a:lstStyle/>
          <a:p>
            <a:fld id="{BE4ED5D0-F2FB-4B3D-A0F0-7D2454080F06}" type="slidenum">
              <a:rPr lang="en-ID" smtClean="0"/>
              <a:t>40</a:t>
            </a:fld>
            <a:endParaRPr lang="en-ID"/>
          </a:p>
        </p:txBody>
      </p:sp>
    </p:spTree>
    <p:extLst>
      <p:ext uri="{BB962C8B-B14F-4D97-AF65-F5344CB8AC3E}">
        <p14:creationId xmlns:p14="http://schemas.microsoft.com/office/powerpoint/2010/main" val="574539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974D1A-AD7F-0F97-826C-EFE7CA3730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01975E-A1A9-6746-97C0-CC7F4C647D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7F5145-D406-939B-CCFD-6276E6AA5EC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9A115F3-A234-6511-D218-BCBBB98E6009}"/>
              </a:ext>
            </a:extLst>
          </p:cNvPr>
          <p:cNvSpPr>
            <a:spLocks noGrp="1"/>
          </p:cNvSpPr>
          <p:nvPr>
            <p:ph type="sldNum" sz="quarter" idx="5"/>
          </p:nvPr>
        </p:nvSpPr>
        <p:spPr/>
        <p:txBody>
          <a:bodyPr/>
          <a:lstStyle/>
          <a:p>
            <a:fld id="{BE4ED5D0-F2FB-4B3D-A0F0-7D2454080F06}" type="slidenum">
              <a:rPr lang="en-ID" smtClean="0"/>
              <a:t>41</a:t>
            </a:fld>
            <a:endParaRPr lang="en-ID"/>
          </a:p>
        </p:txBody>
      </p:sp>
    </p:spTree>
    <p:extLst>
      <p:ext uri="{BB962C8B-B14F-4D97-AF65-F5344CB8AC3E}">
        <p14:creationId xmlns:p14="http://schemas.microsoft.com/office/powerpoint/2010/main" val="3501699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A7D38-49B2-3CA4-20BC-B2145B7DF6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11F82A-1776-A490-2798-75DB5C24D8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2DE516-BF84-ABBA-95F9-E24EEC3257F9}"/>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01307E4-0FCF-D986-641F-DE97593A3A53}"/>
              </a:ext>
            </a:extLst>
          </p:cNvPr>
          <p:cNvSpPr>
            <a:spLocks noGrp="1"/>
          </p:cNvSpPr>
          <p:nvPr>
            <p:ph type="sldNum" sz="quarter" idx="5"/>
          </p:nvPr>
        </p:nvSpPr>
        <p:spPr/>
        <p:txBody>
          <a:bodyPr/>
          <a:lstStyle/>
          <a:p>
            <a:fld id="{BE4ED5D0-F2FB-4B3D-A0F0-7D2454080F06}" type="slidenum">
              <a:rPr lang="en-ID" smtClean="0"/>
              <a:t>42</a:t>
            </a:fld>
            <a:endParaRPr lang="en-ID"/>
          </a:p>
        </p:txBody>
      </p:sp>
    </p:spTree>
    <p:extLst>
      <p:ext uri="{BB962C8B-B14F-4D97-AF65-F5344CB8AC3E}">
        <p14:creationId xmlns:p14="http://schemas.microsoft.com/office/powerpoint/2010/main" val="35535060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E7167-BA3B-86B4-6874-D3C0B3AC11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00EB6C-A9C0-49EC-F838-67A800B915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D37762-9101-A71C-877E-C1655E639D8A}"/>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33EA3622-4541-88D2-BADA-688A66A0B998}"/>
              </a:ext>
            </a:extLst>
          </p:cNvPr>
          <p:cNvSpPr>
            <a:spLocks noGrp="1"/>
          </p:cNvSpPr>
          <p:nvPr>
            <p:ph type="sldNum" sz="quarter" idx="5"/>
          </p:nvPr>
        </p:nvSpPr>
        <p:spPr/>
        <p:txBody>
          <a:bodyPr/>
          <a:lstStyle/>
          <a:p>
            <a:fld id="{BE4ED5D0-F2FB-4B3D-A0F0-7D2454080F06}" type="slidenum">
              <a:rPr lang="en-ID" smtClean="0"/>
              <a:t>43</a:t>
            </a:fld>
            <a:endParaRPr lang="en-ID"/>
          </a:p>
        </p:txBody>
      </p:sp>
    </p:spTree>
    <p:extLst>
      <p:ext uri="{BB962C8B-B14F-4D97-AF65-F5344CB8AC3E}">
        <p14:creationId xmlns:p14="http://schemas.microsoft.com/office/powerpoint/2010/main" val="3423114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A2BEE-61CD-1A5B-1C7F-04AE306109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4B67A5-5578-0E02-5DED-49BF3EB421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1AF625-73AF-5B48-6D76-7E4B428AA125}"/>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9BDF69FC-5698-3F89-847A-3732843EB370}"/>
              </a:ext>
            </a:extLst>
          </p:cNvPr>
          <p:cNvSpPr>
            <a:spLocks noGrp="1"/>
          </p:cNvSpPr>
          <p:nvPr>
            <p:ph type="sldNum" sz="quarter" idx="5"/>
          </p:nvPr>
        </p:nvSpPr>
        <p:spPr/>
        <p:txBody>
          <a:bodyPr/>
          <a:lstStyle/>
          <a:p>
            <a:fld id="{BE4ED5D0-F2FB-4B3D-A0F0-7D2454080F06}" type="slidenum">
              <a:rPr lang="en-ID" smtClean="0"/>
              <a:t>8</a:t>
            </a:fld>
            <a:endParaRPr lang="en-ID"/>
          </a:p>
        </p:txBody>
      </p:sp>
    </p:spTree>
    <p:extLst>
      <p:ext uri="{BB962C8B-B14F-4D97-AF65-F5344CB8AC3E}">
        <p14:creationId xmlns:p14="http://schemas.microsoft.com/office/powerpoint/2010/main" val="37171812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FCA9C-9311-5788-034C-D89A8A0B9C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220316-82FD-E673-922E-2BF905B6BF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60FC9F-427E-3BD1-8ADF-453CD87A36B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1C3F0605-1FB7-D436-4269-EE4E3D16640F}"/>
              </a:ext>
            </a:extLst>
          </p:cNvPr>
          <p:cNvSpPr>
            <a:spLocks noGrp="1"/>
          </p:cNvSpPr>
          <p:nvPr>
            <p:ph type="sldNum" sz="quarter" idx="5"/>
          </p:nvPr>
        </p:nvSpPr>
        <p:spPr/>
        <p:txBody>
          <a:bodyPr/>
          <a:lstStyle/>
          <a:p>
            <a:fld id="{BE4ED5D0-F2FB-4B3D-A0F0-7D2454080F06}" type="slidenum">
              <a:rPr lang="en-ID" smtClean="0"/>
              <a:t>44</a:t>
            </a:fld>
            <a:endParaRPr lang="en-ID"/>
          </a:p>
        </p:txBody>
      </p:sp>
    </p:spTree>
    <p:extLst>
      <p:ext uri="{BB962C8B-B14F-4D97-AF65-F5344CB8AC3E}">
        <p14:creationId xmlns:p14="http://schemas.microsoft.com/office/powerpoint/2010/main" val="4051426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340A6-037A-72C1-BC78-DEE9F0E577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609B1D-0616-C4C5-D47A-64B374AE73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6D0F1B-F43B-6C53-4ECF-2C0BA29A79DB}"/>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8C787DD-E118-C2E3-3205-B5A0E4B49B39}"/>
              </a:ext>
            </a:extLst>
          </p:cNvPr>
          <p:cNvSpPr>
            <a:spLocks noGrp="1"/>
          </p:cNvSpPr>
          <p:nvPr>
            <p:ph type="sldNum" sz="quarter" idx="5"/>
          </p:nvPr>
        </p:nvSpPr>
        <p:spPr/>
        <p:txBody>
          <a:bodyPr/>
          <a:lstStyle/>
          <a:p>
            <a:fld id="{BE4ED5D0-F2FB-4B3D-A0F0-7D2454080F06}" type="slidenum">
              <a:rPr lang="en-ID" smtClean="0"/>
              <a:t>45</a:t>
            </a:fld>
            <a:endParaRPr lang="en-ID"/>
          </a:p>
        </p:txBody>
      </p:sp>
    </p:spTree>
    <p:extLst>
      <p:ext uri="{BB962C8B-B14F-4D97-AF65-F5344CB8AC3E}">
        <p14:creationId xmlns:p14="http://schemas.microsoft.com/office/powerpoint/2010/main" val="1515553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BDF58-7420-12C5-6CB2-06D363A8CE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6472DD-8B09-1C22-4767-6562255680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033DE3-6934-F334-89E1-DF49FA0B39A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8D4F005A-8413-FA31-68A3-D09E674DE0B2}"/>
              </a:ext>
            </a:extLst>
          </p:cNvPr>
          <p:cNvSpPr>
            <a:spLocks noGrp="1"/>
          </p:cNvSpPr>
          <p:nvPr>
            <p:ph type="sldNum" sz="quarter" idx="5"/>
          </p:nvPr>
        </p:nvSpPr>
        <p:spPr/>
        <p:txBody>
          <a:bodyPr/>
          <a:lstStyle/>
          <a:p>
            <a:fld id="{BE4ED5D0-F2FB-4B3D-A0F0-7D2454080F06}" type="slidenum">
              <a:rPr lang="en-ID" smtClean="0"/>
              <a:t>46</a:t>
            </a:fld>
            <a:endParaRPr lang="en-ID"/>
          </a:p>
        </p:txBody>
      </p:sp>
    </p:spTree>
    <p:extLst>
      <p:ext uri="{BB962C8B-B14F-4D97-AF65-F5344CB8AC3E}">
        <p14:creationId xmlns:p14="http://schemas.microsoft.com/office/powerpoint/2010/main" val="39092178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515AE9-55A6-B896-AD47-1E24214E26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9DD39F-0559-23F9-E7FC-659C984428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6809F4-AA80-B35C-37BF-3E11131DA23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EE17821-20E5-B4F6-C080-F3617149B973}"/>
              </a:ext>
            </a:extLst>
          </p:cNvPr>
          <p:cNvSpPr>
            <a:spLocks noGrp="1"/>
          </p:cNvSpPr>
          <p:nvPr>
            <p:ph type="sldNum" sz="quarter" idx="5"/>
          </p:nvPr>
        </p:nvSpPr>
        <p:spPr/>
        <p:txBody>
          <a:bodyPr/>
          <a:lstStyle/>
          <a:p>
            <a:fld id="{BE4ED5D0-F2FB-4B3D-A0F0-7D2454080F06}" type="slidenum">
              <a:rPr lang="en-ID" smtClean="0"/>
              <a:t>47</a:t>
            </a:fld>
            <a:endParaRPr lang="en-ID"/>
          </a:p>
        </p:txBody>
      </p:sp>
    </p:spTree>
    <p:extLst>
      <p:ext uri="{BB962C8B-B14F-4D97-AF65-F5344CB8AC3E}">
        <p14:creationId xmlns:p14="http://schemas.microsoft.com/office/powerpoint/2010/main" val="41172797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47EF3-73C2-A9B2-39B4-4D760B3527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ECABE2-016B-11FB-65AD-FF01F656E0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C27F66-611E-0599-BBA1-32D46C3102C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CA879653-E8B3-5CFA-DD46-A6CEC46E9584}"/>
              </a:ext>
            </a:extLst>
          </p:cNvPr>
          <p:cNvSpPr>
            <a:spLocks noGrp="1"/>
          </p:cNvSpPr>
          <p:nvPr>
            <p:ph type="sldNum" sz="quarter" idx="5"/>
          </p:nvPr>
        </p:nvSpPr>
        <p:spPr/>
        <p:txBody>
          <a:bodyPr/>
          <a:lstStyle/>
          <a:p>
            <a:fld id="{BE4ED5D0-F2FB-4B3D-A0F0-7D2454080F06}" type="slidenum">
              <a:rPr lang="en-ID" smtClean="0"/>
              <a:t>48</a:t>
            </a:fld>
            <a:endParaRPr lang="en-ID"/>
          </a:p>
        </p:txBody>
      </p:sp>
    </p:spTree>
    <p:extLst>
      <p:ext uri="{BB962C8B-B14F-4D97-AF65-F5344CB8AC3E}">
        <p14:creationId xmlns:p14="http://schemas.microsoft.com/office/powerpoint/2010/main" val="135268206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02B43-0BB7-8155-CF0B-4C1AC006D2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C5EFC6-8F76-F09B-03E3-A164A775D2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80F91-C0B8-704A-DC82-FE8F4D5CC3E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8116FFDD-2422-A7EF-B904-CBB780C29DDC}"/>
              </a:ext>
            </a:extLst>
          </p:cNvPr>
          <p:cNvSpPr>
            <a:spLocks noGrp="1"/>
          </p:cNvSpPr>
          <p:nvPr>
            <p:ph type="sldNum" sz="quarter" idx="5"/>
          </p:nvPr>
        </p:nvSpPr>
        <p:spPr/>
        <p:txBody>
          <a:bodyPr/>
          <a:lstStyle/>
          <a:p>
            <a:fld id="{BE4ED5D0-F2FB-4B3D-A0F0-7D2454080F06}" type="slidenum">
              <a:rPr lang="en-ID" smtClean="0"/>
              <a:t>49</a:t>
            </a:fld>
            <a:endParaRPr lang="en-ID"/>
          </a:p>
        </p:txBody>
      </p:sp>
    </p:spTree>
    <p:extLst>
      <p:ext uri="{BB962C8B-B14F-4D97-AF65-F5344CB8AC3E}">
        <p14:creationId xmlns:p14="http://schemas.microsoft.com/office/powerpoint/2010/main" val="20975922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DC139-2143-BCFD-F1B4-245352CF1D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92936-830C-45E3-A854-6A7FE0B09C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4F951D-8172-C6CE-E2F6-903D6C272F24}"/>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29793A40-A895-77A1-B130-2157C73AE5D6}"/>
              </a:ext>
            </a:extLst>
          </p:cNvPr>
          <p:cNvSpPr>
            <a:spLocks noGrp="1"/>
          </p:cNvSpPr>
          <p:nvPr>
            <p:ph type="sldNum" sz="quarter" idx="5"/>
          </p:nvPr>
        </p:nvSpPr>
        <p:spPr/>
        <p:txBody>
          <a:bodyPr/>
          <a:lstStyle/>
          <a:p>
            <a:fld id="{BE4ED5D0-F2FB-4B3D-A0F0-7D2454080F06}" type="slidenum">
              <a:rPr lang="en-ID" smtClean="0"/>
              <a:t>50</a:t>
            </a:fld>
            <a:endParaRPr lang="en-ID"/>
          </a:p>
        </p:txBody>
      </p:sp>
    </p:spTree>
    <p:extLst>
      <p:ext uri="{BB962C8B-B14F-4D97-AF65-F5344CB8AC3E}">
        <p14:creationId xmlns:p14="http://schemas.microsoft.com/office/powerpoint/2010/main" val="37728272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387FE-F41D-BDF4-8358-34CF6D6DFC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D579F6-F85B-5ED0-9F45-762D5294E0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DCC49C-7737-6219-FDA1-2B4C02006E20}"/>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70D5EB33-E001-AA4F-8B39-7F3091251ACC}"/>
              </a:ext>
            </a:extLst>
          </p:cNvPr>
          <p:cNvSpPr>
            <a:spLocks noGrp="1"/>
          </p:cNvSpPr>
          <p:nvPr>
            <p:ph type="sldNum" sz="quarter" idx="5"/>
          </p:nvPr>
        </p:nvSpPr>
        <p:spPr/>
        <p:txBody>
          <a:bodyPr/>
          <a:lstStyle/>
          <a:p>
            <a:fld id="{BE4ED5D0-F2FB-4B3D-A0F0-7D2454080F06}" type="slidenum">
              <a:rPr lang="en-ID" smtClean="0"/>
              <a:t>51</a:t>
            </a:fld>
            <a:endParaRPr lang="en-ID"/>
          </a:p>
        </p:txBody>
      </p:sp>
    </p:spTree>
    <p:extLst>
      <p:ext uri="{BB962C8B-B14F-4D97-AF65-F5344CB8AC3E}">
        <p14:creationId xmlns:p14="http://schemas.microsoft.com/office/powerpoint/2010/main" val="196558547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6C73B-3FB3-42E4-572D-2C02C4D61E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436D4A-CB54-B968-C072-D6DC08D9D0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5F4818-372B-0D28-0A3E-1AC0AC2505F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D1DCFD6B-6655-66A7-14E7-0B629A6C0374}"/>
              </a:ext>
            </a:extLst>
          </p:cNvPr>
          <p:cNvSpPr>
            <a:spLocks noGrp="1"/>
          </p:cNvSpPr>
          <p:nvPr>
            <p:ph type="sldNum" sz="quarter" idx="5"/>
          </p:nvPr>
        </p:nvSpPr>
        <p:spPr/>
        <p:txBody>
          <a:bodyPr/>
          <a:lstStyle/>
          <a:p>
            <a:fld id="{BE4ED5D0-F2FB-4B3D-A0F0-7D2454080F06}" type="slidenum">
              <a:rPr lang="en-ID" smtClean="0"/>
              <a:t>52</a:t>
            </a:fld>
            <a:endParaRPr lang="en-ID"/>
          </a:p>
        </p:txBody>
      </p:sp>
    </p:spTree>
    <p:extLst>
      <p:ext uri="{BB962C8B-B14F-4D97-AF65-F5344CB8AC3E}">
        <p14:creationId xmlns:p14="http://schemas.microsoft.com/office/powerpoint/2010/main" val="291537756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6C350-B872-610C-A8DB-DCC7B352A3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375849-286F-71AC-A61F-FBA92C087C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CD73F1-1EC8-1C0C-0301-BB167BD2B1E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7BD6432A-67BD-50EA-ED82-B6C6E5353B8F}"/>
              </a:ext>
            </a:extLst>
          </p:cNvPr>
          <p:cNvSpPr>
            <a:spLocks noGrp="1"/>
          </p:cNvSpPr>
          <p:nvPr>
            <p:ph type="sldNum" sz="quarter" idx="5"/>
          </p:nvPr>
        </p:nvSpPr>
        <p:spPr/>
        <p:txBody>
          <a:bodyPr/>
          <a:lstStyle/>
          <a:p>
            <a:fld id="{BE4ED5D0-F2FB-4B3D-A0F0-7D2454080F06}" type="slidenum">
              <a:rPr lang="en-ID" smtClean="0"/>
              <a:t>53</a:t>
            </a:fld>
            <a:endParaRPr lang="en-ID"/>
          </a:p>
        </p:txBody>
      </p:sp>
    </p:spTree>
    <p:extLst>
      <p:ext uri="{BB962C8B-B14F-4D97-AF65-F5344CB8AC3E}">
        <p14:creationId xmlns:p14="http://schemas.microsoft.com/office/powerpoint/2010/main" val="4241432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1823FE-E31D-0720-8595-86FD27252C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86398D-8B4E-6136-9C5B-AC4C727698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A2C36E-C608-A159-6709-861893896E42}"/>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663A099A-1CA3-39FA-AFD9-A3E29C67EC84}"/>
              </a:ext>
            </a:extLst>
          </p:cNvPr>
          <p:cNvSpPr>
            <a:spLocks noGrp="1"/>
          </p:cNvSpPr>
          <p:nvPr>
            <p:ph type="sldNum" sz="quarter" idx="5"/>
          </p:nvPr>
        </p:nvSpPr>
        <p:spPr/>
        <p:txBody>
          <a:bodyPr/>
          <a:lstStyle/>
          <a:p>
            <a:fld id="{BE4ED5D0-F2FB-4B3D-A0F0-7D2454080F06}" type="slidenum">
              <a:rPr lang="en-ID" smtClean="0"/>
              <a:t>9</a:t>
            </a:fld>
            <a:endParaRPr lang="en-ID"/>
          </a:p>
        </p:txBody>
      </p:sp>
    </p:spTree>
    <p:extLst>
      <p:ext uri="{BB962C8B-B14F-4D97-AF65-F5344CB8AC3E}">
        <p14:creationId xmlns:p14="http://schemas.microsoft.com/office/powerpoint/2010/main" val="24577639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05AD7-75C2-F903-3828-E55BD6297C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C573AE-63FC-CD83-04AD-9A263316D2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87C8E1-1143-D3BD-240D-2BC2417DEFA7}"/>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0C1CAAF4-3EEF-6D0D-F219-53471AF6DA86}"/>
              </a:ext>
            </a:extLst>
          </p:cNvPr>
          <p:cNvSpPr>
            <a:spLocks noGrp="1"/>
          </p:cNvSpPr>
          <p:nvPr>
            <p:ph type="sldNum" sz="quarter" idx="5"/>
          </p:nvPr>
        </p:nvSpPr>
        <p:spPr/>
        <p:txBody>
          <a:bodyPr/>
          <a:lstStyle/>
          <a:p>
            <a:fld id="{BE4ED5D0-F2FB-4B3D-A0F0-7D2454080F06}" type="slidenum">
              <a:rPr lang="en-ID" smtClean="0"/>
              <a:t>54</a:t>
            </a:fld>
            <a:endParaRPr lang="en-ID"/>
          </a:p>
        </p:txBody>
      </p:sp>
    </p:spTree>
    <p:extLst>
      <p:ext uri="{BB962C8B-B14F-4D97-AF65-F5344CB8AC3E}">
        <p14:creationId xmlns:p14="http://schemas.microsoft.com/office/powerpoint/2010/main" val="199243247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5B043-A920-1E0A-68A3-0A3FE62522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A320B6-A19A-2264-0CD0-11CFE731F1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CFE3B6-8F0A-9746-752D-A7043E3760FA}"/>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EBE3AA2D-A840-4390-B86A-4995309868FB}"/>
              </a:ext>
            </a:extLst>
          </p:cNvPr>
          <p:cNvSpPr>
            <a:spLocks noGrp="1"/>
          </p:cNvSpPr>
          <p:nvPr>
            <p:ph type="sldNum" sz="quarter" idx="5"/>
          </p:nvPr>
        </p:nvSpPr>
        <p:spPr/>
        <p:txBody>
          <a:bodyPr/>
          <a:lstStyle/>
          <a:p>
            <a:fld id="{BE4ED5D0-F2FB-4B3D-A0F0-7D2454080F06}" type="slidenum">
              <a:rPr lang="en-ID" smtClean="0"/>
              <a:t>55</a:t>
            </a:fld>
            <a:endParaRPr lang="en-ID"/>
          </a:p>
        </p:txBody>
      </p:sp>
    </p:spTree>
    <p:extLst>
      <p:ext uri="{BB962C8B-B14F-4D97-AF65-F5344CB8AC3E}">
        <p14:creationId xmlns:p14="http://schemas.microsoft.com/office/powerpoint/2010/main" val="27485694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96028-0FC3-0261-0566-95ECBD6040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A06084-BE10-8643-B065-51586945DB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C39E3A-FE6C-1BE2-6D02-D2F06A82978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00908BA5-0261-06EF-9D3F-E80AEF87C02A}"/>
              </a:ext>
            </a:extLst>
          </p:cNvPr>
          <p:cNvSpPr>
            <a:spLocks noGrp="1"/>
          </p:cNvSpPr>
          <p:nvPr>
            <p:ph type="sldNum" sz="quarter" idx="5"/>
          </p:nvPr>
        </p:nvSpPr>
        <p:spPr/>
        <p:txBody>
          <a:bodyPr/>
          <a:lstStyle/>
          <a:p>
            <a:fld id="{BE4ED5D0-F2FB-4B3D-A0F0-7D2454080F06}" type="slidenum">
              <a:rPr lang="en-ID" smtClean="0"/>
              <a:t>56</a:t>
            </a:fld>
            <a:endParaRPr lang="en-ID"/>
          </a:p>
        </p:txBody>
      </p:sp>
    </p:spTree>
    <p:extLst>
      <p:ext uri="{BB962C8B-B14F-4D97-AF65-F5344CB8AC3E}">
        <p14:creationId xmlns:p14="http://schemas.microsoft.com/office/powerpoint/2010/main" val="9848210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EF597-8A1F-CCC8-D5AD-9CAA21FCD4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AF2136-6AEB-6F69-655E-1F956987D4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2A6AAC-45B3-13F9-7E71-68214DAA2123}"/>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925F7E2C-F3FE-6A1A-5B38-7836CBD984E4}"/>
              </a:ext>
            </a:extLst>
          </p:cNvPr>
          <p:cNvSpPr>
            <a:spLocks noGrp="1"/>
          </p:cNvSpPr>
          <p:nvPr>
            <p:ph type="sldNum" sz="quarter" idx="5"/>
          </p:nvPr>
        </p:nvSpPr>
        <p:spPr/>
        <p:txBody>
          <a:bodyPr/>
          <a:lstStyle/>
          <a:p>
            <a:fld id="{BE4ED5D0-F2FB-4B3D-A0F0-7D2454080F06}" type="slidenum">
              <a:rPr lang="en-ID" smtClean="0"/>
              <a:t>57</a:t>
            </a:fld>
            <a:endParaRPr lang="en-ID"/>
          </a:p>
        </p:txBody>
      </p:sp>
    </p:spTree>
    <p:extLst>
      <p:ext uri="{BB962C8B-B14F-4D97-AF65-F5344CB8AC3E}">
        <p14:creationId xmlns:p14="http://schemas.microsoft.com/office/powerpoint/2010/main" val="15979338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1BA9A2-E6CC-2C38-19F2-87CA735E3E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77B660-0D61-0113-1027-BBEF0A5DB1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1B508F-004B-BA48-769E-696131B1A63F}"/>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A841E2C6-E385-5CFF-5AEA-21EC6E658BB6}"/>
              </a:ext>
            </a:extLst>
          </p:cNvPr>
          <p:cNvSpPr>
            <a:spLocks noGrp="1"/>
          </p:cNvSpPr>
          <p:nvPr>
            <p:ph type="sldNum" sz="quarter" idx="5"/>
          </p:nvPr>
        </p:nvSpPr>
        <p:spPr/>
        <p:txBody>
          <a:bodyPr/>
          <a:lstStyle/>
          <a:p>
            <a:fld id="{BE4ED5D0-F2FB-4B3D-A0F0-7D2454080F06}" type="slidenum">
              <a:rPr lang="en-ID" smtClean="0"/>
              <a:t>58</a:t>
            </a:fld>
            <a:endParaRPr lang="en-ID"/>
          </a:p>
        </p:txBody>
      </p:sp>
    </p:spTree>
    <p:extLst>
      <p:ext uri="{BB962C8B-B14F-4D97-AF65-F5344CB8AC3E}">
        <p14:creationId xmlns:p14="http://schemas.microsoft.com/office/powerpoint/2010/main" val="221524880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995C8B-473C-F74C-1F9C-343BA712C1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A0451E-06E4-7DA2-22EE-B75EBD8831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AB160E-2F11-0001-9F8B-8FE5EB677B5F}"/>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4657D90A-F933-715D-9E60-AC3F2E13F77E}"/>
              </a:ext>
            </a:extLst>
          </p:cNvPr>
          <p:cNvSpPr>
            <a:spLocks noGrp="1"/>
          </p:cNvSpPr>
          <p:nvPr>
            <p:ph type="sldNum" sz="quarter" idx="5"/>
          </p:nvPr>
        </p:nvSpPr>
        <p:spPr/>
        <p:txBody>
          <a:bodyPr/>
          <a:lstStyle/>
          <a:p>
            <a:fld id="{BE4ED5D0-F2FB-4B3D-A0F0-7D2454080F06}" type="slidenum">
              <a:rPr lang="en-ID" smtClean="0"/>
              <a:t>59</a:t>
            </a:fld>
            <a:endParaRPr lang="en-ID"/>
          </a:p>
        </p:txBody>
      </p:sp>
    </p:spTree>
    <p:extLst>
      <p:ext uri="{BB962C8B-B14F-4D97-AF65-F5344CB8AC3E}">
        <p14:creationId xmlns:p14="http://schemas.microsoft.com/office/powerpoint/2010/main" val="385719287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B09DB-66C5-A965-3447-E6C81B980F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C543A9-621A-967E-E863-31500EAFC0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42B3C6-070F-AFE1-6B7B-417B2FB6156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97ADE5D-BB2A-88C9-CC9A-620BD77CB057}"/>
              </a:ext>
            </a:extLst>
          </p:cNvPr>
          <p:cNvSpPr>
            <a:spLocks noGrp="1"/>
          </p:cNvSpPr>
          <p:nvPr>
            <p:ph type="sldNum" sz="quarter" idx="5"/>
          </p:nvPr>
        </p:nvSpPr>
        <p:spPr/>
        <p:txBody>
          <a:bodyPr/>
          <a:lstStyle/>
          <a:p>
            <a:fld id="{BE4ED5D0-F2FB-4B3D-A0F0-7D2454080F06}" type="slidenum">
              <a:rPr lang="en-ID" smtClean="0"/>
              <a:t>60</a:t>
            </a:fld>
            <a:endParaRPr lang="en-ID"/>
          </a:p>
        </p:txBody>
      </p:sp>
    </p:spTree>
    <p:extLst>
      <p:ext uri="{BB962C8B-B14F-4D97-AF65-F5344CB8AC3E}">
        <p14:creationId xmlns:p14="http://schemas.microsoft.com/office/powerpoint/2010/main" val="304386524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16CE38-46E4-56A0-23EB-A0188795A3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2D2AEF-8755-FC86-0512-9F2792621F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157217-D079-5933-C9C6-3E0CB9255F1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B3B40E7-0BF7-5686-2404-0335C63F5A7C}"/>
              </a:ext>
            </a:extLst>
          </p:cNvPr>
          <p:cNvSpPr>
            <a:spLocks noGrp="1"/>
          </p:cNvSpPr>
          <p:nvPr>
            <p:ph type="sldNum" sz="quarter" idx="5"/>
          </p:nvPr>
        </p:nvSpPr>
        <p:spPr/>
        <p:txBody>
          <a:bodyPr/>
          <a:lstStyle/>
          <a:p>
            <a:fld id="{BE4ED5D0-F2FB-4B3D-A0F0-7D2454080F06}" type="slidenum">
              <a:rPr lang="en-ID" smtClean="0"/>
              <a:t>61</a:t>
            </a:fld>
            <a:endParaRPr lang="en-ID"/>
          </a:p>
        </p:txBody>
      </p:sp>
    </p:spTree>
    <p:extLst>
      <p:ext uri="{BB962C8B-B14F-4D97-AF65-F5344CB8AC3E}">
        <p14:creationId xmlns:p14="http://schemas.microsoft.com/office/powerpoint/2010/main" val="31401203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578929-BF3C-024F-347A-D786F44554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81B453-977B-64CD-3FDC-E9500579A2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7360D5-BB07-F0A9-A4B0-8B7C6C66A28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042C612-C78E-2923-5AC0-3819EA2BB8E5}"/>
              </a:ext>
            </a:extLst>
          </p:cNvPr>
          <p:cNvSpPr>
            <a:spLocks noGrp="1"/>
          </p:cNvSpPr>
          <p:nvPr>
            <p:ph type="sldNum" sz="quarter" idx="5"/>
          </p:nvPr>
        </p:nvSpPr>
        <p:spPr/>
        <p:txBody>
          <a:bodyPr/>
          <a:lstStyle/>
          <a:p>
            <a:fld id="{BE4ED5D0-F2FB-4B3D-A0F0-7D2454080F06}" type="slidenum">
              <a:rPr lang="en-ID" smtClean="0"/>
              <a:t>62</a:t>
            </a:fld>
            <a:endParaRPr lang="en-ID"/>
          </a:p>
        </p:txBody>
      </p:sp>
    </p:spTree>
    <p:extLst>
      <p:ext uri="{BB962C8B-B14F-4D97-AF65-F5344CB8AC3E}">
        <p14:creationId xmlns:p14="http://schemas.microsoft.com/office/powerpoint/2010/main" val="22565113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C06F59-8643-B486-2CB2-1FBCECCD76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3C6D99-AC17-5A1B-0E0A-9FFF9F225F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B197B-126A-3F35-75F9-1500E5AF9DE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AA38BA7-BF44-1434-4972-10DFF81BE581}"/>
              </a:ext>
            </a:extLst>
          </p:cNvPr>
          <p:cNvSpPr>
            <a:spLocks noGrp="1"/>
          </p:cNvSpPr>
          <p:nvPr>
            <p:ph type="sldNum" sz="quarter" idx="5"/>
          </p:nvPr>
        </p:nvSpPr>
        <p:spPr/>
        <p:txBody>
          <a:bodyPr/>
          <a:lstStyle/>
          <a:p>
            <a:fld id="{BE4ED5D0-F2FB-4B3D-A0F0-7D2454080F06}" type="slidenum">
              <a:rPr lang="en-ID" smtClean="0"/>
              <a:t>63</a:t>
            </a:fld>
            <a:endParaRPr lang="en-ID"/>
          </a:p>
        </p:txBody>
      </p:sp>
    </p:spTree>
    <p:extLst>
      <p:ext uri="{BB962C8B-B14F-4D97-AF65-F5344CB8AC3E}">
        <p14:creationId xmlns:p14="http://schemas.microsoft.com/office/powerpoint/2010/main" val="4099596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F8539-3473-BEBC-D9EB-6E7A433C50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840C0F-B48D-FCB2-5329-C53935CEDD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E052A7-D733-0688-D96E-EFE6CAF94F95}"/>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AE5DDA3C-9F55-5435-5298-C4118B7AEACD}"/>
              </a:ext>
            </a:extLst>
          </p:cNvPr>
          <p:cNvSpPr>
            <a:spLocks noGrp="1"/>
          </p:cNvSpPr>
          <p:nvPr>
            <p:ph type="sldNum" sz="quarter" idx="5"/>
          </p:nvPr>
        </p:nvSpPr>
        <p:spPr/>
        <p:txBody>
          <a:bodyPr/>
          <a:lstStyle/>
          <a:p>
            <a:fld id="{BE4ED5D0-F2FB-4B3D-A0F0-7D2454080F06}" type="slidenum">
              <a:rPr lang="en-ID" smtClean="0"/>
              <a:t>10</a:t>
            </a:fld>
            <a:endParaRPr lang="en-ID"/>
          </a:p>
        </p:txBody>
      </p:sp>
    </p:spTree>
    <p:extLst>
      <p:ext uri="{BB962C8B-B14F-4D97-AF65-F5344CB8AC3E}">
        <p14:creationId xmlns:p14="http://schemas.microsoft.com/office/powerpoint/2010/main" val="38063258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EEC5BF-80A4-7746-4714-A4F1CECEF6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B48C82-777A-8512-D0A5-7211952ED3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854E68-648F-D74A-08A6-64404FF77BB0}"/>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5A5239A-522C-C203-57AF-92FF1529FD4A}"/>
              </a:ext>
            </a:extLst>
          </p:cNvPr>
          <p:cNvSpPr>
            <a:spLocks noGrp="1"/>
          </p:cNvSpPr>
          <p:nvPr>
            <p:ph type="sldNum" sz="quarter" idx="5"/>
          </p:nvPr>
        </p:nvSpPr>
        <p:spPr/>
        <p:txBody>
          <a:bodyPr/>
          <a:lstStyle/>
          <a:p>
            <a:fld id="{BE4ED5D0-F2FB-4B3D-A0F0-7D2454080F06}" type="slidenum">
              <a:rPr lang="en-ID" smtClean="0"/>
              <a:t>64</a:t>
            </a:fld>
            <a:endParaRPr lang="en-ID"/>
          </a:p>
        </p:txBody>
      </p:sp>
    </p:spTree>
    <p:extLst>
      <p:ext uri="{BB962C8B-B14F-4D97-AF65-F5344CB8AC3E}">
        <p14:creationId xmlns:p14="http://schemas.microsoft.com/office/powerpoint/2010/main" val="36305701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5BB10-BF34-B2AB-48D6-8104AC4C61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95BFB0-BFDF-D0F7-1DF2-D97F39A885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72A392-ACA1-82E2-D333-21160663B08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DA57FA3-0770-BE61-5342-F711770C7FD1}"/>
              </a:ext>
            </a:extLst>
          </p:cNvPr>
          <p:cNvSpPr>
            <a:spLocks noGrp="1"/>
          </p:cNvSpPr>
          <p:nvPr>
            <p:ph type="sldNum" sz="quarter" idx="5"/>
          </p:nvPr>
        </p:nvSpPr>
        <p:spPr/>
        <p:txBody>
          <a:bodyPr/>
          <a:lstStyle/>
          <a:p>
            <a:fld id="{BE4ED5D0-F2FB-4B3D-A0F0-7D2454080F06}" type="slidenum">
              <a:rPr lang="en-ID" smtClean="0"/>
              <a:t>65</a:t>
            </a:fld>
            <a:endParaRPr lang="en-ID"/>
          </a:p>
        </p:txBody>
      </p:sp>
    </p:spTree>
    <p:extLst>
      <p:ext uri="{BB962C8B-B14F-4D97-AF65-F5344CB8AC3E}">
        <p14:creationId xmlns:p14="http://schemas.microsoft.com/office/powerpoint/2010/main" val="20035201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C126C8-C4CD-1E22-1144-332BD82E6A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C387C2-D5BF-F71D-8BA4-3ECF18D9E7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6EC372-8062-0290-96BD-0D6C5F09658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8B9D9053-83B2-9366-4D95-12EB5CE3EFF3}"/>
              </a:ext>
            </a:extLst>
          </p:cNvPr>
          <p:cNvSpPr>
            <a:spLocks noGrp="1"/>
          </p:cNvSpPr>
          <p:nvPr>
            <p:ph type="sldNum" sz="quarter" idx="5"/>
          </p:nvPr>
        </p:nvSpPr>
        <p:spPr/>
        <p:txBody>
          <a:bodyPr/>
          <a:lstStyle/>
          <a:p>
            <a:fld id="{BE4ED5D0-F2FB-4B3D-A0F0-7D2454080F06}" type="slidenum">
              <a:rPr lang="en-ID" smtClean="0"/>
              <a:t>66</a:t>
            </a:fld>
            <a:endParaRPr lang="en-ID"/>
          </a:p>
        </p:txBody>
      </p:sp>
    </p:spTree>
    <p:extLst>
      <p:ext uri="{BB962C8B-B14F-4D97-AF65-F5344CB8AC3E}">
        <p14:creationId xmlns:p14="http://schemas.microsoft.com/office/powerpoint/2010/main" val="113075484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1059AA-25CD-114E-002A-1FFA33EA22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C524B1-22EE-07CE-3808-54FC3177B6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53AAD8-998A-2F2C-9CA8-4686AECF7A6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996BA45-9B76-EB1F-6599-59BC4F73F24F}"/>
              </a:ext>
            </a:extLst>
          </p:cNvPr>
          <p:cNvSpPr>
            <a:spLocks noGrp="1"/>
          </p:cNvSpPr>
          <p:nvPr>
            <p:ph type="sldNum" sz="quarter" idx="5"/>
          </p:nvPr>
        </p:nvSpPr>
        <p:spPr/>
        <p:txBody>
          <a:bodyPr/>
          <a:lstStyle/>
          <a:p>
            <a:fld id="{BE4ED5D0-F2FB-4B3D-A0F0-7D2454080F06}" type="slidenum">
              <a:rPr lang="en-ID" smtClean="0"/>
              <a:t>67</a:t>
            </a:fld>
            <a:endParaRPr lang="en-ID"/>
          </a:p>
        </p:txBody>
      </p:sp>
    </p:spTree>
    <p:extLst>
      <p:ext uri="{BB962C8B-B14F-4D97-AF65-F5344CB8AC3E}">
        <p14:creationId xmlns:p14="http://schemas.microsoft.com/office/powerpoint/2010/main" val="291780446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A934A-C21F-9B7D-457C-8E9588CCD5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0F37AC-C782-C471-D39D-9E311696C1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ECC2D5-64F2-BFBB-0C5D-395148F49EFD}"/>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1F6639E6-C67D-C2B8-B179-85EA558E28C8}"/>
              </a:ext>
            </a:extLst>
          </p:cNvPr>
          <p:cNvSpPr>
            <a:spLocks noGrp="1"/>
          </p:cNvSpPr>
          <p:nvPr>
            <p:ph type="sldNum" sz="quarter" idx="5"/>
          </p:nvPr>
        </p:nvSpPr>
        <p:spPr/>
        <p:txBody>
          <a:bodyPr/>
          <a:lstStyle/>
          <a:p>
            <a:fld id="{BE4ED5D0-F2FB-4B3D-A0F0-7D2454080F06}" type="slidenum">
              <a:rPr lang="en-ID" smtClean="0"/>
              <a:t>68</a:t>
            </a:fld>
            <a:endParaRPr lang="en-ID"/>
          </a:p>
        </p:txBody>
      </p:sp>
    </p:spTree>
    <p:extLst>
      <p:ext uri="{BB962C8B-B14F-4D97-AF65-F5344CB8AC3E}">
        <p14:creationId xmlns:p14="http://schemas.microsoft.com/office/powerpoint/2010/main" val="232525405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97BF1-493D-67DE-7597-15FAE765CD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A7FED0-7C27-8354-73BE-7EB40825ED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F583D4-A7CF-E3E2-98DB-21E4F8850B2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CE9AEC3-FFA4-6CE5-2BE2-49DD31E912A6}"/>
              </a:ext>
            </a:extLst>
          </p:cNvPr>
          <p:cNvSpPr>
            <a:spLocks noGrp="1"/>
          </p:cNvSpPr>
          <p:nvPr>
            <p:ph type="sldNum" sz="quarter" idx="5"/>
          </p:nvPr>
        </p:nvSpPr>
        <p:spPr/>
        <p:txBody>
          <a:bodyPr/>
          <a:lstStyle/>
          <a:p>
            <a:fld id="{BE4ED5D0-F2FB-4B3D-A0F0-7D2454080F06}" type="slidenum">
              <a:rPr lang="en-ID" smtClean="0"/>
              <a:t>69</a:t>
            </a:fld>
            <a:endParaRPr lang="en-ID"/>
          </a:p>
        </p:txBody>
      </p:sp>
    </p:spTree>
    <p:extLst>
      <p:ext uri="{BB962C8B-B14F-4D97-AF65-F5344CB8AC3E}">
        <p14:creationId xmlns:p14="http://schemas.microsoft.com/office/powerpoint/2010/main" val="314787086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917A6-FCC2-B874-AD82-447D415AA5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8547A8-08E8-66A0-00F6-1E758BF14F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751DA5-361D-579C-9FA0-3AC97A589467}"/>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9192EAB-9C27-4382-34FB-6F7CEC0DD5FD}"/>
              </a:ext>
            </a:extLst>
          </p:cNvPr>
          <p:cNvSpPr>
            <a:spLocks noGrp="1"/>
          </p:cNvSpPr>
          <p:nvPr>
            <p:ph type="sldNum" sz="quarter" idx="5"/>
          </p:nvPr>
        </p:nvSpPr>
        <p:spPr/>
        <p:txBody>
          <a:bodyPr/>
          <a:lstStyle/>
          <a:p>
            <a:fld id="{BE4ED5D0-F2FB-4B3D-A0F0-7D2454080F06}" type="slidenum">
              <a:rPr lang="en-ID" smtClean="0"/>
              <a:t>70</a:t>
            </a:fld>
            <a:endParaRPr lang="en-ID"/>
          </a:p>
        </p:txBody>
      </p:sp>
    </p:spTree>
    <p:extLst>
      <p:ext uri="{BB962C8B-B14F-4D97-AF65-F5344CB8AC3E}">
        <p14:creationId xmlns:p14="http://schemas.microsoft.com/office/powerpoint/2010/main" val="24358152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FE5C1-8B5E-2DD7-CBB5-49C1C8F08A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155E9B-C758-6C77-311F-2959F2C839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AD561E-1845-A8D7-543B-B9921995326E}"/>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5DACE8F-D1C6-EA0C-E909-206602DCA4B1}"/>
              </a:ext>
            </a:extLst>
          </p:cNvPr>
          <p:cNvSpPr>
            <a:spLocks noGrp="1"/>
          </p:cNvSpPr>
          <p:nvPr>
            <p:ph type="sldNum" sz="quarter" idx="5"/>
          </p:nvPr>
        </p:nvSpPr>
        <p:spPr/>
        <p:txBody>
          <a:bodyPr/>
          <a:lstStyle/>
          <a:p>
            <a:fld id="{BE4ED5D0-F2FB-4B3D-A0F0-7D2454080F06}" type="slidenum">
              <a:rPr lang="en-ID" smtClean="0"/>
              <a:t>71</a:t>
            </a:fld>
            <a:endParaRPr lang="en-ID"/>
          </a:p>
        </p:txBody>
      </p:sp>
    </p:spTree>
    <p:extLst>
      <p:ext uri="{BB962C8B-B14F-4D97-AF65-F5344CB8AC3E}">
        <p14:creationId xmlns:p14="http://schemas.microsoft.com/office/powerpoint/2010/main" val="358307141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E41AC-806D-EFF9-5C7F-77E66FE236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3A380A-C4B2-A7AE-6A8C-E316FF7FB1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C869B6-DEE9-C0D5-01D6-3B896E026C9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A4EE4A63-FBEB-AD31-8049-6A0D692265F1}"/>
              </a:ext>
            </a:extLst>
          </p:cNvPr>
          <p:cNvSpPr>
            <a:spLocks noGrp="1"/>
          </p:cNvSpPr>
          <p:nvPr>
            <p:ph type="sldNum" sz="quarter" idx="5"/>
          </p:nvPr>
        </p:nvSpPr>
        <p:spPr/>
        <p:txBody>
          <a:bodyPr/>
          <a:lstStyle/>
          <a:p>
            <a:fld id="{BE4ED5D0-F2FB-4B3D-A0F0-7D2454080F06}" type="slidenum">
              <a:rPr lang="en-ID" smtClean="0"/>
              <a:t>72</a:t>
            </a:fld>
            <a:endParaRPr lang="en-ID"/>
          </a:p>
        </p:txBody>
      </p:sp>
    </p:spTree>
    <p:extLst>
      <p:ext uri="{BB962C8B-B14F-4D97-AF65-F5344CB8AC3E}">
        <p14:creationId xmlns:p14="http://schemas.microsoft.com/office/powerpoint/2010/main" val="338700879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B63BB-D48E-7B23-83C1-3132822D5F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BD8C7A-3D0C-4914-B918-83C99E6806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C26ED2-528E-C724-EEDC-A881CE30883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D352563-8C60-8F2C-0340-F37939737D4E}"/>
              </a:ext>
            </a:extLst>
          </p:cNvPr>
          <p:cNvSpPr>
            <a:spLocks noGrp="1"/>
          </p:cNvSpPr>
          <p:nvPr>
            <p:ph type="sldNum" sz="quarter" idx="5"/>
          </p:nvPr>
        </p:nvSpPr>
        <p:spPr/>
        <p:txBody>
          <a:bodyPr/>
          <a:lstStyle/>
          <a:p>
            <a:fld id="{BE4ED5D0-F2FB-4B3D-A0F0-7D2454080F06}" type="slidenum">
              <a:rPr lang="en-ID" smtClean="0"/>
              <a:t>73</a:t>
            </a:fld>
            <a:endParaRPr lang="en-ID"/>
          </a:p>
        </p:txBody>
      </p:sp>
    </p:spTree>
    <p:extLst>
      <p:ext uri="{BB962C8B-B14F-4D97-AF65-F5344CB8AC3E}">
        <p14:creationId xmlns:p14="http://schemas.microsoft.com/office/powerpoint/2010/main" val="901702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1077-F9C2-E5F6-5520-C388969CC4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272871-CD7D-863E-B030-5371ECAFB4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9080F4-A089-70FD-15CF-1518D8234C4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166E9B8E-E888-5233-9CF1-54077C4D03E1}"/>
              </a:ext>
            </a:extLst>
          </p:cNvPr>
          <p:cNvSpPr>
            <a:spLocks noGrp="1"/>
          </p:cNvSpPr>
          <p:nvPr>
            <p:ph type="sldNum" sz="quarter" idx="5"/>
          </p:nvPr>
        </p:nvSpPr>
        <p:spPr/>
        <p:txBody>
          <a:bodyPr/>
          <a:lstStyle/>
          <a:p>
            <a:fld id="{BE4ED5D0-F2FB-4B3D-A0F0-7D2454080F06}" type="slidenum">
              <a:rPr lang="en-ID" smtClean="0"/>
              <a:t>11</a:t>
            </a:fld>
            <a:endParaRPr lang="en-ID"/>
          </a:p>
        </p:txBody>
      </p:sp>
    </p:spTree>
    <p:extLst>
      <p:ext uri="{BB962C8B-B14F-4D97-AF65-F5344CB8AC3E}">
        <p14:creationId xmlns:p14="http://schemas.microsoft.com/office/powerpoint/2010/main" val="40807464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B55380-5294-CA48-B176-6307AEB485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B23095-AB76-89E1-FCD3-D187247EF1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F579CA-FAF0-17E6-C172-5850FEE70DD0}"/>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BCEDEB1-8FAE-D770-C1AB-D8111CA2A052}"/>
              </a:ext>
            </a:extLst>
          </p:cNvPr>
          <p:cNvSpPr>
            <a:spLocks noGrp="1"/>
          </p:cNvSpPr>
          <p:nvPr>
            <p:ph type="sldNum" sz="quarter" idx="5"/>
          </p:nvPr>
        </p:nvSpPr>
        <p:spPr/>
        <p:txBody>
          <a:bodyPr/>
          <a:lstStyle/>
          <a:p>
            <a:fld id="{BE4ED5D0-F2FB-4B3D-A0F0-7D2454080F06}" type="slidenum">
              <a:rPr lang="en-ID" smtClean="0"/>
              <a:t>74</a:t>
            </a:fld>
            <a:endParaRPr lang="en-ID"/>
          </a:p>
        </p:txBody>
      </p:sp>
    </p:spTree>
    <p:extLst>
      <p:ext uri="{BB962C8B-B14F-4D97-AF65-F5344CB8AC3E}">
        <p14:creationId xmlns:p14="http://schemas.microsoft.com/office/powerpoint/2010/main" val="47581735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15E45-9B01-F0E2-E9F9-828E8A8496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9BC34D-AD77-E725-7652-632F1562EC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4C6E48-3BC6-BF44-5AAD-10680CD0692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F1FDF30-E672-8217-FEC3-3DF6997AAA3B}"/>
              </a:ext>
            </a:extLst>
          </p:cNvPr>
          <p:cNvSpPr>
            <a:spLocks noGrp="1"/>
          </p:cNvSpPr>
          <p:nvPr>
            <p:ph type="sldNum" sz="quarter" idx="5"/>
          </p:nvPr>
        </p:nvSpPr>
        <p:spPr/>
        <p:txBody>
          <a:bodyPr/>
          <a:lstStyle/>
          <a:p>
            <a:fld id="{BE4ED5D0-F2FB-4B3D-A0F0-7D2454080F06}" type="slidenum">
              <a:rPr lang="en-ID" smtClean="0"/>
              <a:t>75</a:t>
            </a:fld>
            <a:endParaRPr lang="en-ID"/>
          </a:p>
        </p:txBody>
      </p:sp>
    </p:spTree>
    <p:extLst>
      <p:ext uri="{BB962C8B-B14F-4D97-AF65-F5344CB8AC3E}">
        <p14:creationId xmlns:p14="http://schemas.microsoft.com/office/powerpoint/2010/main" val="217728279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87EE4-FE52-7C8D-4DCE-B23E2FA0E9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6E5E03-F1B8-4EE8-5103-F58637C4A6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360C79-AC1C-D531-3CE1-BC5292E9B1A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00B32A7-87F3-70CE-CBE3-A704DB557544}"/>
              </a:ext>
            </a:extLst>
          </p:cNvPr>
          <p:cNvSpPr>
            <a:spLocks noGrp="1"/>
          </p:cNvSpPr>
          <p:nvPr>
            <p:ph type="sldNum" sz="quarter" idx="5"/>
          </p:nvPr>
        </p:nvSpPr>
        <p:spPr/>
        <p:txBody>
          <a:bodyPr/>
          <a:lstStyle/>
          <a:p>
            <a:fld id="{BE4ED5D0-F2FB-4B3D-A0F0-7D2454080F06}" type="slidenum">
              <a:rPr lang="en-ID" smtClean="0"/>
              <a:t>76</a:t>
            </a:fld>
            <a:endParaRPr lang="en-ID"/>
          </a:p>
        </p:txBody>
      </p:sp>
    </p:spTree>
    <p:extLst>
      <p:ext uri="{BB962C8B-B14F-4D97-AF65-F5344CB8AC3E}">
        <p14:creationId xmlns:p14="http://schemas.microsoft.com/office/powerpoint/2010/main" val="358544757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C5A75-B094-F6D7-DE90-36F1F041D2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27A735-8998-C789-A770-546C1A9358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308261-CE00-86C4-2032-E096D5BF19F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E6C922D-049E-5B15-B34A-BD9750733E6B}"/>
              </a:ext>
            </a:extLst>
          </p:cNvPr>
          <p:cNvSpPr>
            <a:spLocks noGrp="1"/>
          </p:cNvSpPr>
          <p:nvPr>
            <p:ph type="sldNum" sz="quarter" idx="5"/>
          </p:nvPr>
        </p:nvSpPr>
        <p:spPr/>
        <p:txBody>
          <a:bodyPr/>
          <a:lstStyle/>
          <a:p>
            <a:fld id="{BE4ED5D0-F2FB-4B3D-A0F0-7D2454080F06}" type="slidenum">
              <a:rPr lang="en-ID" smtClean="0"/>
              <a:t>77</a:t>
            </a:fld>
            <a:endParaRPr lang="en-ID"/>
          </a:p>
        </p:txBody>
      </p:sp>
    </p:spTree>
    <p:extLst>
      <p:ext uri="{BB962C8B-B14F-4D97-AF65-F5344CB8AC3E}">
        <p14:creationId xmlns:p14="http://schemas.microsoft.com/office/powerpoint/2010/main" val="397764936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56D41D-895C-4224-2C86-4C2C57FEF2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47406C-1510-73F6-1ABB-3054F263C4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08F40A-BD1A-61B6-F214-7752CA1DC99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33C2F38D-11DD-4818-06E5-F9B4364FB922}"/>
              </a:ext>
            </a:extLst>
          </p:cNvPr>
          <p:cNvSpPr>
            <a:spLocks noGrp="1"/>
          </p:cNvSpPr>
          <p:nvPr>
            <p:ph type="sldNum" sz="quarter" idx="5"/>
          </p:nvPr>
        </p:nvSpPr>
        <p:spPr/>
        <p:txBody>
          <a:bodyPr/>
          <a:lstStyle/>
          <a:p>
            <a:fld id="{BE4ED5D0-F2FB-4B3D-A0F0-7D2454080F06}" type="slidenum">
              <a:rPr lang="en-ID" smtClean="0"/>
              <a:t>78</a:t>
            </a:fld>
            <a:endParaRPr lang="en-ID"/>
          </a:p>
        </p:txBody>
      </p:sp>
    </p:spTree>
    <p:extLst>
      <p:ext uri="{BB962C8B-B14F-4D97-AF65-F5344CB8AC3E}">
        <p14:creationId xmlns:p14="http://schemas.microsoft.com/office/powerpoint/2010/main" val="233679127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11248-EDDB-E3ED-976E-581BCB702B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53388A-CFB9-1B0B-5ED9-863986DCA9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E72A08-FC03-4767-35BD-8448008DD43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43875085-9E44-DFE4-A01F-E4043D834E15}"/>
              </a:ext>
            </a:extLst>
          </p:cNvPr>
          <p:cNvSpPr>
            <a:spLocks noGrp="1"/>
          </p:cNvSpPr>
          <p:nvPr>
            <p:ph type="sldNum" sz="quarter" idx="5"/>
          </p:nvPr>
        </p:nvSpPr>
        <p:spPr/>
        <p:txBody>
          <a:bodyPr/>
          <a:lstStyle/>
          <a:p>
            <a:fld id="{BE4ED5D0-F2FB-4B3D-A0F0-7D2454080F06}" type="slidenum">
              <a:rPr lang="en-ID" smtClean="0"/>
              <a:t>79</a:t>
            </a:fld>
            <a:endParaRPr lang="en-ID"/>
          </a:p>
        </p:txBody>
      </p:sp>
    </p:spTree>
    <p:extLst>
      <p:ext uri="{BB962C8B-B14F-4D97-AF65-F5344CB8AC3E}">
        <p14:creationId xmlns:p14="http://schemas.microsoft.com/office/powerpoint/2010/main" val="176204375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07490-03C0-69FC-877E-FB5B3402DA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4706AC-35EC-5557-95D4-4A30A0CBB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77BE65-7B12-6F38-891F-EA0F3A525481}"/>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90E93438-6DB6-CE5E-75C0-051DC969BC49}"/>
              </a:ext>
            </a:extLst>
          </p:cNvPr>
          <p:cNvSpPr>
            <a:spLocks noGrp="1"/>
          </p:cNvSpPr>
          <p:nvPr>
            <p:ph type="sldNum" sz="quarter" idx="5"/>
          </p:nvPr>
        </p:nvSpPr>
        <p:spPr/>
        <p:txBody>
          <a:bodyPr/>
          <a:lstStyle/>
          <a:p>
            <a:fld id="{BE4ED5D0-F2FB-4B3D-A0F0-7D2454080F06}" type="slidenum">
              <a:rPr lang="en-ID" smtClean="0"/>
              <a:t>80</a:t>
            </a:fld>
            <a:endParaRPr lang="en-ID"/>
          </a:p>
        </p:txBody>
      </p:sp>
    </p:spTree>
    <p:extLst>
      <p:ext uri="{BB962C8B-B14F-4D97-AF65-F5344CB8AC3E}">
        <p14:creationId xmlns:p14="http://schemas.microsoft.com/office/powerpoint/2010/main" val="303898514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63784E-0185-8A0B-9E14-7C71DA1F33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2DBE68-7D0E-9606-BA1E-7867B579FF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2DD78F-3280-E31C-67C1-4A7B3DE6DE2A}"/>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881EA0BF-5836-4C9F-BC70-0C163CE143FA}"/>
              </a:ext>
            </a:extLst>
          </p:cNvPr>
          <p:cNvSpPr>
            <a:spLocks noGrp="1"/>
          </p:cNvSpPr>
          <p:nvPr>
            <p:ph type="sldNum" sz="quarter" idx="5"/>
          </p:nvPr>
        </p:nvSpPr>
        <p:spPr/>
        <p:txBody>
          <a:bodyPr/>
          <a:lstStyle/>
          <a:p>
            <a:fld id="{BE4ED5D0-F2FB-4B3D-A0F0-7D2454080F06}" type="slidenum">
              <a:rPr lang="en-ID" smtClean="0"/>
              <a:t>81</a:t>
            </a:fld>
            <a:endParaRPr lang="en-ID"/>
          </a:p>
        </p:txBody>
      </p:sp>
    </p:spTree>
    <p:extLst>
      <p:ext uri="{BB962C8B-B14F-4D97-AF65-F5344CB8AC3E}">
        <p14:creationId xmlns:p14="http://schemas.microsoft.com/office/powerpoint/2010/main" val="364170782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277347-CB42-5798-2877-8B9CEDA8F1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949319-DFCB-1402-8DEE-2B5EAE7237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1989DE-2372-49E4-1EFD-D25D01E5880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E53FC1C-2984-C513-C30A-695930672290}"/>
              </a:ext>
            </a:extLst>
          </p:cNvPr>
          <p:cNvSpPr>
            <a:spLocks noGrp="1"/>
          </p:cNvSpPr>
          <p:nvPr>
            <p:ph type="sldNum" sz="quarter" idx="5"/>
          </p:nvPr>
        </p:nvSpPr>
        <p:spPr/>
        <p:txBody>
          <a:bodyPr/>
          <a:lstStyle/>
          <a:p>
            <a:fld id="{BE4ED5D0-F2FB-4B3D-A0F0-7D2454080F06}" type="slidenum">
              <a:rPr lang="en-ID" smtClean="0"/>
              <a:t>82</a:t>
            </a:fld>
            <a:endParaRPr lang="en-ID"/>
          </a:p>
        </p:txBody>
      </p:sp>
    </p:spTree>
    <p:extLst>
      <p:ext uri="{BB962C8B-B14F-4D97-AF65-F5344CB8AC3E}">
        <p14:creationId xmlns:p14="http://schemas.microsoft.com/office/powerpoint/2010/main" val="123811771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341A9-4830-90D9-61F1-BA22FF5831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F680D6-014A-AE3F-C9F0-8B0787BAB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747C0D-9628-7D2D-601D-B9E6F5FEBD8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3843D7B-B275-FD10-8DB6-9AE37AD11016}"/>
              </a:ext>
            </a:extLst>
          </p:cNvPr>
          <p:cNvSpPr>
            <a:spLocks noGrp="1"/>
          </p:cNvSpPr>
          <p:nvPr>
            <p:ph type="sldNum" sz="quarter" idx="5"/>
          </p:nvPr>
        </p:nvSpPr>
        <p:spPr/>
        <p:txBody>
          <a:bodyPr/>
          <a:lstStyle/>
          <a:p>
            <a:fld id="{BE4ED5D0-F2FB-4B3D-A0F0-7D2454080F06}" type="slidenum">
              <a:rPr lang="en-ID" smtClean="0"/>
              <a:t>83</a:t>
            </a:fld>
            <a:endParaRPr lang="en-ID"/>
          </a:p>
        </p:txBody>
      </p:sp>
    </p:spTree>
    <p:extLst>
      <p:ext uri="{BB962C8B-B14F-4D97-AF65-F5344CB8AC3E}">
        <p14:creationId xmlns:p14="http://schemas.microsoft.com/office/powerpoint/2010/main" val="372758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D4DE7-21FC-8BD4-0D49-1E310F9F18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F946C0-14D9-1789-3EE4-89095B36A6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BA2430-ECEC-5016-4885-FFD9F0819272}"/>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6B19C206-6DFC-0124-C490-113EBB5989CF}"/>
              </a:ext>
            </a:extLst>
          </p:cNvPr>
          <p:cNvSpPr>
            <a:spLocks noGrp="1"/>
          </p:cNvSpPr>
          <p:nvPr>
            <p:ph type="sldNum" sz="quarter" idx="5"/>
          </p:nvPr>
        </p:nvSpPr>
        <p:spPr/>
        <p:txBody>
          <a:bodyPr/>
          <a:lstStyle/>
          <a:p>
            <a:fld id="{BE4ED5D0-F2FB-4B3D-A0F0-7D2454080F06}" type="slidenum">
              <a:rPr lang="en-ID" smtClean="0"/>
              <a:t>12</a:t>
            </a:fld>
            <a:endParaRPr lang="en-ID"/>
          </a:p>
        </p:txBody>
      </p:sp>
    </p:spTree>
    <p:extLst>
      <p:ext uri="{BB962C8B-B14F-4D97-AF65-F5344CB8AC3E}">
        <p14:creationId xmlns:p14="http://schemas.microsoft.com/office/powerpoint/2010/main" val="330741452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133CC8-BD6D-1550-2C8E-BC92C6CA92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A04EB6-8EB5-A90E-1D4E-A4384A48AF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4FE607-833F-6334-F002-049EF720DA46}"/>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8FD70D4-504F-DC47-5828-8945E4B0BE8C}"/>
              </a:ext>
            </a:extLst>
          </p:cNvPr>
          <p:cNvSpPr>
            <a:spLocks noGrp="1"/>
          </p:cNvSpPr>
          <p:nvPr>
            <p:ph type="sldNum" sz="quarter" idx="5"/>
          </p:nvPr>
        </p:nvSpPr>
        <p:spPr/>
        <p:txBody>
          <a:bodyPr/>
          <a:lstStyle/>
          <a:p>
            <a:fld id="{BE4ED5D0-F2FB-4B3D-A0F0-7D2454080F06}" type="slidenum">
              <a:rPr lang="en-ID" smtClean="0"/>
              <a:t>84</a:t>
            </a:fld>
            <a:endParaRPr lang="en-ID"/>
          </a:p>
        </p:txBody>
      </p:sp>
    </p:spTree>
    <p:extLst>
      <p:ext uri="{BB962C8B-B14F-4D97-AF65-F5344CB8AC3E}">
        <p14:creationId xmlns:p14="http://schemas.microsoft.com/office/powerpoint/2010/main" val="233618781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2FFD81-85BA-50EC-4BBD-8422DAC371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7DCE78-6100-5786-452E-CA0B331110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D087BE-E294-D20C-4444-65FA918CA66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805CC58-17A2-64A9-F393-686A336F28D8}"/>
              </a:ext>
            </a:extLst>
          </p:cNvPr>
          <p:cNvSpPr>
            <a:spLocks noGrp="1"/>
          </p:cNvSpPr>
          <p:nvPr>
            <p:ph type="sldNum" sz="quarter" idx="5"/>
          </p:nvPr>
        </p:nvSpPr>
        <p:spPr/>
        <p:txBody>
          <a:bodyPr/>
          <a:lstStyle/>
          <a:p>
            <a:fld id="{BE4ED5D0-F2FB-4B3D-A0F0-7D2454080F06}" type="slidenum">
              <a:rPr lang="en-ID" smtClean="0"/>
              <a:t>85</a:t>
            </a:fld>
            <a:endParaRPr lang="en-ID"/>
          </a:p>
        </p:txBody>
      </p:sp>
    </p:spTree>
    <p:extLst>
      <p:ext uri="{BB962C8B-B14F-4D97-AF65-F5344CB8AC3E}">
        <p14:creationId xmlns:p14="http://schemas.microsoft.com/office/powerpoint/2010/main" val="161536076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6CA427-766D-683F-4FCD-F5ED6043D2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358ABD-1949-41AB-B5BA-9F51C1153E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85E1A9-6C0D-D0E7-705D-FF7FB177A8B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86BCB7D9-CC6C-FFF3-C4BC-F74AD750B149}"/>
              </a:ext>
            </a:extLst>
          </p:cNvPr>
          <p:cNvSpPr>
            <a:spLocks noGrp="1"/>
          </p:cNvSpPr>
          <p:nvPr>
            <p:ph type="sldNum" sz="quarter" idx="5"/>
          </p:nvPr>
        </p:nvSpPr>
        <p:spPr/>
        <p:txBody>
          <a:bodyPr/>
          <a:lstStyle/>
          <a:p>
            <a:fld id="{BE4ED5D0-F2FB-4B3D-A0F0-7D2454080F06}" type="slidenum">
              <a:rPr lang="en-ID" smtClean="0"/>
              <a:t>86</a:t>
            </a:fld>
            <a:endParaRPr lang="en-ID"/>
          </a:p>
        </p:txBody>
      </p:sp>
    </p:spTree>
    <p:extLst>
      <p:ext uri="{BB962C8B-B14F-4D97-AF65-F5344CB8AC3E}">
        <p14:creationId xmlns:p14="http://schemas.microsoft.com/office/powerpoint/2010/main" val="44165907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7C84D-3E39-B416-385E-B050CBAD5B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2FD1DF-9FBB-DE3C-8025-DCBB2F7C67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F3FFA5-17FF-0FFF-0372-810BA35CB97F}"/>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C04CC7BE-695D-B909-2A28-D052E8655C8A}"/>
              </a:ext>
            </a:extLst>
          </p:cNvPr>
          <p:cNvSpPr>
            <a:spLocks noGrp="1"/>
          </p:cNvSpPr>
          <p:nvPr>
            <p:ph type="sldNum" sz="quarter" idx="5"/>
          </p:nvPr>
        </p:nvSpPr>
        <p:spPr/>
        <p:txBody>
          <a:bodyPr/>
          <a:lstStyle/>
          <a:p>
            <a:fld id="{BE4ED5D0-F2FB-4B3D-A0F0-7D2454080F06}" type="slidenum">
              <a:rPr lang="en-ID" smtClean="0"/>
              <a:t>87</a:t>
            </a:fld>
            <a:endParaRPr lang="en-ID"/>
          </a:p>
        </p:txBody>
      </p:sp>
    </p:spTree>
    <p:extLst>
      <p:ext uri="{BB962C8B-B14F-4D97-AF65-F5344CB8AC3E}">
        <p14:creationId xmlns:p14="http://schemas.microsoft.com/office/powerpoint/2010/main" val="279700878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10586-AD46-85AC-8C72-C6473B62F2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67E838-104D-2BB7-3176-4E419E8D82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DBA69A-3FFA-812D-82E7-E0E98B8BDB0C}"/>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A279D0CE-5ED7-EF7B-F4CE-C3B7BA766B2E}"/>
              </a:ext>
            </a:extLst>
          </p:cNvPr>
          <p:cNvSpPr>
            <a:spLocks noGrp="1"/>
          </p:cNvSpPr>
          <p:nvPr>
            <p:ph type="sldNum" sz="quarter" idx="5"/>
          </p:nvPr>
        </p:nvSpPr>
        <p:spPr/>
        <p:txBody>
          <a:bodyPr/>
          <a:lstStyle/>
          <a:p>
            <a:fld id="{BE4ED5D0-F2FB-4B3D-A0F0-7D2454080F06}" type="slidenum">
              <a:rPr lang="en-ID" smtClean="0"/>
              <a:t>88</a:t>
            </a:fld>
            <a:endParaRPr lang="en-ID"/>
          </a:p>
        </p:txBody>
      </p:sp>
    </p:spTree>
    <p:extLst>
      <p:ext uri="{BB962C8B-B14F-4D97-AF65-F5344CB8AC3E}">
        <p14:creationId xmlns:p14="http://schemas.microsoft.com/office/powerpoint/2010/main" val="428549072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14B5B-A3E8-1CD3-0C3B-59A68BFA81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B19B79-C191-979C-40B6-661246F6E3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D07343-188E-3A27-4726-8A2F6C6880A6}"/>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B5CA089-AEB0-B054-B0C3-CA26136DE5FA}"/>
              </a:ext>
            </a:extLst>
          </p:cNvPr>
          <p:cNvSpPr>
            <a:spLocks noGrp="1"/>
          </p:cNvSpPr>
          <p:nvPr>
            <p:ph type="sldNum" sz="quarter" idx="5"/>
          </p:nvPr>
        </p:nvSpPr>
        <p:spPr/>
        <p:txBody>
          <a:bodyPr/>
          <a:lstStyle/>
          <a:p>
            <a:fld id="{BE4ED5D0-F2FB-4B3D-A0F0-7D2454080F06}" type="slidenum">
              <a:rPr lang="en-ID" smtClean="0"/>
              <a:t>89</a:t>
            </a:fld>
            <a:endParaRPr lang="en-ID"/>
          </a:p>
        </p:txBody>
      </p:sp>
    </p:spTree>
    <p:extLst>
      <p:ext uri="{BB962C8B-B14F-4D97-AF65-F5344CB8AC3E}">
        <p14:creationId xmlns:p14="http://schemas.microsoft.com/office/powerpoint/2010/main" val="18546242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8AB17-E924-BE45-AE6A-0B1792DD4F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636967-10E5-8E07-2298-80E762F752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4E78B5-1278-9F6C-6D63-5EB85E91CE6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49F133E-DED6-86FA-F4F2-CDD53F25D404}"/>
              </a:ext>
            </a:extLst>
          </p:cNvPr>
          <p:cNvSpPr>
            <a:spLocks noGrp="1"/>
          </p:cNvSpPr>
          <p:nvPr>
            <p:ph type="sldNum" sz="quarter" idx="5"/>
          </p:nvPr>
        </p:nvSpPr>
        <p:spPr/>
        <p:txBody>
          <a:bodyPr/>
          <a:lstStyle/>
          <a:p>
            <a:fld id="{BE4ED5D0-F2FB-4B3D-A0F0-7D2454080F06}" type="slidenum">
              <a:rPr lang="en-ID" smtClean="0"/>
              <a:t>90</a:t>
            </a:fld>
            <a:endParaRPr lang="en-ID"/>
          </a:p>
        </p:txBody>
      </p:sp>
    </p:spTree>
    <p:extLst>
      <p:ext uri="{BB962C8B-B14F-4D97-AF65-F5344CB8AC3E}">
        <p14:creationId xmlns:p14="http://schemas.microsoft.com/office/powerpoint/2010/main" val="292680945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57AF0-FC6C-21BF-2F0B-5459DC6E2E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197D3B-8A81-D247-C2E7-744C6562DC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6B63EB-D989-D54F-891B-E1DE0161AFF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01991F37-09C5-FE02-5D1E-E511ACA3E2D4}"/>
              </a:ext>
            </a:extLst>
          </p:cNvPr>
          <p:cNvSpPr>
            <a:spLocks noGrp="1"/>
          </p:cNvSpPr>
          <p:nvPr>
            <p:ph type="sldNum" sz="quarter" idx="5"/>
          </p:nvPr>
        </p:nvSpPr>
        <p:spPr/>
        <p:txBody>
          <a:bodyPr/>
          <a:lstStyle/>
          <a:p>
            <a:fld id="{BE4ED5D0-F2FB-4B3D-A0F0-7D2454080F06}" type="slidenum">
              <a:rPr lang="en-ID" smtClean="0"/>
              <a:t>91</a:t>
            </a:fld>
            <a:endParaRPr lang="en-ID"/>
          </a:p>
        </p:txBody>
      </p:sp>
    </p:spTree>
    <p:extLst>
      <p:ext uri="{BB962C8B-B14F-4D97-AF65-F5344CB8AC3E}">
        <p14:creationId xmlns:p14="http://schemas.microsoft.com/office/powerpoint/2010/main" val="207238982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1BD25-0096-9859-4948-C98DB21943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075787-5F12-356D-9B19-4A9EC8E137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CDEC8E-171F-90FD-B581-120E1CC20F3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7B66E61-71D9-E94B-3F12-9FBF9C0DC55D}"/>
              </a:ext>
            </a:extLst>
          </p:cNvPr>
          <p:cNvSpPr>
            <a:spLocks noGrp="1"/>
          </p:cNvSpPr>
          <p:nvPr>
            <p:ph type="sldNum" sz="quarter" idx="5"/>
          </p:nvPr>
        </p:nvSpPr>
        <p:spPr/>
        <p:txBody>
          <a:bodyPr/>
          <a:lstStyle/>
          <a:p>
            <a:fld id="{BE4ED5D0-F2FB-4B3D-A0F0-7D2454080F06}" type="slidenum">
              <a:rPr lang="en-ID" smtClean="0"/>
              <a:t>92</a:t>
            </a:fld>
            <a:endParaRPr lang="en-ID"/>
          </a:p>
        </p:txBody>
      </p:sp>
    </p:spTree>
    <p:extLst>
      <p:ext uri="{BB962C8B-B14F-4D97-AF65-F5344CB8AC3E}">
        <p14:creationId xmlns:p14="http://schemas.microsoft.com/office/powerpoint/2010/main" val="148277624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2FAC9-DA7E-58FB-D672-81A656E9EE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6EC149-486C-6270-3062-9F7E5CCAD9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CB75E4-FD41-E14E-173E-B2F5A0B1FF14}"/>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2387DAAE-1F91-8BD4-ABC9-D8C9877BC407}"/>
              </a:ext>
            </a:extLst>
          </p:cNvPr>
          <p:cNvSpPr>
            <a:spLocks noGrp="1"/>
          </p:cNvSpPr>
          <p:nvPr>
            <p:ph type="sldNum" sz="quarter" idx="5"/>
          </p:nvPr>
        </p:nvSpPr>
        <p:spPr/>
        <p:txBody>
          <a:bodyPr/>
          <a:lstStyle/>
          <a:p>
            <a:fld id="{BE4ED5D0-F2FB-4B3D-A0F0-7D2454080F06}" type="slidenum">
              <a:rPr lang="en-ID" smtClean="0"/>
              <a:t>93</a:t>
            </a:fld>
            <a:endParaRPr lang="en-ID"/>
          </a:p>
        </p:txBody>
      </p:sp>
    </p:spTree>
    <p:extLst>
      <p:ext uri="{BB962C8B-B14F-4D97-AF65-F5344CB8AC3E}">
        <p14:creationId xmlns:p14="http://schemas.microsoft.com/office/powerpoint/2010/main" val="5877367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B9D98-5A34-6EE7-47E3-59E09439A1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C2D5D0-8B09-72F0-3CF4-82C7C1997B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5196EA-807B-B63D-BEB6-D1BA91668736}"/>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ACAFB36E-9DDF-8E73-53D0-F98FE0E70D28}"/>
              </a:ext>
            </a:extLst>
          </p:cNvPr>
          <p:cNvSpPr>
            <a:spLocks noGrp="1"/>
          </p:cNvSpPr>
          <p:nvPr>
            <p:ph type="sldNum" sz="quarter" idx="5"/>
          </p:nvPr>
        </p:nvSpPr>
        <p:spPr/>
        <p:txBody>
          <a:bodyPr/>
          <a:lstStyle/>
          <a:p>
            <a:fld id="{BE4ED5D0-F2FB-4B3D-A0F0-7D2454080F06}" type="slidenum">
              <a:rPr lang="en-ID" smtClean="0"/>
              <a:t>13</a:t>
            </a:fld>
            <a:endParaRPr lang="en-ID"/>
          </a:p>
        </p:txBody>
      </p:sp>
    </p:spTree>
    <p:extLst>
      <p:ext uri="{BB962C8B-B14F-4D97-AF65-F5344CB8AC3E}">
        <p14:creationId xmlns:p14="http://schemas.microsoft.com/office/powerpoint/2010/main" val="318740770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BA23BE-B712-DD3C-7C8F-9B4CD56806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2FABC5-5CD7-5F52-1E9D-626D30E674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23B7FC-BEB5-89B1-105B-B30B83FD3F03}"/>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2F19A4E-594E-5CF6-D69A-57C02E5FC35F}"/>
              </a:ext>
            </a:extLst>
          </p:cNvPr>
          <p:cNvSpPr>
            <a:spLocks noGrp="1"/>
          </p:cNvSpPr>
          <p:nvPr>
            <p:ph type="sldNum" sz="quarter" idx="5"/>
          </p:nvPr>
        </p:nvSpPr>
        <p:spPr/>
        <p:txBody>
          <a:bodyPr/>
          <a:lstStyle/>
          <a:p>
            <a:fld id="{BE4ED5D0-F2FB-4B3D-A0F0-7D2454080F06}" type="slidenum">
              <a:rPr lang="en-ID" smtClean="0"/>
              <a:t>94</a:t>
            </a:fld>
            <a:endParaRPr lang="en-ID"/>
          </a:p>
        </p:txBody>
      </p:sp>
    </p:spTree>
    <p:extLst>
      <p:ext uri="{BB962C8B-B14F-4D97-AF65-F5344CB8AC3E}">
        <p14:creationId xmlns:p14="http://schemas.microsoft.com/office/powerpoint/2010/main" val="63715411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F3621-E22A-4681-410A-689D67AFA0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BD8A03-28F5-C9D6-D3B8-FE3F4D7E45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97EAC6-049D-99D5-8F48-FFF9A5A9C84F}"/>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2C96103-63B6-EC65-A211-0950FC040DDF}"/>
              </a:ext>
            </a:extLst>
          </p:cNvPr>
          <p:cNvSpPr>
            <a:spLocks noGrp="1"/>
          </p:cNvSpPr>
          <p:nvPr>
            <p:ph type="sldNum" sz="quarter" idx="5"/>
          </p:nvPr>
        </p:nvSpPr>
        <p:spPr/>
        <p:txBody>
          <a:bodyPr/>
          <a:lstStyle/>
          <a:p>
            <a:fld id="{BE4ED5D0-F2FB-4B3D-A0F0-7D2454080F06}" type="slidenum">
              <a:rPr lang="en-ID" smtClean="0"/>
              <a:t>95</a:t>
            </a:fld>
            <a:endParaRPr lang="en-ID"/>
          </a:p>
        </p:txBody>
      </p:sp>
    </p:spTree>
    <p:extLst>
      <p:ext uri="{BB962C8B-B14F-4D97-AF65-F5344CB8AC3E}">
        <p14:creationId xmlns:p14="http://schemas.microsoft.com/office/powerpoint/2010/main" val="409785488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04A237-7AA6-167F-4A40-9E6AB64138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45F78A-FECE-4F87-B9EA-C410B8B512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EB91E3-ECB1-C5F2-3D33-D547475859A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5ED66B8-FCF1-FDF5-99C2-35D39ED355A3}"/>
              </a:ext>
            </a:extLst>
          </p:cNvPr>
          <p:cNvSpPr>
            <a:spLocks noGrp="1"/>
          </p:cNvSpPr>
          <p:nvPr>
            <p:ph type="sldNum" sz="quarter" idx="5"/>
          </p:nvPr>
        </p:nvSpPr>
        <p:spPr/>
        <p:txBody>
          <a:bodyPr/>
          <a:lstStyle/>
          <a:p>
            <a:fld id="{BE4ED5D0-F2FB-4B3D-A0F0-7D2454080F06}" type="slidenum">
              <a:rPr lang="en-ID" smtClean="0"/>
              <a:t>96</a:t>
            </a:fld>
            <a:endParaRPr lang="en-ID"/>
          </a:p>
        </p:txBody>
      </p:sp>
    </p:spTree>
    <p:extLst>
      <p:ext uri="{BB962C8B-B14F-4D97-AF65-F5344CB8AC3E}">
        <p14:creationId xmlns:p14="http://schemas.microsoft.com/office/powerpoint/2010/main" val="327138915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74B5B-1F76-1AE3-37FD-59CBD38F0E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08A75B-DE6D-A4AD-4FF9-5A7123F7BF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5F3569-A382-5A3D-C2E5-067CA82E48A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9A4145AD-C0DB-6BE9-3150-1802597D27B6}"/>
              </a:ext>
            </a:extLst>
          </p:cNvPr>
          <p:cNvSpPr>
            <a:spLocks noGrp="1"/>
          </p:cNvSpPr>
          <p:nvPr>
            <p:ph type="sldNum" sz="quarter" idx="5"/>
          </p:nvPr>
        </p:nvSpPr>
        <p:spPr/>
        <p:txBody>
          <a:bodyPr/>
          <a:lstStyle/>
          <a:p>
            <a:fld id="{BE4ED5D0-F2FB-4B3D-A0F0-7D2454080F06}" type="slidenum">
              <a:rPr lang="en-ID" smtClean="0"/>
              <a:t>97</a:t>
            </a:fld>
            <a:endParaRPr lang="en-ID"/>
          </a:p>
        </p:txBody>
      </p:sp>
    </p:spTree>
    <p:extLst>
      <p:ext uri="{BB962C8B-B14F-4D97-AF65-F5344CB8AC3E}">
        <p14:creationId xmlns:p14="http://schemas.microsoft.com/office/powerpoint/2010/main" val="43531165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8C9A9-0478-E18B-D283-3E5D5B788A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9833CE-9BC3-8584-BCE6-BD95F18125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870B09-2EB4-AFA7-E882-62A9B5B1BE62}"/>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978778E-20AD-59C2-3C5E-278C36789F93}"/>
              </a:ext>
            </a:extLst>
          </p:cNvPr>
          <p:cNvSpPr>
            <a:spLocks noGrp="1"/>
          </p:cNvSpPr>
          <p:nvPr>
            <p:ph type="sldNum" sz="quarter" idx="5"/>
          </p:nvPr>
        </p:nvSpPr>
        <p:spPr/>
        <p:txBody>
          <a:bodyPr/>
          <a:lstStyle/>
          <a:p>
            <a:fld id="{BE4ED5D0-F2FB-4B3D-A0F0-7D2454080F06}" type="slidenum">
              <a:rPr lang="en-ID" smtClean="0"/>
              <a:t>98</a:t>
            </a:fld>
            <a:endParaRPr lang="en-ID"/>
          </a:p>
        </p:txBody>
      </p:sp>
    </p:spTree>
    <p:extLst>
      <p:ext uri="{BB962C8B-B14F-4D97-AF65-F5344CB8AC3E}">
        <p14:creationId xmlns:p14="http://schemas.microsoft.com/office/powerpoint/2010/main" val="209499677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64A4D-018F-0166-DE8F-CD321E179E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21D781-676E-ABEC-DC3A-D8CA590903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0EFDDB-033A-489E-C2FA-F74020B0D42D}"/>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72EDE434-E509-1F34-BE86-D0FEAA595558}"/>
              </a:ext>
            </a:extLst>
          </p:cNvPr>
          <p:cNvSpPr>
            <a:spLocks noGrp="1"/>
          </p:cNvSpPr>
          <p:nvPr>
            <p:ph type="sldNum" sz="quarter" idx="5"/>
          </p:nvPr>
        </p:nvSpPr>
        <p:spPr/>
        <p:txBody>
          <a:bodyPr/>
          <a:lstStyle/>
          <a:p>
            <a:fld id="{BE4ED5D0-F2FB-4B3D-A0F0-7D2454080F06}" type="slidenum">
              <a:rPr lang="en-ID" smtClean="0"/>
              <a:t>99</a:t>
            </a:fld>
            <a:endParaRPr lang="en-ID"/>
          </a:p>
        </p:txBody>
      </p:sp>
    </p:spTree>
    <p:extLst>
      <p:ext uri="{BB962C8B-B14F-4D97-AF65-F5344CB8AC3E}">
        <p14:creationId xmlns:p14="http://schemas.microsoft.com/office/powerpoint/2010/main" val="257581219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CCF667-5497-F976-5081-EA78349F4E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E825F9-57EA-B49F-5401-FC0FA88CBC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18976D-8138-193A-27F2-9314072FEC67}"/>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0C90490-5535-05E8-1C7C-7A6630371127}"/>
              </a:ext>
            </a:extLst>
          </p:cNvPr>
          <p:cNvSpPr>
            <a:spLocks noGrp="1"/>
          </p:cNvSpPr>
          <p:nvPr>
            <p:ph type="sldNum" sz="quarter" idx="5"/>
          </p:nvPr>
        </p:nvSpPr>
        <p:spPr/>
        <p:txBody>
          <a:bodyPr/>
          <a:lstStyle/>
          <a:p>
            <a:fld id="{BE4ED5D0-F2FB-4B3D-A0F0-7D2454080F06}" type="slidenum">
              <a:rPr lang="en-ID" smtClean="0"/>
              <a:t>100</a:t>
            </a:fld>
            <a:endParaRPr lang="en-ID"/>
          </a:p>
        </p:txBody>
      </p:sp>
    </p:spTree>
    <p:extLst>
      <p:ext uri="{BB962C8B-B14F-4D97-AF65-F5344CB8AC3E}">
        <p14:creationId xmlns:p14="http://schemas.microsoft.com/office/powerpoint/2010/main" val="290914860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BEB9D-2850-72D8-E4E5-D53386BD00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AC676A6-3283-404C-4488-7BFFCDC11D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0AE68E-E11B-EE1F-D973-4C1D070DA3BA}"/>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67B22B74-807F-4DAA-F424-EE7BA60CD8DA}"/>
              </a:ext>
            </a:extLst>
          </p:cNvPr>
          <p:cNvSpPr>
            <a:spLocks noGrp="1"/>
          </p:cNvSpPr>
          <p:nvPr>
            <p:ph type="sldNum" sz="quarter" idx="5"/>
          </p:nvPr>
        </p:nvSpPr>
        <p:spPr/>
        <p:txBody>
          <a:bodyPr/>
          <a:lstStyle/>
          <a:p>
            <a:fld id="{BE4ED5D0-F2FB-4B3D-A0F0-7D2454080F06}" type="slidenum">
              <a:rPr lang="en-ID" smtClean="0"/>
              <a:t>101</a:t>
            </a:fld>
            <a:endParaRPr lang="en-ID"/>
          </a:p>
        </p:txBody>
      </p:sp>
    </p:spTree>
    <p:extLst>
      <p:ext uri="{BB962C8B-B14F-4D97-AF65-F5344CB8AC3E}">
        <p14:creationId xmlns:p14="http://schemas.microsoft.com/office/powerpoint/2010/main" val="358789432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18F80-BE96-8F97-4F5E-6B8C612BB8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173136-C289-94FC-AB99-0752A61B5F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080296-DF3B-F8AA-5B08-35B22052A22B}"/>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48FC7012-1EBD-FE16-2616-CB58FF89F5F5}"/>
              </a:ext>
            </a:extLst>
          </p:cNvPr>
          <p:cNvSpPr>
            <a:spLocks noGrp="1"/>
          </p:cNvSpPr>
          <p:nvPr>
            <p:ph type="sldNum" sz="quarter" idx="5"/>
          </p:nvPr>
        </p:nvSpPr>
        <p:spPr/>
        <p:txBody>
          <a:bodyPr/>
          <a:lstStyle/>
          <a:p>
            <a:fld id="{BE4ED5D0-F2FB-4B3D-A0F0-7D2454080F06}" type="slidenum">
              <a:rPr lang="en-ID" smtClean="0"/>
              <a:t>102</a:t>
            </a:fld>
            <a:endParaRPr lang="en-ID"/>
          </a:p>
        </p:txBody>
      </p:sp>
    </p:spTree>
    <p:extLst>
      <p:ext uri="{BB962C8B-B14F-4D97-AF65-F5344CB8AC3E}">
        <p14:creationId xmlns:p14="http://schemas.microsoft.com/office/powerpoint/2010/main" val="72658428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5A8D93-B147-987C-D336-33A9B486D9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7D245E-DC50-3262-BBB1-C76592925F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E7BC36-AD8C-44F6-5E56-DFC2CBF5676C}"/>
              </a:ext>
            </a:extLst>
          </p:cNvPr>
          <p:cNvSpPr>
            <a:spLocks noGrp="1"/>
          </p:cNvSpPr>
          <p:nvPr>
            <p:ph type="body" idx="1"/>
          </p:nvPr>
        </p:nvSpPr>
        <p:spPr/>
        <p:txBody>
          <a:bodyPr/>
          <a:lstStyle/>
          <a:p>
            <a:endParaRPr lang="en-ID"/>
          </a:p>
        </p:txBody>
      </p:sp>
      <p:sp>
        <p:nvSpPr>
          <p:cNvPr id="4" name="Slide Number Placeholder 3">
            <a:extLst>
              <a:ext uri="{FF2B5EF4-FFF2-40B4-BE49-F238E27FC236}">
                <a16:creationId xmlns:a16="http://schemas.microsoft.com/office/drawing/2014/main" id="{729BB2A4-6D2C-B600-2007-C6843C5F5277}"/>
              </a:ext>
            </a:extLst>
          </p:cNvPr>
          <p:cNvSpPr>
            <a:spLocks noGrp="1"/>
          </p:cNvSpPr>
          <p:nvPr>
            <p:ph type="sldNum" sz="quarter" idx="5"/>
          </p:nvPr>
        </p:nvSpPr>
        <p:spPr/>
        <p:txBody>
          <a:bodyPr/>
          <a:lstStyle/>
          <a:p>
            <a:fld id="{BE4ED5D0-F2FB-4B3D-A0F0-7D2454080F06}" type="slidenum">
              <a:rPr lang="en-ID" smtClean="0"/>
              <a:t>103</a:t>
            </a:fld>
            <a:endParaRPr lang="en-ID"/>
          </a:p>
        </p:txBody>
      </p:sp>
    </p:spTree>
    <p:extLst>
      <p:ext uri="{BB962C8B-B14F-4D97-AF65-F5344CB8AC3E}">
        <p14:creationId xmlns:p14="http://schemas.microsoft.com/office/powerpoint/2010/main" val="41248109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3C5297-6B90-8235-CF69-515E47C0CF63}"/>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Graphique 2">
            <a:extLst>
              <a:ext uri="{FF2B5EF4-FFF2-40B4-BE49-F238E27FC236}">
                <a16:creationId xmlns:a16="http://schemas.microsoft.com/office/drawing/2014/main" id="{F5EE652F-CD18-EFD1-8469-F716C8EBB97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98784" y="526037"/>
            <a:ext cx="2533173" cy="884388"/>
          </a:xfrm>
          <a:prstGeom prst="rect">
            <a:avLst/>
          </a:prstGeom>
        </p:spPr>
      </p:pic>
      <p:sp>
        <p:nvSpPr>
          <p:cNvPr id="15" name="Arc plein 14">
            <a:extLst>
              <a:ext uri="{FF2B5EF4-FFF2-40B4-BE49-F238E27FC236}">
                <a16:creationId xmlns:a16="http://schemas.microsoft.com/office/drawing/2014/main" id="{DE2257E3-0D0D-CEAA-A402-00BE459243FC}"/>
              </a:ext>
            </a:extLst>
          </p:cNvPr>
          <p:cNvSpPr/>
          <p:nvPr userDrawn="1"/>
        </p:nvSpPr>
        <p:spPr>
          <a:xfrm rot="10800000">
            <a:off x="9281539" y="-1126092"/>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10" name="Espace réservé du texte 13">
            <a:extLst>
              <a:ext uri="{FF2B5EF4-FFF2-40B4-BE49-F238E27FC236}">
                <a16:creationId xmlns:a16="http://schemas.microsoft.com/office/drawing/2014/main" id="{E45B85AF-5B72-DCB2-C808-21B661232E55}"/>
              </a:ext>
            </a:extLst>
          </p:cNvPr>
          <p:cNvSpPr>
            <a:spLocks noGrp="1"/>
          </p:cNvSpPr>
          <p:nvPr>
            <p:ph type="body" sz="quarter" idx="10" hasCustomPrompt="1"/>
          </p:nvPr>
        </p:nvSpPr>
        <p:spPr>
          <a:xfrm>
            <a:off x="498784" y="2704388"/>
            <a:ext cx="5589429" cy="1008063"/>
          </a:xfrm>
          <a:prstGeom prst="rect">
            <a:avLst/>
          </a:prstGeom>
        </p:spPr>
        <p:txBody>
          <a:bodyPr>
            <a:normAutofit/>
          </a:bodyPr>
          <a:lstStyle>
            <a:lvl1pPr marL="0" indent="0">
              <a:buNone/>
              <a:defRPr sz="4000">
                <a:solidFill>
                  <a:schemeClr val="tx1">
                    <a:lumMod val="75000"/>
                    <a:lumOff val="25000"/>
                  </a:schemeClr>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fr-FR"/>
              <a:t>Votre titre</a:t>
            </a:r>
          </a:p>
        </p:txBody>
      </p:sp>
      <p:sp>
        <p:nvSpPr>
          <p:cNvPr id="11" name="Espace réservé du texte 13">
            <a:extLst>
              <a:ext uri="{FF2B5EF4-FFF2-40B4-BE49-F238E27FC236}">
                <a16:creationId xmlns:a16="http://schemas.microsoft.com/office/drawing/2014/main" id="{12B32726-304E-8772-493C-49B2979BE90F}"/>
              </a:ext>
            </a:extLst>
          </p:cNvPr>
          <p:cNvSpPr>
            <a:spLocks noGrp="1"/>
          </p:cNvSpPr>
          <p:nvPr>
            <p:ph type="body" sz="quarter" idx="11" hasCustomPrompt="1"/>
          </p:nvPr>
        </p:nvSpPr>
        <p:spPr>
          <a:xfrm>
            <a:off x="641684" y="5133474"/>
            <a:ext cx="5589428" cy="1008063"/>
          </a:xfrm>
          <a:prstGeom prst="rect">
            <a:avLst/>
          </a:prstGeom>
        </p:spPr>
        <p:txBody>
          <a:bodyPr/>
          <a:lstStyle>
            <a:lvl1pPr marL="0" indent="0">
              <a:buNone/>
              <a:defRPr sz="1400" b="0">
                <a:solidFill>
                  <a:srgbClr val="E5430D"/>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fr-FR"/>
              <a:t>Date</a:t>
            </a:r>
          </a:p>
        </p:txBody>
      </p:sp>
      <p:sp>
        <p:nvSpPr>
          <p:cNvPr id="7" name="Larme 6">
            <a:extLst>
              <a:ext uri="{FF2B5EF4-FFF2-40B4-BE49-F238E27FC236}">
                <a16:creationId xmlns:a16="http://schemas.microsoft.com/office/drawing/2014/main" id="{0E079DD1-ED13-7B63-547D-C39F1C9263BA}"/>
              </a:ext>
            </a:extLst>
          </p:cNvPr>
          <p:cNvSpPr/>
          <p:nvPr userDrawn="1"/>
        </p:nvSpPr>
        <p:spPr>
          <a:xfrm rot="10800000" flipH="1">
            <a:off x="8325853" y="3208420"/>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4" name="Graphique 29">
            <a:extLst>
              <a:ext uri="{FF2B5EF4-FFF2-40B4-BE49-F238E27FC236}">
                <a16:creationId xmlns:a16="http://schemas.microsoft.com/office/drawing/2014/main" id="{9755E0FB-EC9F-ABD4-A8CF-F72C9278846C}"/>
              </a:ext>
            </a:extLst>
          </p:cNvPr>
          <p:cNvGrpSpPr/>
          <p:nvPr userDrawn="1"/>
        </p:nvGrpSpPr>
        <p:grpSpPr>
          <a:xfrm>
            <a:off x="6783520" y="1526156"/>
            <a:ext cx="4713173" cy="4751939"/>
            <a:chOff x="671908" y="2893373"/>
            <a:chExt cx="4415345" cy="4246745"/>
          </a:xfrm>
          <a:blipFill>
            <a:blip r:embed="rId4"/>
            <a:stretch>
              <a:fillRect l="-43000"/>
            </a:stretch>
          </a:blipFill>
        </p:grpSpPr>
        <p:sp>
          <p:nvSpPr>
            <p:cNvPr id="5" name="Forme libre 4">
              <a:extLst>
                <a:ext uri="{FF2B5EF4-FFF2-40B4-BE49-F238E27FC236}">
                  <a16:creationId xmlns:a16="http://schemas.microsoft.com/office/drawing/2014/main" id="{49A914CA-AA69-933E-8360-36A8F00DD066}"/>
                </a:ext>
              </a:extLst>
            </p:cNvPr>
            <p:cNvSpPr/>
            <p:nvPr/>
          </p:nvSpPr>
          <p:spPr>
            <a:xfrm>
              <a:off x="2922197" y="6953629"/>
              <a:ext cx="196850" cy="186489"/>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grpFill/>
            <a:ln w="0" cap="flat">
              <a:noFill/>
              <a:prstDash val="solid"/>
              <a:miter/>
            </a:ln>
          </p:spPr>
          <p:txBody>
            <a:bodyPr rtlCol="0" anchor="ctr"/>
            <a:lstStyle/>
            <a:p>
              <a:endParaRPr lang="fr-FR"/>
            </a:p>
          </p:txBody>
        </p:sp>
        <p:sp>
          <p:nvSpPr>
            <p:cNvPr id="12" name="Forme libre 11">
              <a:extLst>
                <a:ext uri="{FF2B5EF4-FFF2-40B4-BE49-F238E27FC236}">
                  <a16:creationId xmlns:a16="http://schemas.microsoft.com/office/drawing/2014/main" id="{F7EABB2C-CD24-4DB3-D823-711EAFE83A51}"/>
                </a:ext>
              </a:extLst>
            </p:cNvPr>
            <p:cNvSpPr/>
            <p:nvPr/>
          </p:nvSpPr>
          <p:spPr>
            <a:xfrm>
              <a:off x="671908" y="2893373"/>
              <a:ext cx="4415345" cy="3511596"/>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grpFill/>
            <a:ln w="0" cap="flat">
              <a:noFill/>
              <a:prstDash val="solid"/>
              <a:miter/>
            </a:ln>
          </p:spPr>
          <p:txBody>
            <a:bodyPr rtlCol="0" anchor="ctr"/>
            <a:lstStyle/>
            <a:p>
              <a:endParaRPr lang="fr-FR"/>
            </a:p>
          </p:txBody>
        </p:sp>
        <p:sp>
          <p:nvSpPr>
            <p:cNvPr id="13" name="Forme libre 12">
              <a:extLst>
                <a:ext uri="{FF2B5EF4-FFF2-40B4-BE49-F238E27FC236}">
                  <a16:creationId xmlns:a16="http://schemas.microsoft.com/office/drawing/2014/main" id="{A7237BF5-277C-3C54-E665-EEFAC5A145D4}"/>
                </a:ext>
              </a:extLst>
            </p:cNvPr>
            <p:cNvSpPr/>
            <p:nvPr/>
          </p:nvSpPr>
          <p:spPr>
            <a:xfrm>
              <a:off x="1691589" y="3904145"/>
              <a:ext cx="1590548" cy="150683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grpFill/>
            <a:ln w="0" cap="flat">
              <a:noFill/>
              <a:prstDash val="solid"/>
              <a:miter/>
            </a:ln>
          </p:spPr>
          <p:txBody>
            <a:bodyPr rtlCol="0" anchor="ctr"/>
            <a:lstStyle/>
            <a:p>
              <a:endParaRPr lang="fr-FR"/>
            </a:p>
          </p:txBody>
        </p:sp>
      </p:grpSp>
      <p:cxnSp>
        <p:nvCxnSpPr>
          <p:cNvPr id="19" name="Connecteur droit 18">
            <a:extLst>
              <a:ext uri="{FF2B5EF4-FFF2-40B4-BE49-F238E27FC236}">
                <a16:creationId xmlns:a16="http://schemas.microsoft.com/office/drawing/2014/main" id="{1824C127-5F88-A1E8-40ED-E414040FFA62}"/>
              </a:ext>
            </a:extLst>
          </p:cNvPr>
          <p:cNvCxnSpPr>
            <a:cxnSpLocks/>
          </p:cNvCxnSpPr>
          <p:nvPr userDrawn="1"/>
        </p:nvCxnSpPr>
        <p:spPr>
          <a:xfrm>
            <a:off x="641684" y="5133474"/>
            <a:ext cx="0" cy="320842"/>
          </a:xfrm>
          <a:prstGeom prst="line">
            <a:avLst/>
          </a:prstGeom>
          <a:ln w="28575">
            <a:solidFill>
              <a:srgbClr val="E5430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5763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res+Sous-titr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DEA9024-BE06-1398-BC49-1D151035952E}"/>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968C5C33-1C88-DE00-1FFE-BA0A5253230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5" name="Espace réservé du texte 14">
            <a:extLst>
              <a:ext uri="{FF2B5EF4-FFF2-40B4-BE49-F238E27FC236}">
                <a16:creationId xmlns:a16="http://schemas.microsoft.com/office/drawing/2014/main" id="{7969743E-15EB-D983-0D20-80000A5E45D7}"/>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6" name="Espace réservé du texte 14">
            <a:extLst>
              <a:ext uri="{FF2B5EF4-FFF2-40B4-BE49-F238E27FC236}">
                <a16:creationId xmlns:a16="http://schemas.microsoft.com/office/drawing/2014/main" id="{CA001DB7-0DC2-BAEF-67D1-1A7E087B52E6}"/>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
        <p:nvSpPr>
          <p:cNvPr id="7" name="Rectangle: Rounded Corners 10">
            <a:extLst>
              <a:ext uri="{FF2B5EF4-FFF2-40B4-BE49-F238E27FC236}">
                <a16:creationId xmlns:a16="http://schemas.microsoft.com/office/drawing/2014/main" id="{68D479E7-23C6-78AC-A8D2-7C8D4370E71B}"/>
              </a:ext>
            </a:extLst>
          </p:cNvPr>
          <p:cNvSpPr/>
          <p:nvPr userDrawn="1"/>
        </p:nvSpPr>
        <p:spPr>
          <a:xfrm>
            <a:off x="363621" y="990094"/>
            <a:ext cx="2732570" cy="2576528"/>
          </a:xfrm>
          <a:prstGeom prst="roundRect">
            <a:avLst>
              <a:gd name="adj" fmla="val 11439"/>
            </a:avLst>
          </a:prstGeom>
          <a:solidFill>
            <a:srgbClr val="F5A243"/>
          </a:solidFill>
          <a:ln>
            <a:noFill/>
          </a:ln>
          <a:effectLst>
            <a:outerShdw blurRad="457200" dist="368300" dir="264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9">
            <a:extLst>
              <a:ext uri="{FF2B5EF4-FFF2-40B4-BE49-F238E27FC236}">
                <a16:creationId xmlns:a16="http://schemas.microsoft.com/office/drawing/2014/main" id="{373248F7-1D71-E38F-6025-229707FA19D5}"/>
              </a:ext>
            </a:extLst>
          </p:cNvPr>
          <p:cNvSpPr/>
          <p:nvPr userDrawn="1"/>
        </p:nvSpPr>
        <p:spPr>
          <a:xfrm>
            <a:off x="363621" y="3836629"/>
            <a:ext cx="2732570" cy="2576528"/>
          </a:xfrm>
          <a:prstGeom prst="roundRect">
            <a:avLst>
              <a:gd name="adj" fmla="val 9489"/>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0">
            <a:extLst>
              <a:ext uri="{FF2B5EF4-FFF2-40B4-BE49-F238E27FC236}">
                <a16:creationId xmlns:a16="http://schemas.microsoft.com/office/drawing/2014/main" id="{9F66C83F-ADF4-E2E7-4344-219C4D4C85FE}"/>
              </a:ext>
            </a:extLst>
          </p:cNvPr>
          <p:cNvSpPr/>
          <p:nvPr userDrawn="1"/>
        </p:nvSpPr>
        <p:spPr>
          <a:xfrm>
            <a:off x="3363431" y="3836629"/>
            <a:ext cx="2732570" cy="2576529"/>
          </a:xfrm>
          <a:prstGeom prst="roundRect">
            <a:avLst>
              <a:gd name="adj" fmla="val 11439"/>
            </a:avLst>
          </a:prstGeom>
          <a:solidFill>
            <a:srgbClr val="E8470D"/>
          </a:solidFill>
          <a:ln>
            <a:noFill/>
          </a:ln>
          <a:effectLst>
            <a:outerShdw blurRad="457200" dist="368300" dir="264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9">
            <a:extLst>
              <a:ext uri="{FF2B5EF4-FFF2-40B4-BE49-F238E27FC236}">
                <a16:creationId xmlns:a16="http://schemas.microsoft.com/office/drawing/2014/main" id="{F1FFB0DF-5D30-985D-053D-A352D19A9891}"/>
              </a:ext>
            </a:extLst>
          </p:cNvPr>
          <p:cNvSpPr/>
          <p:nvPr userDrawn="1"/>
        </p:nvSpPr>
        <p:spPr>
          <a:xfrm>
            <a:off x="3363430" y="990094"/>
            <a:ext cx="2732570" cy="2576528"/>
          </a:xfrm>
          <a:prstGeom prst="roundRect">
            <a:avLst>
              <a:gd name="adj" fmla="val 9489"/>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101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res+Sous-titre V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6CFB572-1033-6FAD-A410-A43A8ABEFDFC}"/>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F9B97C2A-BA6B-32B5-D60F-5D61A0A496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4" name="Espace réservé du texte 14">
            <a:extLst>
              <a:ext uri="{FF2B5EF4-FFF2-40B4-BE49-F238E27FC236}">
                <a16:creationId xmlns:a16="http://schemas.microsoft.com/office/drawing/2014/main" id="{42342E28-CAB1-41B3-59DB-3F39BA0CE035}"/>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5" name="Espace réservé du texte 14">
            <a:extLst>
              <a:ext uri="{FF2B5EF4-FFF2-40B4-BE49-F238E27FC236}">
                <a16:creationId xmlns:a16="http://schemas.microsoft.com/office/drawing/2014/main" id="{CD23CD3F-2B0E-E338-D51C-1156991C1813}"/>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5156884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références 1">
    <p:spTree>
      <p:nvGrpSpPr>
        <p:cNvPr id="1" name=""/>
        <p:cNvGrpSpPr/>
        <p:nvPr/>
      </p:nvGrpSpPr>
      <p:grpSpPr>
        <a:xfrm>
          <a:off x="0" y="0"/>
          <a:ext cx="0" cy="0"/>
          <a:chOff x="0" y="0"/>
          <a:chExt cx="0" cy="0"/>
        </a:xfrm>
      </p:grpSpPr>
      <p:sp>
        <p:nvSpPr>
          <p:cNvPr id="40" name="Forme libre 39">
            <a:extLst>
              <a:ext uri="{FF2B5EF4-FFF2-40B4-BE49-F238E27FC236}">
                <a16:creationId xmlns:a16="http://schemas.microsoft.com/office/drawing/2014/main" id="{594FD2E0-0E77-464F-BFA8-C77336218E2C}"/>
              </a:ext>
            </a:extLst>
          </p:cNvPr>
          <p:cNvSpPr/>
          <p:nvPr userDrawn="1"/>
        </p:nvSpPr>
        <p:spPr>
          <a:xfrm>
            <a:off x="0" y="942975"/>
            <a:ext cx="4281509" cy="5559426"/>
          </a:xfrm>
          <a:custGeom>
            <a:avLst/>
            <a:gdLst>
              <a:gd name="connsiteX0" fmla="*/ 32652 w 4281509"/>
              <a:gd name="connsiteY0" fmla="*/ 0 h 5760501"/>
              <a:gd name="connsiteX1" fmla="*/ 2476172 w 4281509"/>
              <a:gd name="connsiteY1" fmla="*/ 0 h 5760501"/>
              <a:gd name="connsiteX2" fmla="*/ 2469426 w 4281509"/>
              <a:gd name="connsiteY2" fmla="*/ 18431 h 5760501"/>
              <a:gd name="connsiteX3" fmla="*/ 2412579 w 4281509"/>
              <a:gd name="connsiteY3" fmla="*/ 394438 h 5760501"/>
              <a:gd name="connsiteX4" fmla="*/ 3677023 w 4281509"/>
              <a:gd name="connsiteY4" fmla="*/ 1658882 h 5760501"/>
              <a:gd name="connsiteX5" fmla="*/ 4279732 w 4281509"/>
              <a:gd name="connsiteY5" fmla="*/ 1506270 h 5760501"/>
              <a:gd name="connsiteX6" fmla="*/ 4281509 w 4281509"/>
              <a:gd name="connsiteY6" fmla="*/ 1505191 h 5760501"/>
              <a:gd name="connsiteX7" fmla="*/ 4281509 w 4281509"/>
              <a:gd name="connsiteY7" fmla="*/ 4910709 h 5760501"/>
              <a:gd name="connsiteX8" fmla="*/ 3431717 w 4281509"/>
              <a:gd name="connsiteY8" fmla="*/ 5760501 h 5760501"/>
              <a:gd name="connsiteX9" fmla="*/ 32652 w 4281509"/>
              <a:gd name="connsiteY9" fmla="*/ 5760501 h 5760501"/>
              <a:gd name="connsiteX10" fmla="*/ 0 w 4281509"/>
              <a:gd name="connsiteY10" fmla="*/ 5758853 h 5760501"/>
              <a:gd name="connsiteX11" fmla="*/ 0 w 4281509"/>
              <a:gd name="connsiteY11" fmla="*/ 1649 h 5760501"/>
              <a:gd name="connsiteX12" fmla="*/ 32652 w 4281509"/>
              <a:gd name="connsiteY12" fmla="*/ 0 h 576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81509" h="5760501">
                <a:moveTo>
                  <a:pt x="32652" y="0"/>
                </a:moveTo>
                <a:lnTo>
                  <a:pt x="2476172" y="0"/>
                </a:lnTo>
                <a:lnTo>
                  <a:pt x="2469426" y="18431"/>
                </a:lnTo>
                <a:cubicBezTo>
                  <a:pt x="2432481" y="137212"/>
                  <a:pt x="2412579" y="263501"/>
                  <a:pt x="2412579" y="394438"/>
                </a:cubicBezTo>
                <a:cubicBezTo>
                  <a:pt x="2412579" y="1092771"/>
                  <a:pt x="2978690" y="1658882"/>
                  <a:pt x="3677023" y="1658882"/>
                </a:cubicBezTo>
                <a:cubicBezTo>
                  <a:pt x="3895252" y="1658882"/>
                  <a:pt x="4100569" y="1603598"/>
                  <a:pt x="4279732" y="1506270"/>
                </a:cubicBezTo>
                <a:lnTo>
                  <a:pt x="4281509" y="1505191"/>
                </a:lnTo>
                <a:lnTo>
                  <a:pt x="4281509" y="4910709"/>
                </a:lnTo>
                <a:cubicBezTo>
                  <a:pt x="4281509" y="5380036"/>
                  <a:pt x="3901044" y="5760501"/>
                  <a:pt x="3431717" y="5760501"/>
                </a:cubicBezTo>
                <a:lnTo>
                  <a:pt x="32652" y="5760501"/>
                </a:lnTo>
                <a:lnTo>
                  <a:pt x="0" y="5758853"/>
                </a:lnTo>
                <a:lnTo>
                  <a:pt x="0" y="1649"/>
                </a:lnTo>
                <a:lnTo>
                  <a:pt x="32652"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38" name="Espace réservé du texte 16">
            <a:extLst>
              <a:ext uri="{FF2B5EF4-FFF2-40B4-BE49-F238E27FC236}">
                <a16:creationId xmlns:a16="http://schemas.microsoft.com/office/drawing/2014/main" id="{77126910-B9CB-B25E-E347-D819D4D56362}"/>
              </a:ext>
            </a:extLst>
          </p:cNvPr>
          <p:cNvSpPr>
            <a:spLocks noGrp="1"/>
          </p:cNvSpPr>
          <p:nvPr>
            <p:ph type="body" sz="quarter" idx="12" hasCustomPrompt="1"/>
          </p:nvPr>
        </p:nvSpPr>
        <p:spPr>
          <a:xfrm>
            <a:off x="4621290" y="942975"/>
            <a:ext cx="7193935" cy="5559426"/>
          </a:xfrm>
        </p:spPr>
        <p:txBody>
          <a:bodyPr/>
          <a:lstStyle>
            <a:lvl1pPr marL="0" indent="0">
              <a:buNone/>
              <a:defRPr sz="1000" b="1">
                <a:solidFill>
                  <a:srgbClr val="E5430D"/>
                </a:solidFill>
              </a:defRPr>
            </a:lvl1pPr>
            <a:lvl2pPr marL="685800" indent="-228600">
              <a:buFont typeface="Courier New" panose="02070309020205020404" pitchFamily="49" charset="0"/>
              <a:buChar char="o"/>
              <a:defRPr sz="1000" b="0">
                <a:solidFill>
                  <a:schemeClr val="bg1">
                    <a:lumMod val="50000"/>
                  </a:schemeClr>
                </a:solidFill>
              </a:defRPr>
            </a:lvl2pPr>
            <a:lvl3pPr marL="1143000" indent="-228600">
              <a:buFont typeface="Wingdings" pitchFamily="2" charset="2"/>
              <a:buChar char="ü"/>
              <a:defRPr sz="900">
                <a:solidFill>
                  <a:schemeClr val="bg1">
                    <a:lumMod val="65000"/>
                  </a:schemeClr>
                </a:solidFill>
              </a:defRPr>
            </a:lvl3pPr>
            <a:lvl4pPr marL="1600200" indent="-228600">
              <a:buFont typeface="Wingdings" pitchFamily="2" charset="2"/>
              <a:buChar char="v"/>
              <a:defRPr sz="900">
                <a:solidFill>
                  <a:srgbClr val="F5A243"/>
                </a:solidFill>
              </a:defRPr>
            </a:lvl4pPr>
            <a:lvl5pPr marL="2057400" indent="-228600">
              <a:buFont typeface="+mj-lt"/>
              <a:buAutoNum type="arabicPeriod"/>
              <a:defRPr sz="800">
                <a:solidFill>
                  <a:schemeClr val="bg1">
                    <a:lumMod val="65000"/>
                  </a:schemeClr>
                </a:solidFill>
              </a:defRPr>
            </a:lvl5pPr>
          </a:lstStyle>
          <a:p>
            <a:pPr lvl="0"/>
            <a:r>
              <a:rPr lang="fr-FR"/>
              <a:t>CLIQUEZ POUR MODIFIER LES STYLES DU TEXTE DU MASQUE</a:t>
            </a:r>
          </a:p>
          <a:p>
            <a:pPr lvl="1"/>
            <a:r>
              <a:rPr lang="fr-FR"/>
              <a:t>Deuxième niveau</a:t>
            </a:r>
          </a:p>
        </p:txBody>
      </p:sp>
      <p:sp>
        <p:nvSpPr>
          <p:cNvPr id="27" name="Espace réservé pour une image  26">
            <a:extLst>
              <a:ext uri="{FF2B5EF4-FFF2-40B4-BE49-F238E27FC236}">
                <a16:creationId xmlns:a16="http://schemas.microsoft.com/office/drawing/2014/main" id="{E857496D-FEF3-5D99-6AC7-48C72324E4F3}"/>
              </a:ext>
            </a:extLst>
          </p:cNvPr>
          <p:cNvSpPr>
            <a:spLocks noGrp="1"/>
          </p:cNvSpPr>
          <p:nvPr>
            <p:ph type="pic" sz="quarter" idx="13" hasCustomPrompt="1"/>
          </p:nvPr>
        </p:nvSpPr>
        <p:spPr>
          <a:xfrm>
            <a:off x="2786063" y="942975"/>
            <a:ext cx="1495425" cy="857250"/>
          </a:xfrm>
        </p:spPr>
        <p:txBody>
          <a:bodyPr/>
          <a:lstStyle/>
          <a:p>
            <a:r>
              <a:rPr lang="fr-FR"/>
              <a:t>logo</a:t>
            </a:r>
          </a:p>
        </p:txBody>
      </p:sp>
      <p:sp>
        <p:nvSpPr>
          <p:cNvPr id="2" name="Rectangle 1">
            <a:extLst>
              <a:ext uri="{FF2B5EF4-FFF2-40B4-BE49-F238E27FC236}">
                <a16:creationId xmlns:a16="http://schemas.microsoft.com/office/drawing/2014/main" id="{5A340FA3-F4DB-A293-2194-F193BF7C0E0F}"/>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B3476098-4054-A93D-BB64-AF1B1DA397A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4" name="Espace réservé du texte 14">
            <a:extLst>
              <a:ext uri="{FF2B5EF4-FFF2-40B4-BE49-F238E27FC236}">
                <a16:creationId xmlns:a16="http://schemas.microsoft.com/office/drawing/2014/main" id="{E097192E-DF7D-3200-C5D3-74FB09FC9A78}"/>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5" name="Espace réservé du texte 14">
            <a:extLst>
              <a:ext uri="{FF2B5EF4-FFF2-40B4-BE49-F238E27FC236}">
                <a16:creationId xmlns:a16="http://schemas.microsoft.com/office/drawing/2014/main" id="{92D6060B-F9CA-358B-DCA0-851C35E44F82}"/>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662401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références 1">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8EDBAC9-EB87-5E7B-623E-68B7D2689FF1}"/>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texte 14">
            <a:extLst>
              <a:ext uri="{FF2B5EF4-FFF2-40B4-BE49-F238E27FC236}">
                <a16:creationId xmlns:a16="http://schemas.microsoft.com/office/drawing/2014/main" id="{D3E1F1D7-1CC5-F6D7-C38A-D26B2B575781}"/>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4" name="Image 3">
            <a:extLst>
              <a:ext uri="{FF2B5EF4-FFF2-40B4-BE49-F238E27FC236}">
                <a16:creationId xmlns:a16="http://schemas.microsoft.com/office/drawing/2014/main" id="{1BED7F01-D23E-5CFE-9ACE-2B7A98F10B6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2" name="Rectangle: Rounded Corners 15">
            <a:extLst>
              <a:ext uri="{FF2B5EF4-FFF2-40B4-BE49-F238E27FC236}">
                <a16:creationId xmlns:a16="http://schemas.microsoft.com/office/drawing/2014/main" id="{412B98B7-8C7E-D043-D0C0-970CA77B722D}"/>
              </a:ext>
            </a:extLst>
          </p:cNvPr>
          <p:cNvSpPr/>
          <p:nvPr userDrawn="1"/>
        </p:nvSpPr>
        <p:spPr>
          <a:xfrm>
            <a:off x="376775" y="1178921"/>
            <a:ext cx="2664158"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6">
            <a:extLst>
              <a:ext uri="{FF2B5EF4-FFF2-40B4-BE49-F238E27FC236}">
                <a16:creationId xmlns:a16="http://schemas.microsoft.com/office/drawing/2014/main" id="{9F8EDE0F-B2E8-2174-F90F-30703FB93E84}"/>
              </a:ext>
            </a:extLst>
          </p:cNvPr>
          <p:cNvSpPr>
            <a:spLocks noGrp="1"/>
          </p:cNvSpPr>
          <p:nvPr>
            <p:ph type="pic" sz="quarter" idx="16"/>
          </p:nvPr>
        </p:nvSpPr>
        <p:spPr>
          <a:xfrm>
            <a:off x="1773551" y="1461617"/>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marL="0" indent="0">
              <a:buNone/>
              <a:defRPr sz="1600">
                <a:latin typeface="Arial" panose="020B0604020202020204" pitchFamily="34" charset="0"/>
                <a:cs typeface="Arial" panose="020B0604020202020204" pitchFamily="34" charset="0"/>
              </a:defRPr>
            </a:lvl1pPr>
          </a:lstStyle>
          <a:p>
            <a:endParaRPr lang="en-US"/>
          </a:p>
        </p:txBody>
      </p:sp>
      <p:sp>
        <p:nvSpPr>
          <p:cNvPr id="6" name="Rectangle: Rounded Corners 17">
            <a:extLst>
              <a:ext uri="{FF2B5EF4-FFF2-40B4-BE49-F238E27FC236}">
                <a16:creationId xmlns:a16="http://schemas.microsoft.com/office/drawing/2014/main" id="{F15BAE6B-366D-6967-EC51-C1326D85AA6B}"/>
              </a:ext>
            </a:extLst>
          </p:cNvPr>
          <p:cNvSpPr/>
          <p:nvPr userDrawn="1"/>
        </p:nvSpPr>
        <p:spPr>
          <a:xfrm>
            <a:off x="644226" y="6144207"/>
            <a:ext cx="2129256" cy="94866"/>
          </a:xfrm>
          <a:prstGeom prst="roundRect">
            <a:avLst>
              <a:gd name="adj" fmla="val 50000"/>
            </a:avLst>
          </a:prstGeom>
          <a:solidFill>
            <a:srgbClr val="F5A24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15">
            <a:extLst>
              <a:ext uri="{FF2B5EF4-FFF2-40B4-BE49-F238E27FC236}">
                <a16:creationId xmlns:a16="http://schemas.microsoft.com/office/drawing/2014/main" id="{B262CE2D-4A92-E35C-8482-BD5CF9A6A77A}"/>
              </a:ext>
            </a:extLst>
          </p:cNvPr>
          <p:cNvSpPr/>
          <p:nvPr userDrawn="1"/>
        </p:nvSpPr>
        <p:spPr>
          <a:xfrm>
            <a:off x="3293595" y="1178921"/>
            <a:ext cx="2664158"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6">
            <a:extLst>
              <a:ext uri="{FF2B5EF4-FFF2-40B4-BE49-F238E27FC236}">
                <a16:creationId xmlns:a16="http://schemas.microsoft.com/office/drawing/2014/main" id="{FE481E25-8A31-3FB3-7622-4530CA0FC5E9}"/>
              </a:ext>
            </a:extLst>
          </p:cNvPr>
          <p:cNvSpPr>
            <a:spLocks noGrp="1"/>
          </p:cNvSpPr>
          <p:nvPr>
            <p:ph type="pic" sz="quarter" idx="17"/>
          </p:nvPr>
        </p:nvSpPr>
        <p:spPr>
          <a:xfrm>
            <a:off x="4690371" y="1461617"/>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
        <p:nvSpPr>
          <p:cNvPr id="9" name="Rectangle: Rounded Corners 17">
            <a:extLst>
              <a:ext uri="{FF2B5EF4-FFF2-40B4-BE49-F238E27FC236}">
                <a16:creationId xmlns:a16="http://schemas.microsoft.com/office/drawing/2014/main" id="{6D0ACBDD-4670-E6CF-347D-A70271C18680}"/>
              </a:ext>
            </a:extLst>
          </p:cNvPr>
          <p:cNvSpPr/>
          <p:nvPr userDrawn="1"/>
        </p:nvSpPr>
        <p:spPr>
          <a:xfrm>
            <a:off x="3561046" y="6144207"/>
            <a:ext cx="2129256" cy="94866"/>
          </a:xfrm>
          <a:prstGeom prst="roundRect">
            <a:avLst>
              <a:gd name="adj" fmla="val 50000"/>
            </a:avLst>
          </a:prstGeom>
          <a:solidFill>
            <a:srgbClr val="F5A24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15">
            <a:extLst>
              <a:ext uri="{FF2B5EF4-FFF2-40B4-BE49-F238E27FC236}">
                <a16:creationId xmlns:a16="http://schemas.microsoft.com/office/drawing/2014/main" id="{1568BB98-EF22-5AEB-F76D-E3CFA88DFBDA}"/>
              </a:ext>
            </a:extLst>
          </p:cNvPr>
          <p:cNvSpPr/>
          <p:nvPr userDrawn="1"/>
        </p:nvSpPr>
        <p:spPr>
          <a:xfrm>
            <a:off x="6210415" y="1178921"/>
            <a:ext cx="2664158"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6">
            <a:extLst>
              <a:ext uri="{FF2B5EF4-FFF2-40B4-BE49-F238E27FC236}">
                <a16:creationId xmlns:a16="http://schemas.microsoft.com/office/drawing/2014/main" id="{70E6B664-BB35-059D-E1AA-53B376760695}"/>
              </a:ext>
            </a:extLst>
          </p:cNvPr>
          <p:cNvSpPr>
            <a:spLocks noGrp="1"/>
          </p:cNvSpPr>
          <p:nvPr>
            <p:ph type="pic" sz="quarter" idx="18"/>
          </p:nvPr>
        </p:nvSpPr>
        <p:spPr>
          <a:xfrm>
            <a:off x="7607191" y="1461617"/>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
        <p:nvSpPr>
          <p:cNvPr id="12" name="Rectangle: Rounded Corners 17">
            <a:extLst>
              <a:ext uri="{FF2B5EF4-FFF2-40B4-BE49-F238E27FC236}">
                <a16:creationId xmlns:a16="http://schemas.microsoft.com/office/drawing/2014/main" id="{F1D37030-9E8B-86DA-BC72-8318C290C607}"/>
              </a:ext>
            </a:extLst>
          </p:cNvPr>
          <p:cNvSpPr/>
          <p:nvPr userDrawn="1"/>
        </p:nvSpPr>
        <p:spPr>
          <a:xfrm>
            <a:off x="6477866" y="6144207"/>
            <a:ext cx="2129256" cy="94866"/>
          </a:xfrm>
          <a:prstGeom prst="roundRect">
            <a:avLst>
              <a:gd name="adj" fmla="val 50000"/>
            </a:avLst>
          </a:prstGeom>
          <a:solidFill>
            <a:srgbClr val="F5A24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5">
            <a:extLst>
              <a:ext uri="{FF2B5EF4-FFF2-40B4-BE49-F238E27FC236}">
                <a16:creationId xmlns:a16="http://schemas.microsoft.com/office/drawing/2014/main" id="{3C252B5C-4085-5543-2D03-77CC086E9E78}"/>
              </a:ext>
            </a:extLst>
          </p:cNvPr>
          <p:cNvSpPr/>
          <p:nvPr userDrawn="1"/>
        </p:nvSpPr>
        <p:spPr>
          <a:xfrm>
            <a:off x="9150385" y="1178921"/>
            <a:ext cx="2664158"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icture Placeholder 6">
            <a:extLst>
              <a:ext uri="{FF2B5EF4-FFF2-40B4-BE49-F238E27FC236}">
                <a16:creationId xmlns:a16="http://schemas.microsoft.com/office/drawing/2014/main" id="{4A32C479-A1F1-6334-6ACE-30F451EDB2C7}"/>
              </a:ext>
            </a:extLst>
          </p:cNvPr>
          <p:cNvSpPr>
            <a:spLocks noGrp="1"/>
          </p:cNvSpPr>
          <p:nvPr>
            <p:ph type="pic" sz="quarter" idx="19"/>
          </p:nvPr>
        </p:nvSpPr>
        <p:spPr>
          <a:xfrm>
            <a:off x="10547161" y="1461617"/>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
        <p:nvSpPr>
          <p:cNvPr id="15" name="Rectangle: Rounded Corners 17">
            <a:extLst>
              <a:ext uri="{FF2B5EF4-FFF2-40B4-BE49-F238E27FC236}">
                <a16:creationId xmlns:a16="http://schemas.microsoft.com/office/drawing/2014/main" id="{D262F064-C355-145E-2C81-9463F8A53ED8}"/>
              </a:ext>
            </a:extLst>
          </p:cNvPr>
          <p:cNvSpPr/>
          <p:nvPr userDrawn="1"/>
        </p:nvSpPr>
        <p:spPr>
          <a:xfrm>
            <a:off x="9417836" y="6144207"/>
            <a:ext cx="2129256" cy="94866"/>
          </a:xfrm>
          <a:prstGeom prst="roundRect">
            <a:avLst>
              <a:gd name="adj" fmla="val 50000"/>
            </a:avLst>
          </a:prstGeom>
          <a:solidFill>
            <a:srgbClr val="F5A24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17908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références 1">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C4B9052C-F6AF-04B2-E3BC-5D64C9D269B9}"/>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texte 14">
            <a:extLst>
              <a:ext uri="{FF2B5EF4-FFF2-40B4-BE49-F238E27FC236}">
                <a16:creationId xmlns:a16="http://schemas.microsoft.com/office/drawing/2014/main" id="{D3E1F1D7-1CC5-F6D7-C38A-D26B2B575781}"/>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4" name="Image 3">
            <a:extLst>
              <a:ext uri="{FF2B5EF4-FFF2-40B4-BE49-F238E27FC236}">
                <a16:creationId xmlns:a16="http://schemas.microsoft.com/office/drawing/2014/main" id="{1BED7F01-D23E-5CFE-9ACE-2B7A98F10B6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8" name="Rectangle: Rounded Corners 15">
            <a:extLst>
              <a:ext uri="{FF2B5EF4-FFF2-40B4-BE49-F238E27FC236}">
                <a16:creationId xmlns:a16="http://schemas.microsoft.com/office/drawing/2014/main" id="{BDC6B59A-2C66-5C2B-5F19-F76730391AE0}"/>
              </a:ext>
            </a:extLst>
          </p:cNvPr>
          <p:cNvSpPr/>
          <p:nvPr userDrawn="1"/>
        </p:nvSpPr>
        <p:spPr>
          <a:xfrm>
            <a:off x="376774" y="1142345"/>
            <a:ext cx="5280313"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6">
            <a:extLst>
              <a:ext uri="{FF2B5EF4-FFF2-40B4-BE49-F238E27FC236}">
                <a16:creationId xmlns:a16="http://schemas.microsoft.com/office/drawing/2014/main" id="{6AC67415-0254-81AA-5A36-20F9BC8D02A0}"/>
              </a:ext>
            </a:extLst>
          </p:cNvPr>
          <p:cNvSpPr>
            <a:spLocks noGrp="1"/>
          </p:cNvSpPr>
          <p:nvPr>
            <p:ph type="pic" sz="quarter" idx="19"/>
          </p:nvPr>
        </p:nvSpPr>
        <p:spPr>
          <a:xfrm>
            <a:off x="4363772" y="1437233"/>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
        <p:nvSpPr>
          <p:cNvPr id="20" name="Rectangle: Rounded Corners 2">
            <a:extLst>
              <a:ext uri="{FF2B5EF4-FFF2-40B4-BE49-F238E27FC236}">
                <a16:creationId xmlns:a16="http://schemas.microsoft.com/office/drawing/2014/main" id="{9AAC7D02-1FC1-225E-89C8-56D75A57CB26}"/>
              </a:ext>
            </a:extLst>
          </p:cNvPr>
          <p:cNvSpPr/>
          <p:nvPr userDrawn="1"/>
        </p:nvSpPr>
        <p:spPr>
          <a:xfrm>
            <a:off x="1469485" y="6010674"/>
            <a:ext cx="3094891" cy="180943"/>
          </a:xfrm>
          <a:prstGeom prst="roundRect">
            <a:avLst>
              <a:gd name="adj" fmla="val 50000"/>
            </a:avLst>
          </a:prstGeom>
          <a:solidFill>
            <a:srgbClr val="F5A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15">
            <a:extLst>
              <a:ext uri="{FF2B5EF4-FFF2-40B4-BE49-F238E27FC236}">
                <a16:creationId xmlns:a16="http://schemas.microsoft.com/office/drawing/2014/main" id="{D896BD1E-C130-E790-E47B-186726DE1B9B}"/>
              </a:ext>
            </a:extLst>
          </p:cNvPr>
          <p:cNvSpPr/>
          <p:nvPr userDrawn="1"/>
        </p:nvSpPr>
        <p:spPr>
          <a:xfrm>
            <a:off x="6521542" y="1142345"/>
            <a:ext cx="5280313" cy="504927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6">
            <a:extLst>
              <a:ext uri="{FF2B5EF4-FFF2-40B4-BE49-F238E27FC236}">
                <a16:creationId xmlns:a16="http://schemas.microsoft.com/office/drawing/2014/main" id="{16CA0530-4FA1-04C8-6C96-3D56E6F17A5F}"/>
              </a:ext>
            </a:extLst>
          </p:cNvPr>
          <p:cNvSpPr>
            <a:spLocks noGrp="1"/>
          </p:cNvSpPr>
          <p:nvPr>
            <p:ph type="pic" sz="quarter" idx="20"/>
          </p:nvPr>
        </p:nvSpPr>
        <p:spPr>
          <a:xfrm>
            <a:off x="10508540" y="1437233"/>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pattFill prst="pct5">
            <a:fgClr>
              <a:schemeClr val="tx1">
                <a:lumMod val="85000"/>
                <a:lumOff val="15000"/>
              </a:schemeClr>
            </a:fgClr>
            <a:bgClr>
              <a:schemeClr val="bg1"/>
            </a:bgClr>
          </a:pattFill>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
        <p:nvSpPr>
          <p:cNvPr id="23" name="Rectangle: Rounded Corners 2">
            <a:extLst>
              <a:ext uri="{FF2B5EF4-FFF2-40B4-BE49-F238E27FC236}">
                <a16:creationId xmlns:a16="http://schemas.microsoft.com/office/drawing/2014/main" id="{ACE1AA47-08F9-47B5-86B2-E9BE836E044C}"/>
              </a:ext>
            </a:extLst>
          </p:cNvPr>
          <p:cNvSpPr/>
          <p:nvPr userDrawn="1"/>
        </p:nvSpPr>
        <p:spPr>
          <a:xfrm>
            <a:off x="7614253" y="6010674"/>
            <a:ext cx="3094891" cy="180943"/>
          </a:xfrm>
          <a:prstGeom prst="roundRect">
            <a:avLst>
              <a:gd name="adj" fmla="val 50000"/>
            </a:avLst>
          </a:prstGeom>
          <a:solidFill>
            <a:srgbClr val="F5A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25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références 1">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C4B9052C-F6AF-04B2-E3BC-5D64C9D269B9}"/>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texte 14">
            <a:extLst>
              <a:ext uri="{FF2B5EF4-FFF2-40B4-BE49-F238E27FC236}">
                <a16:creationId xmlns:a16="http://schemas.microsoft.com/office/drawing/2014/main" id="{D3E1F1D7-1CC5-F6D7-C38A-D26B2B575781}"/>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4" name="Image 3">
            <a:extLst>
              <a:ext uri="{FF2B5EF4-FFF2-40B4-BE49-F238E27FC236}">
                <a16:creationId xmlns:a16="http://schemas.microsoft.com/office/drawing/2014/main" id="{1BED7F01-D23E-5CFE-9ACE-2B7A98F10B6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8" name="Rectangle: Rounded Corners 15">
            <a:extLst>
              <a:ext uri="{FF2B5EF4-FFF2-40B4-BE49-F238E27FC236}">
                <a16:creationId xmlns:a16="http://schemas.microsoft.com/office/drawing/2014/main" id="{BDC6B59A-2C66-5C2B-5F19-F76730391AE0}"/>
              </a:ext>
            </a:extLst>
          </p:cNvPr>
          <p:cNvSpPr/>
          <p:nvPr userDrawn="1"/>
        </p:nvSpPr>
        <p:spPr>
          <a:xfrm>
            <a:off x="376776" y="1069192"/>
            <a:ext cx="11438450" cy="5378882"/>
          </a:xfrm>
          <a:prstGeom prst="roundRect">
            <a:avLst>
              <a:gd name="adj" fmla="val 7265"/>
            </a:avLst>
          </a:prstGeom>
          <a:solidFill>
            <a:schemeClr val="bg1"/>
          </a:solidFill>
          <a:ln>
            <a:noFill/>
          </a:ln>
          <a:effectLst>
            <a:outerShdw blurRad="647700" dist="190500" dir="3000000" sx="104000" sy="104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2">
            <a:extLst>
              <a:ext uri="{FF2B5EF4-FFF2-40B4-BE49-F238E27FC236}">
                <a16:creationId xmlns:a16="http://schemas.microsoft.com/office/drawing/2014/main" id="{9AAC7D02-1FC1-225E-89C8-56D75A57CB26}"/>
              </a:ext>
            </a:extLst>
          </p:cNvPr>
          <p:cNvSpPr/>
          <p:nvPr userDrawn="1"/>
        </p:nvSpPr>
        <p:spPr>
          <a:xfrm rot="5400000">
            <a:off x="10177308" y="3613085"/>
            <a:ext cx="3094891" cy="180943"/>
          </a:xfrm>
          <a:prstGeom prst="roundRect">
            <a:avLst>
              <a:gd name="adj" fmla="val 50000"/>
            </a:avLst>
          </a:prstGeom>
          <a:solidFill>
            <a:srgbClr val="F5A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6">
            <a:extLst>
              <a:ext uri="{FF2B5EF4-FFF2-40B4-BE49-F238E27FC236}">
                <a16:creationId xmlns:a16="http://schemas.microsoft.com/office/drawing/2014/main" id="{9D08E54A-AA75-D429-53E5-73428C883D04}"/>
              </a:ext>
            </a:extLst>
          </p:cNvPr>
          <p:cNvSpPr>
            <a:spLocks noGrp="1" noChangeAspect="1"/>
          </p:cNvSpPr>
          <p:nvPr>
            <p:ph type="pic" sz="quarter" idx="16"/>
          </p:nvPr>
        </p:nvSpPr>
        <p:spPr>
          <a:xfrm>
            <a:off x="705147" y="1407716"/>
            <a:ext cx="1065191" cy="1065191"/>
          </a:xfrm>
          <a:custGeom>
            <a:avLst/>
            <a:gdLst>
              <a:gd name="connsiteX0" fmla="*/ 492084 w 984168"/>
              <a:gd name="connsiteY0" fmla="*/ 0 h 984168"/>
              <a:gd name="connsiteX1" fmla="*/ 984168 w 984168"/>
              <a:gd name="connsiteY1" fmla="*/ 492084 h 984168"/>
              <a:gd name="connsiteX2" fmla="*/ 492084 w 984168"/>
              <a:gd name="connsiteY2" fmla="*/ 984168 h 984168"/>
              <a:gd name="connsiteX3" fmla="*/ 0 w 984168"/>
              <a:gd name="connsiteY3" fmla="*/ 492084 h 984168"/>
              <a:gd name="connsiteX4" fmla="*/ 492084 w 984168"/>
              <a:gd name="connsiteY4" fmla="*/ 0 h 98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168" h="984168">
                <a:moveTo>
                  <a:pt x="492084" y="0"/>
                </a:moveTo>
                <a:cubicBezTo>
                  <a:pt x="763854" y="0"/>
                  <a:pt x="984168" y="220314"/>
                  <a:pt x="984168" y="492084"/>
                </a:cubicBezTo>
                <a:cubicBezTo>
                  <a:pt x="984168" y="763854"/>
                  <a:pt x="763854" y="984168"/>
                  <a:pt x="492084" y="984168"/>
                </a:cubicBezTo>
                <a:cubicBezTo>
                  <a:pt x="220314" y="984168"/>
                  <a:pt x="0" y="763854"/>
                  <a:pt x="0" y="492084"/>
                </a:cubicBezTo>
                <a:cubicBezTo>
                  <a:pt x="0" y="220314"/>
                  <a:pt x="220314" y="0"/>
                  <a:pt x="492084" y="0"/>
                </a:cubicBezTo>
                <a:close/>
              </a:path>
            </a:pathLst>
          </a:custGeom>
          <a:solidFill>
            <a:schemeClr val="bg1"/>
          </a:solidFill>
          <a:ln>
            <a:solidFill>
              <a:srgbClr val="E95A21"/>
            </a:solidFill>
          </a:ln>
        </p:spPr>
        <p:txBody>
          <a:bodyPr wrap="square">
            <a:noAutofit/>
          </a:bodyPr>
          <a:lstStyle>
            <a:lvl1pPr>
              <a:defRPr sz="1600">
                <a:latin typeface="Arial" panose="020B0604020202020204" pitchFamily="34" charset="0"/>
                <a:cs typeface="Arial" panose="020B0604020202020204" pitchFamily="34" charset="0"/>
              </a:defRPr>
            </a:lvl1pPr>
          </a:lstStyle>
          <a:p>
            <a:endParaRPr lang="en-US"/>
          </a:p>
        </p:txBody>
      </p:sp>
    </p:spTree>
    <p:extLst>
      <p:ext uri="{BB962C8B-B14F-4D97-AF65-F5344CB8AC3E}">
        <p14:creationId xmlns:p14="http://schemas.microsoft.com/office/powerpoint/2010/main" val="3587889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nd titre oran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2CD2D6-ED19-4B1F-3B06-B9BBF92F2A3F}"/>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B1357D30-F1A3-C4A5-CCE0-5FF189F12F6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6" name="Espace réservé du texte 14">
            <a:extLst>
              <a:ext uri="{FF2B5EF4-FFF2-40B4-BE49-F238E27FC236}">
                <a16:creationId xmlns:a16="http://schemas.microsoft.com/office/drawing/2014/main" id="{87891859-B75B-934A-BFF6-F5DBD6FB2DE4}"/>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35391385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Tree>
    <p:extLst>
      <p:ext uri="{BB962C8B-B14F-4D97-AF65-F5344CB8AC3E}">
        <p14:creationId xmlns:p14="http://schemas.microsoft.com/office/powerpoint/2010/main" val="40386712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éléments textes">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3F3E8B03-34CC-854A-77C2-E22379AB6585}"/>
              </a:ext>
            </a:extLst>
          </p:cNvPr>
          <p:cNvSpPr>
            <a:spLocks noGrp="1"/>
          </p:cNvSpPr>
          <p:nvPr>
            <p:ph type="body" idx="1" hasCustomPrompt="1"/>
          </p:nvPr>
        </p:nvSpPr>
        <p:spPr>
          <a:xfrm>
            <a:off x="1232996" y="1421559"/>
            <a:ext cx="4514008" cy="823912"/>
          </a:xfrm>
        </p:spPr>
        <p:txBody>
          <a:bodyPr anchor="ctr">
            <a:normAutofit/>
          </a:bodyPr>
          <a:lstStyle>
            <a:lvl1pPr marL="0" indent="0">
              <a:buNone/>
              <a:defRPr sz="1800" b="0">
                <a:solidFill>
                  <a:srgbClr val="E5430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Titre</a:t>
            </a:r>
          </a:p>
        </p:txBody>
      </p:sp>
      <p:sp>
        <p:nvSpPr>
          <p:cNvPr id="5" name="Espace réservé du texte 4">
            <a:extLst>
              <a:ext uri="{FF2B5EF4-FFF2-40B4-BE49-F238E27FC236}">
                <a16:creationId xmlns:a16="http://schemas.microsoft.com/office/drawing/2014/main" id="{E2A92C24-1637-DA04-9E67-4AB85CCF7115}"/>
              </a:ext>
            </a:extLst>
          </p:cNvPr>
          <p:cNvSpPr>
            <a:spLocks noGrp="1"/>
          </p:cNvSpPr>
          <p:nvPr>
            <p:ph type="body" sz="quarter" idx="3" hasCustomPrompt="1"/>
          </p:nvPr>
        </p:nvSpPr>
        <p:spPr>
          <a:xfrm>
            <a:off x="6839032" y="1419906"/>
            <a:ext cx="4516356" cy="823912"/>
          </a:xfrm>
        </p:spPr>
        <p:txBody>
          <a:bodyPr anchor="ctr">
            <a:normAutofit/>
          </a:bodyPr>
          <a:lstStyle>
            <a:lvl1pPr marL="0" indent="0">
              <a:buNone/>
              <a:defRPr sz="1800" b="0">
                <a:solidFill>
                  <a:srgbClr val="E5430D"/>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Titre</a:t>
            </a:r>
          </a:p>
        </p:txBody>
      </p:sp>
      <p:sp>
        <p:nvSpPr>
          <p:cNvPr id="14" name="Rectangle: Rounded Corners 17">
            <a:extLst>
              <a:ext uri="{FF2B5EF4-FFF2-40B4-BE49-F238E27FC236}">
                <a16:creationId xmlns:a16="http://schemas.microsoft.com/office/drawing/2014/main" id="{6A47BB5C-4DBB-4946-FAA1-8AA0825E5F5C}"/>
              </a:ext>
            </a:extLst>
          </p:cNvPr>
          <p:cNvSpPr/>
          <p:nvPr userDrawn="1"/>
        </p:nvSpPr>
        <p:spPr>
          <a:xfrm>
            <a:off x="785639" y="1604230"/>
            <a:ext cx="52640" cy="461917"/>
          </a:xfrm>
          <a:prstGeom prst="roundRect">
            <a:avLst>
              <a:gd name="adj" fmla="val 50000"/>
            </a:avLst>
          </a:prstGeom>
          <a:solidFill>
            <a:srgbClr val="F5A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Rectangle: Rounded Corners 17">
            <a:extLst>
              <a:ext uri="{FF2B5EF4-FFF2-40B4-BE49-F238E27FC236}">
                <a16:creationId xmlns:a16="http://schemas.microsoft.com/office/drawing/2014/main" id="{AA101543-F9FB-F7DB-BC6F-13D604C6F24D}"/>
              </a:ext>
            </a:extLst>
          </p:cNvPr>
          <p:cNvSpPr/>
          <p:nvPr userDrawn="1"/>
        </p:nvSpPr>
        <p:spPr>
          <a:xfrm>
            <a:off x="6391983" y="1600904"/>
            <a:ext cx="52640" cy="461917"/>
          </a:xfrm>
          <a:prstGeom prst="roundRect">
            <a:avLst>
              <a:gd name="adj" fmla="val 50000"/>
            </a:avLst>
          </a:prstGeom>
          <a:solidFill>
            <a:srgbClr val="F5A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7" name="Espace réservé du texte 16">
            <a:extLst>
              <a:ext uri="{FF2B5EF4-FFF2-40B4-BE49-F238E27FC236}">
                <a16:creationId xmlns:a16="http://schemas.microsoft.com/office/drawing/2014/main" id="{648B160B-781B-7609-9737-004695A8EFF5}"/>
              </a:ext>
            </a:extLst>
          </p:cNvPr>
          <p:cNvSpPr>
            <a:spLocks noGrp="1"/>
          </p:cNvSpPr>
          <p:nvPr>
            <p:ph type="body" sz="quarter" idx="12"/>
          </p:nvPr>
        </p:nvSpPr>
        <p:spPr>
          <a:xfrm>
            <a:off x="1233488" y="2573338"/>
            <a:ext cx="4513262" cy="317817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8" name="Espace réservé du texte 16">
            <a:extLst>
              <a:ext uri="{FF2B5EF4-FFF2-40B4-BE49-F238E27FC236}">
                <a16:creationId xmlns:a16="http://schemas.microsoft.com/office/drawing/2014/main" id="{E1415CE1-36D1-25AC-6603-41FE3EBC6B19}"/>
              </a:ext>
            </a:extLst>
          </p:cNvPr>
          <p:cNvSpPr>
            <a:spLocks noGrp="1"/>
          </p:cNvSpPr>
          <p:nvPr>
            <p:ph type="body" sz="quarter" idx="13"/>
          </p:nvPr>
        </p:nvSpPr>
        <p:spPr>
          <a:xfrm>
            <a:off x="6836846" y="2584229"/>
            <a:ext cx="4513262" cy="317817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2" name="Rectangle 1">
            <a:extLst>
              <a:ext uri="{FF2B5EF4-FFF2-40B4-BE49-F238E27FC236}">
                <a16:creationId xmlns:a16="http://schemas.microsoft.com/office/drawing/2014/main" id="{3655ED42-B0C7-6E8B-ACDD-88AC549D9A87}"/>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312BAC61-7395-4BE2-1DE9-1119A1B46DA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6" name="Espace réservé du texte 14">
            <a:extLst>
              <a:ext uri="{FF2B5EF4-FFF2-40B4-BE49-F238E27FC236}">
                <a16:creationId xmlns:a16="http://schemas.microsoft.com/office/drawing/2014/main" id="{1D168F7F-5247-BCBF-8D6E-61D73E2C4306}"/>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6" name="Espace réservé du texte 14">
            <a:extLst>
              <a:ext uri="{FF2B5EF4-FFF2-40B4-BE49-F238E27FC236}">
                <a16:creationId xmlns:a16="http://schemas.microsoft.com/office/drawing/2014/main" id="{CD46F6EB-B73C-6D10-F338-D189931929B2}"/>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7415420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NOV- Sommaire 1">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767B42F-DB32-9091-AD2C-0883C1714C47}"/>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space réservé du texte 8">
            <a:extLst>
              <a:ext uri="{FF2B5EF4-FFF2-40B4-BE49-F238E27FC236}">
                <a16:creationId xmlns:a16="http://schemas.microsoft.com/office/drawing/2014/main" id="{3FB37F8C-8CE7-9BE3-3003-6B166F4EF0C5}"/>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a:lvl1pPr>
            <a:lvl2pPr marL="457200" indent="0">
              <a:buFont typeface="+mj-lt"/>
              <a:buNone/>
              <a:defRPr>
                <a:solidFill>
                  <a:srgbClr val="5582D2"/>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0"/>
            <a:r>
              <a:rPr lang="fr-FR"/>
              <a:t>Grand titre</a:t>
            </a:r>
          </a:p>
          <a:p>
            <a:pPr lvl="0"/>
            <a:r>
              <a:rPr lang="fr-FR"/>
              <a:t>…..</a:t>
            </a:r>
          </a:p>
          <a:p>
            <a:pPr lvl="0"/>
            <a:r>
              <a:rPr lang="fr-FR"/>
              <a:t>…..</a:t>
            </a:r>
          </a:p>
          <a:p>
            <a:pPr lvl="0"/>
            <a:r>
              <a:rPr lang="fr-FR"/>
              <a:t>…..</a:t>
            </a:r>
          </a:p>
          <a:p>
            <a:pPr lvl="0"/>
            <a:r>
              <a:rPr lang="fr-FR"/>
              <a:t> </a:t>
            </a:r>
          </a:p>
        </p:txBody>
      </p:sp>
      <p:sp>
        <p:nvSpPr>
          <p:cNvPr id="2" name="Larme 1">
            <a:extLst>
              <a:ext uri="{FF2B5EF4-FFF2-40B4-BE49-F238E27FC236}">
                <a16:creationId xmlns:a16="http://schemas.microsoft.com/office/drawing/2014/main" id="{E772EDE6-C749-2BC3-C9E9-9B6BEC579D09}"/>
              </a:ext>
            </a:extLst>
          </p:cNvPr>
          <p:cNvSpPr/>
          <p:nvPr userDrawn="1"/>
        </p:nvSpPr>
        <p:spPr>
          <a:xfrm rot="10800000" flipH="1">
            <a:off x="8325853" y="3154632"/>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Forme libre 5">
            <a:extLst>
              <a:ext uri="{FF2B5EF4-FFF2-40B4-BE49-F238E27FC236}">
                <a16:creationId xmlns:a16="http://schemas.microsoft.com/office/drawing/2014/main" id="{C7083555-5199-C6D3-674F-E905278EEEFF}"/>
              </a:ext>
            </a:extLst>
          </p:cNvPr>
          <p:cNvSpPr>
            <a:spLocks/>
          </p:cNvSpPr>
          <p:nvPr userDrawn="1"/>
        </p:nvSpPr>
        <p:spPr>
          <a:xfrm>
            <a:off x="7508761" y="1675874"/>
            <a:ext cx="3852000" cy="3204000"/>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w="0" cap="flat">
            <a:noFill/>
            <a:prstDash val="solid"/>
            <a:miter/>
          </a:ln>
        </p:spPr>
        <p:txBody>
          <a:bodyPr rtlCol="0" anchor="ctr"/>
          <a:lstStyle/>
          <a:p>
            <a:endParaRPr lang="fr-FR"/>
          </a:p>
        </p:txBody>
      </p:sp>
      <p:sp>
        <p:nvSpPr>
          <p:cNvPr id="8" name="Forme libre 7">
            <a:extLst>
              <a:ext uri="{FF2B5EF4-FFF2-40B4-BE49-F238E27FC236}">
                <a16:creationId xmlns:a16="http://schemas.microsoft.com/office/drawing/2014/main" id="{8EF6804B-E9F3-5C19-5BAB-68CF92F7A890}"/>
              </a:ext>
            </a:extLst>
          </p:cNvPr>
          <p:cNvSpPr/>
          <p:nvPr userDrawn="1"/>
        </p:nvSpPr>
        <p:spPr>
          <a:xfrm>
            <a:off x="8398343" y="2601262"/>
            <a:ext cx="1387613" cy="137954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solidFill>
            <a:srgbClr val="5582D2"/>
          </a:solidFill>
          <a:ln w="0" cap="flat">
            <a:noFill/>
            <a:prstDash val="solid"/>
            <a:miter/>
          </a:ln>
        </p:spPr>
        <p:txBody>
          <a:bodyPr rtlCol="0" anchor="ctr"/>
          <a:lstStyle/>
          <a:p>
            <a:endParaRPr lang="fr-FR"/>
          </a:p>
        </p:txBody>
      </p:sp>
      <p:sp>
        <p:nvSpPr>
          <p:cNvPr id="11" name="Arc plein 10">
            <a:extLst>
              <a:ext uri="{FF2B5EF4-FFF2-40B4-BE49-F238E27FC236}">
                <a16:creationId xmlns:a16="http://schemas.microsoft.com/office/drawing/2014/main" id="{0F35BBD0-90B7-303C-CA1D-16734586ED06}"/>
              </a:ext>
            </a:extLst>
          </p:cNvPr>
          <p:cNvSpPr/>
          <p:nvPr userDrawn="1"/>
        </p:nvSpPr>
        <p:spPr>
          <a:xfrm rot="16200000">
            <a:off x="11090170" y="1076070"/>
            <a:ext cx="2215154" cy="2215154"/>
          </a:xfrm>
          <a:prstGeom prst="blockArc">
            <a:avLst/>
          </a:prstGeom>
          <a:solidFill>
            <a:srgbClr val="F5A24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3" name="Image 2">
            <a:extLst>
              <a:ext uri="{FF2B5EF4-FFF2-40B4-BE49-F238E27FC236}">
                <a16:creationId xmlns:a16="http://schemas.microsoft.com/office/drawing/2014/main" id="{7D9E5542-BDC2-9298-B4DA-55FEAA2665DB}"/>
              </a:ext>
            </a:extLst>
          </p:cNvPr>
          <p:cNvPicPr>
            <a:picLocks noChangeAspect="1"/>
          </p:cNvPicPr>
          <p:nvPr userDrawn="1"/>
        </p:nvPicPr>
        <p:blipFill>
          <a:blip r:embed="rId3"/>
          <a:stretch>
            <a:fillRect/>
          </a:stretch>
        </p:blipFill>
        <p:spPr>
          <a:xfrm>
            <a:off x="10451407" y="203208"/>
            <a:ext cx="1492044" cy="528239"/>
          </a:xfrm>
          <a:prstGeom prst="rect">
            <a:avLst/>
          </a:prstGeom>
        </p:spPr>
      </p:pic>
    </p:spTree>
    <p:extLst>
      <p:ext uri="{BB962C8B-B14F-4D97-AF65-F5344CB8AC3E}">
        <p14:creationId xmlns:p14="http://schemas.microsoft.com/office/powerpoint/2010/main" val="2519590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our de tab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F100923-8396-B309-23E9-20817497F11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A3706BC4-1D2F-0FD7-D827-44F6E30EAE8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8" name="Espace réservé du texte 14">
            <a:extLst>
              <a:ext uri="{FF2B5EF4-FFF2-40B4-BE49-F238E27FC236}">
                <a16:creationId xmlns:a16="http://schemas.microsoft.com/office/drawing/2014/main" id="{A7884C72-6022-0647-DB27-5D5CFF35E6C5}"/>
              </a:ext>
            </a:extLst>
          </p:cNvPr>
          <p:cNvSpPr>
            <a:spLocks noGrp="1"/>
          </p:cNvSpPr>
          <p:nvPr>
            <p:ph type="body" sz="quarter" idx="11" hasCustomPrompt="1"/>
          </p:nvPr>
        </p:nvSpPr>
        <p:spPr>
          <a:xfrm>
            <a:off x="376775" y="322637"/>
            <a:ext cx="3630112" cy="183990"/>
          </a:xfrm>
          <a:prstGeom prst="rect">
            <a:avLst/>
          </a:prstGeom>
        </p:spPr>
        <p:txBody>
          <a:bodyPr anchor="ctr">
            <a:noAutofit/>
          </a:bodyPr>
          <a:lstStyle>
            <a:lvl1pPr marL="0" indent="0">
              <a:buNone/>
              <a:defRPr sz="1400" b="1">
                <a:solidFill>
                  <a:srgbClr val="E5430D"/>
                </a:solidFill>
              </a:defRPr>
            </a:lvl1pPr>
          </a:lstStyle>
          <a:p>
            <a:pPr lvl="0"/>
            <a:r>
              <a:rPr lang="fr-FR"/>
              <a:t>Tour de table</a:t>
            </a:r>
          </a:p>
        </p:txBody>
      </p:sp>
      <p:sp>
        <p:nvSpPr>
          <p:cNvPr id="19" name="Ellipse 18">
            <a:extLst>
              <a:ext uri="{FF2B5EF4-FFF2-40B4-BE49-F238E27FC236}">
                <a16:creationId xmlns:a16="http://schemas.microsoft.com/office/drawing/2014/main" id="{1A15075C-3220-F4BA-DC1D-982F443EB773}"/>
              </a:ext>
            </a:extLst>
          </p:cNvPr>
          <p:cNvSpPr/>
          <p:nvPr userDrawn="1"/>
        </p:nvSpPr>
        <p:spPr>
          <a:xfrm>
            <a:off x="3835558" y="1632382"/>
            <a:ext cx="4161180" cy="4142249"/>
          </a:xfrm>
          <a:prstGeom prst="ellipse">
            <a:avLst/>
          </a:prstGeom>
          <a:solidFill>
            <a:schemeClr val="bg1">
              <a:lumMod val="9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271260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NNOV - Sommaire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40C8C74-8222-DE90-330A-27249F930CD9}"/>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space réservé du texte 8">
            <a:extLst>
              <a:ext uri="{FF2B5EF4-FFF2-40B4-BE49-F238E27FC236}">
                <a16:creationId xmlns:a16="http://schemas.microsoft.com/office/drawing/2014/main" id="{948D9EE2-AEE4-357A-EB2C-CF10A8F184B3}"/>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a:lvl1pPr>
            <a:lvl2pPr marL="857250" indent="-400050">
              <a:buFont typeface="+mj-lt"/>
              <a:buAutoNum type="arabicPeriod"/>
              <a:defRPr>
                <a:solidFill>
                  <a:srgbClr val="5582D2"/>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1"/>
            <a:r>
              <a:rPr lang="fr-FR"/>
              <a:t>Sous-titre</a:t>
            </a:r>
          </a:p>
          <a:p>
            <a:pPr lvl="1"/>
            <a:r>
              <a:rPr lang="fr-FR"/>
              <a:t>….</a:t>
            </a:r>
          </a:p>
          <a:p>
            <a:pPr lvl="1"/>
            <a:r>
              <a:rPr lang="fr-FR"/>
              <a:t>….</a:t>
            </a:r>
          </a:p>
          <a:p>
            <a:pPr lvl="1"/>
            <a:endParaRPr lang="fr-FR"/>
          </a:p>
          <a:p>
            <a:pPr lvl="0"/>
            <a:r>
              <a:rPr lang="fr-FR"/>
              <a:t>Grand titre</a:t>
            </a:r>
          </a:p>
          <a:p>
            <a:pPr lvl="0"/>
            <a:r>
              <a:rPr lang="fr-FR"/>
              <a:t>…..</a:t>
            </a:r>
          </a:p>
          <a:p>
            <a:pPr lvl="0"/>
            <a:r>
              <a:rPr lang="fr-FR"/>
              <a:t>…..</a:t>
            </a:r>
          </a:p>
          <a:p>
            <a:pPr lvl="0"/>
            <a:r>
              <a:rPr lang="fr-FR"/>
              <a:t>…..</a:t>
            </a:r>
          </a:p>
          <a:p>
            <a:pPr lvl="0"/>
            <a:r>
              <a:rPr lang="fr-FR"/>
              <a:t> ….</a:t>
            </a:r>
          </a:p>
        </p:txBody>
      </p:sp>
      <p:sp>
        <p:nvSpPr>
          <p:cNvPr id="2" name="Larme 1">
            <a:extLst>
              <a:ext uri="{FF2B5EF4-FFF2-40B4-BE49-F238E27FC236}">
                <a16:creationId xmlns:a16="http://schemas.microsoft.com/office/drawing/2014/main" id="{A8CDB675-53C1-1BD5-F89A-BAEA5EA7741C}"/>
              </a:ext>
            </a:extLst>
          </p:cNvPr>
          <p:cNvSpPr/>
          <p:nvPr userDrawn="1"/>
        </p:nvSpPr>
        <p:spPr>
          <a:xfrm rot="10800000" flipH="1">
            <a:off x="8325853" y="3154632"/>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Forme libre 5">
            <a:extLst>
              <a:ext uri="{FF2B5EF4-FFF2-40B4-BE49-F238E27FC236}">
                <a16:creationId xmlns:a16="http://schemas.microsoft.com/office/drawing/2014/main" id="{9517AAF5-EA34-D8BF-4C77-518FDDE23709}"/>
              </a:ext>
            </a:extLst>
          </p:cNvPr>
          <p:cNvSpPr>
            <a:spLocks/>
          </p:cNvSpPr>
          <p:nvPr userDrawn="1"/>
        </p:nvSpPr>
        <p:spPr>
          <a:xfrm>
            <a:off x="7508761" y="1675874"/>
            <a:ext cx="3852000" cy="3204000"/>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w="0" cap="flat">
            <a:noFill/>
            <a:prstDash val="solid"/>
            <a:miter/>
          </a:ln>
        </p:spPr>
        <p:txBody>
          <a:bodyPr rtlCol="0" anchor="ctr"/>
          <a:lstStyle/>
          <a:p>
            <a:endParaRPr lang="fr-FR"/>
          </a:p>
        </p:txBody>
      </p:sp>
      <p:sp>
        <p:nvSpPr>
          <p:cNvPr id="8" name="Forme libre 7">
            <a:extLst>
              <a:ext uri="{FF2B5EF4-FFF2-40B4-BE49-F238E27FC236}">
                <a16:creationId xmlns:a16="http://schemas.microsoft.com/office/drawing/2014/main" id="{C10EB729-8B00-D924-074F-B11F2ED51D36}"/>
              </a:ext>
            </a:extLst>
          </p:cNvPr>
          <p:cNvSpPr/>
          <p:nvPr userDrawn="1"/>
        </p:nvSpPr>
        <p:spPr>
          <a:xfrm>
            <a:off x="8398343" y="2601262"/>
            <a:ext cx="1387613" cy="137954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solidFill>
            <a:srgbClr val="5582D2"/>
          </a:solidFill>
          <a:ln w="0" cap="flat">
            <a:noFill/>
            <a:prstDash val="solid"/>
            <a:miter/>
          </a:ln>
        </p:spPr>
        <p:txBody>
          <a:bodyPr rtlCol="0" anchor="ctr"/>
          <a:lstStyle/>
          <a:p>
            <a:endParaRPr lang="fr-FR"/>
          </a:p>
        </p:txBody>
      </p:sp>
      <p:sp>
        <p:nvSpPr>
          <p:cNvPr id="11" name="Arc plein 10">
            <a:extLst>
              <a:ext uri="{FF2B5EF4-FFF2-40B4-BE49-F238E27FC236}">
                <a16:creationId xmlns:a16="http://schemas.microsoft.com/office/drawing/2014/main" id="{5F2E051F-B1B8-8D42-3CBC-3899CE17FE57}"/>
              </a:ext>
            </a:extLst>
          </p:cNvPr>
          <p:cNvSpPr/>
          <p:nvPr userDrawn="1"/>
        </p:nvSpPr>
        <p:spPr>
          <a:xfrm rot="16200000">
            <a:off x="11090170" y="1076070"/>
            <a:ext cx="2215154" cy="2215154"/>
          </a:xfrm>
          <a:prstGeom prst="blockArc">
            <a:avLst/>
          </a:prstGeom>
          <a:solidFill>
            <a:srgbClr val="F5A24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3" name="Image 2">
            <a:extLst>
              <a:ext uri="{FF2B5EF4-FFF2-40B4-BE49-F238E27FC236}">
                <a16:creationId xmlns:a16="http://schemas.microsoft.com/office/drawing/2014/main" id="{9EB3BE3B-45C8-22E2-B08C-7B64D48B81EE}"/>
              </a:ext>
            </a:extLst>
          </p:cNvPr>
          <p:cNvPicPr>
            <a:picLocks noChangeAspect="1"/>
          </p:cNvPicPr>
          <p:nvPr userDrawn="1"/>
        </p:nvPicPr>
        <p:blipFill>
          <a:blip r:embed="rId3"/>
          <a:stretch>
            <a:fillRect/>
          </a:stretch>
        </p:blipFill>
        <p:spPr>
          <a:xfrm>
            <a:off x="10451407" y="203208"/>
            <a:ext cx="1492044" cy="528239"/>
          </a:xfrm>
          <a:prstGeom prst="rect">
            <a:avLst/>
          </a:prstGeom>
        </p:spPr>
      </p:pic>
    </p:spTree>
    <p:extLst>
      <p:ext uri="{BB962C8B-B14F-4D97-AF65-F5344CB8AC3E}">
        <p14:creationId xmlns:p14="http://schemas.microsoft.com/office/powerpoint/2010/main" val="4237695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NOV - Titres+Sous-titr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36A053-9A73-A84D-3D41-553E819D3ECD}"/>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space réservé du texte 14">
            <a:extLst>
              <a:ext uri="{FF2B5EF4-FFF2-40B4-BE49-F238E27FC236}">
                <a16:creationId xmlns:a16="http://schemas.microsoft.com/office/drawing/2014/main" id="{5E489967-B4AB-C761-34D7-5CC4B99DD049}"/>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1">
                <a:solidFill>
                  <a:srgbClr val="5582D2"/>
                </a:solidFill>
              </a:defRPr>
            </a:lvl1pPr>
          </a:lstStyle>
          <a:p>
            <a:pPr lvl="0"/>
            <a:r>
              <a:rPr lang="fr-FR"/>
              <a:t>Sous-titre</a:t>
            </a:r>
          </a:p>
        </p:txBody>
      </p:sp>
      <p:sp>
        <p:nvSpPr>
          <p:cNvPr id="16" name="Espace réservé du texte 14">
            <a:extLst>
              <a:ext uri="{FF2B5EF4-FFF2-40B4-BE49-F238E27FC236}">
                <a16:creationId xmlns:a16="http://schemas.microsoft.com/office/drawing/2014/main" id="{F0DD468D-ED1E-1515-652B-92C35D18BF69}"/>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2" name="Image 1">
            <a:extLst>
              <a:ext uri="{FF2B5EF4-FFF2-40B4-BE49-F238E27FC236}">
                <a16:creationId xmlns:a16="http://schemas.microsoft.com/office/drawing/2014/main" id="{A551517D-BE4D-6961-62B6-CF5283425098}"/>
              </a:ext>
            </a:extLst>
          </p:cNvPr>
          <p:cNvPicPr>
            <a:picLocks noChangeAspect="1"/>
          </p:cNvPicPr>
          <p:nvPr userDrawn="1"/>
        </p:nvPicPr>
        <p:blipFill>
          <a:blip r:embed="rId2"/>
          <a:stretch>
            <a:fillRect/>
          </a:stretch>
        </p:blipFill>
        <p:spPr>
          <a:xfrm>
            <a:off x="10451407" y="203208"/>
            <a:ext cx="1492044" cy="528239"/>
          </a:xfrm>
          <a:prstGeom prst="rect">
            <a:avLst/>
          </a:prstGeom>
        </p:spPr>
      </p:pic>
    </p:spTree>
    <p:extLst>
      <p:ext uri="{BB962C8B-B14F-4D97-AF65-F5344CB8AC3E}">
        <p14:creationId xmlns:p14="http://schemas.microsoft.com/office/powerpoint/2010/main" val="41612866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NOV - Grand Titre seu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224931-EEC2-70AE-13AE-2D52A66F75B4}"/>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14">
            <a:extLst>
              <a:ext uri="{FF2B5EF4-FFF2-40B4-BE49-F238E27FC236}">
                <a16:creationId xmlns:a16="http://schemas.microsoft.com/office/drawing/2014/main" id="{43966498-6EC2-382C-F668-DCEDB7114106}"/>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5" name="Image 4">
            <a:extLst>
              <a:ext uri="{FF2B5EF4-FFF2-40B4-BE49-F238E27FC236}">
                <a16:creationId xmlns:a16="http://schemas.microsoft.com/office/drawing/2014/main" id="{EA0582B8-C4A9-1BDA-6873-A99913A74899}"/>
              </a:ext>
            </a:extLst>
          </p:cNvPr>
          <p:cNvPicPr>
            <a:picLocks noChangeAspect="1"/>
          </p:cNvPicPr>
          <p:nvPr userDrawn="1"/>
        </p:nvPicPr>
        <p:blipFill>
          <a:blip r:embed="rId2"/>
          <a:stretch>
            <a:fillRect/>
          </a:stretch>
        </p:blipFill>
        <p:spPr>
          <a:xfrm>
            <a:off x="10451407" y="203208"/>
            <a:ext cx="1492044" cy="528239"/>
          </a:xfrm>
          <a:prstGeom prst="rect">
            <a:avLst/>
          </a:prstGeom>
        </p:spPr>
      </p:pic>
    </p:spTree>
    <p:extLst>
      <p:ext uri="{BB962C8B-B14F-4D97-AF65-F5344CB8AC3E}">
        <p14:creationId xmlns:p14="http://schemas.microsoft.com/office/powerpoint/2010/main" val="664165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RSE- Sommaire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991E18C-8864-7CEB-CCD7-11A23967F40C}"/>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Larme 11">
            <a:extLst>
              <a:ext uri="{FF2B5EF4-FFF2-40B4-BE49-F238E27FC236}">
                <a16:creationId xmlns:a16="http://schemas.microsoft.com/office/drawing/2014/main" id="{8A8F12EA-C404-F256-A4DA-90FEDA592B9B}"/>
              </a:ext>
            </a:extLst>
          </p:cNvPr>
          <p:cNvSpPr/>
          <p:nvPr userDrawn="1"/>
        </p:nvSpPr>
        <p:spPr>
          <a:xfrm rot="10800000" flipH="1">
            <a:off x="8325853" y="3154632"/>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orme libre 13">
            <a:extLst>
              <a:ext uri="{FF2B5EF4-FFF2-40B4-BE49-F238E27FC236}">
                <a16:creationId xmlns:a16="http://schemas.microsoft.com/office/drawing/2014/main" id="{0BBDFDCB-FA1F-CC21-C96D-555EE30B8E9B}"/>
              </a:ext>
            </a:extLst>
          </p:cNvPr>
          <p:cNvSpPr/>
          <p:nvPr/>
        </p:nvSpPr>
        <p:spPr>
          <a:xfrm>
            <a:off x="9471940" y="5393140"/>
            <a:ext cx="171734" cy="170735"/>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blipFill>
            <a:blip r:embed="rId2">
              <a:extLst>
                <a:ext uri="{28A0092B-C50C-407E-A947-70E740481C1C}">
                  <a14:useLocalDpi xmlns:a14="http://schemas.microsoft.com/office/drawing/2010/main"/>
                </a:ext>
              </a:extLst>
            </a:blip>
            <a:stretch>
              <a:fillRect/>
            </a:stretch>
          </a:blipFill>
          <a:ln w="0" cap="flat">
            <a:noFill/>
            <a:prstDash val="solid"/>
            <a:miter/>
          </a:ln>
        </p:spPr>
        <p:txBody>
          <a:bodyPr rtlCol="0" anchor="ctr"/>
          <a:lstStyle/>
          <a:p>
            <a:endParaRPr lang="fr-FR"/>
          </a:p>
        </p:txBody>
      </p:sp>
      <p:sp>
        <p:nvSpPr>
          <p:cNvPr id="15" name="Forme libre 14">
            <a:extLst>
              <a:ext uri="{FF2B5EF4-FFF2-40B4-BE49-F238E27FC236}">
                <a16:creationId xmlns:a16="http://schemas.microsoft.com/office/drawing/2014/main" id="{343FC162-FAFC-BD24-D738-E6F0CD7A538C}"/>
              </a:ext>
            </a:extLst>
          </p:cNvPr>
          <p:cNvSpPr>
            <a:spLocks/>
          </p:cNvSpPr>
          <p:nvPr/>
        </p:nvSpPr>
        <p:spPr>
          <a:xfrm>
            <a:off x="7508761" y="1675874"/>
            <a:ext cx="3852000" cy="3204000"/>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blipFill>
            <a:blip r:embed="rId3" cstate="screen">
              <a:extLst>
                <a:ext uri="{28A0092B-C50C-407E-A947-70E740481C1C}">
                  <a14:useLocalDpi xmlns:a14="http://schemas.microsoft.com/office/drawing/2010/main"/>
                </a:ext>
              </a:extLst>
            </a:blip>
            <a:stretch>
              <a:fillRect/>
            </a:stretch>
          </a:blipFill>
          <a:ln w="0" cap="flat">
            <a:noFill/>
            <a:prstDash val="solid"/>
            <a:miter/>
          </a:ln>
        </p:spPr>
        <p:txBody>
          <a:bodyPr rtlCol="0" anchor="ctr"/>
          <a:lstStyle/>
          <a:p>
            <a:endParaRPr lang="fr-FR"/>
          </a:p>
        </p:txBody>
      </p:sp>
      <p:sp>
        <p:nvSpPr>
          <p:cNvPr id="16" name="Forme libre 15">
            <a:extLst>
              <a:ext uri="{FF2B5EF4-FFF2-40B4-BE49-F238E27FC236}">
                <a16:creationId xmlns:a16="http://schemas.microsoft.com/office/drawing/2014/main" id="{140DBBF0-2B23-E986-9142-FB17FEEDE9A8}"/>
              </a:ext>
            </a:extLst>
          </p:cNvPr>
          <p:cNvSpPr/>
          <p:nvPr/>
        </p:nvSpPr>
        <p:spPr>
          <a:xfrm>
            <a:off x="8398343" y="2601262"/>
            <a:ext cx="1387613" cy="137954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solidFill>
            <a:srgbClr val="52C491"/>
          </a:solidFill>
          <a:ln w="0" cap="flat">
            <a:noFill/>
            <a:prstDash val="solid"/>
            <a:miter/>
          </a:ln>
        </p:spPr>
        <p:txBody>
          <a:bodyPr rtlCol="0" anchor="ctr"/>
          <a:lstStyle/>
          <a:p>
            <a:endParaRPr lang="fr-FR"/>
          </a:p>
        </p:txBody>
      </p:sp>
      <p:sp>
        <p:nvSpPr>
          <p:cNvPr id="17" name="Arc plein 16">
            <a:extLst>
              <a:ext uri="{FF2B5EF4-FFF2-40B4-BE49-F238E27FC236}">
                <a16:creationId xmlns:a16="http://schemas.microsoft.com/office/drawing/2014/main" id="{242BDBEB-E7E0-8372-9FEB-DFCD957B1670}"/>
              </a:ext>
            </a:extLst>
          </p:cNvPr>
          <p:cNvSpPr/>
          <p:nvPr userDrawn="1"/>
        </p:nvSpPr>
        <p:spPr>
          <a:xfrm rot="16200000">
            <a:off x="11090170" y="1076070"/>
            <a:ext cx="2215154" cy="2215154"/>
          </a:xfrm>
          <a:prstGeom prst="blockArc">
            <a:avLst/>
          </a:prstGeom>
          <a:solidFill>
            <a:srgbClr val="F5A24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11" name="Espace réservé du texte 8">
            <a:extLst>
              <a:ext uri="{FF2B5EF4-FFF2-40B4-BE49-F238E27FC236}">
                <a16:creationId xmlns:a16="http://schemas.microsoft.com/office/drawing/2014/main" id="{7E935070-C27D-857C-325F-3E557BBDDBBD}"/>
              </a:ext>
            </a:extLst>
          </p:cNvPr>
          <p:cNvSpPr>
            <a:spLocks noGrp="1"/>
          </p:cNvSpPr>
          <p:nvPr userDrawn="1">
            <p:ph type="body" sz="quarter" idx="10" hasCustomPrompt="1"/>
          </p:nvPr>
        </p:nvSpPr>
        <p:spPr>
          <a:xfrm>
            <a:off x="808073" y="1285925"/>
            <a:ext cx="5287927" cy="4686943"/>
          </a:xfrm>
        </p:spPr>
        <p:txBody>
          <a:bodyPr/>
          <a:lstStyle>
            <a:lvl1pPr marL="514350" indent="-514350">
              <a:buFont typeface="+mj-lt"/>
              <a:buAutoNum type="romanUcPeriod"/>
              <a:defRPr/>
            </a:lvl1pPr>
            <a:lvl2pPr marL="457200" indent="0">
              <a:buFont typeface="+mj-lt"/>
              <a:buNone/>
              <a:defRPr>
                <a:solidFill>
                  <a:srgbClr val="52C491"/>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0"/>
            <a:r>
              <a:rPr lang="fr-FR"/>
              <a:t>Grand titre</a:t>
            </a:r>
          </a:p>
          <a:p>
            <a:pPr lvl="0"/>
            <a:r>
              <a:rPr lang="fr-FR"/>
              <a:t>…..</a:t>
            </a:r>
          </a:p>
          <a:p>
            <a:pPr lvl="0"/>
            <a:r>
              <a:rPr lang="fr-FR"/>
              <a:t>…..</a:t>
            </a:r>
          </a:p>
          <a:p>
            <a:pPr lvl="0"/>
            <a:r>
              <a:rPr lang="fr-FR"/>
              <a:t>…..</a:t>
            </a:r>
          </a:p>
          <a:p>
            <a:pPr lvl="0"/>
            <a:r>
              <a:rPr lang="fr-FR"/>
              <a:t> </a:t>
            </a:r>
          </a:p>
        </p:txBody>
      </p:sp>
      <p:pic>
        <p:nvPicPr>
          <p:cNvPr id="2" name="Image 1" descr="Une image contenant Graphique, graphisme, clipart, conception&#10;&#10;Description générée automatiquement">
            <a:extLst>
              <a:ext uri="{FF2B5EF4-FFF2-40B4-BE49-F238E27FC236}">
                <a16:creationId xmlns:a16="http://schemas.microsoft.com/office/drawing/2014/main" id="{4B261908-682E-0A3C-D05C-A0E3AEC3CE9E}"/>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0632972" y="203208"/>
            <a:ext cx="1310479" cy="449427"/>
          </a:xfrm>
          <a:prstGeom prst="rect">
            <a:avLst/>
          </a:prstGeom>
        </p:spPr>
      </p:pic>
    </p:spTree>
    <p:extLst>
      <p:ext uri="{BB962C8B-B14F-4D97-AF65-F5344CB8AC3E}">
        <p14:creationId xmlns:p14="http://schemas.microsoft.com/office/powerpoint/2010/main" val="41930620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RSE- Sommaire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3F879E9-593F-E832-6CCF-E7B0BD292E13}"/>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Larme 5">
            <a:extLst>
              <a:ext uri="{FF2B5EF4-FFF2-40B4-BE49-F238E27FC236}">
                <a16:creationId xmlns:a16="http://schemas.microsoft.com/office/drawing/2014/main" id="{8E3E8632-E685-9445-3560-CB71BE0CD087}"/>
              </a:ext>
            </a:extLst>
          </p:cNvPr>
          <p:cNvSpPr/>
          <p:nvPr userDrawn="1"/>
        </p:nvSpPr>
        <p:spPr>
          <a:xfrm rot="10800000" flipH="1">
            <a:off x="8325853" y="3154632"/>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Forme libre 7">
            <a:extLst>
              <a:ext uri="{FF2B5EF4-FFF2-40B4-BE49-F238E27FC236}">
                <a16:creationId xmlns:a16="http://schemas.microsoft.com/office/drawing/2014/main" id="{A7D40880-54FD-0997-EE26-F4A647C4D13B}"/>
              </a:ext>
            </a:extLst>
          </p:cNvPr>
          <p:cNvSpPr>
            <a:spLocks/>
          </p:cNvSpPr>
          <p:nvPr userDrawn="1"/>
        </p:nvSpPr>
        <p:spPr>
          <a:xfrm>
            <a:off x="7508761" y="1675874"/>
            <a:ext cx="3852000" cy="3204000"/>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blipFill>
            <a:blip r:embed="rId2" cstate="screen">
              <a:extLst>
                <a:ext uri="{28A0092B-C50C-407E-A947-70E740481C1C}">
                  <a14:useLocalDpi xmlns:a14="http://schemas.microsoft.com/office/drawing/2010/main"/>
                </a:ext>
              </a:extLst>
            </a:blip>
            <a:stretch>
              <a:fillRect/>
            </a:stretch>
          </a:blipFill>
          <a:ln w="0" cap="flat">
            <a:noFill/>
            <a:prstDash val="solid"/>
            <a:miter/>
          </a:ln>
        </p:spPr>
        <p:txBody>
          <a:bodyPr rtlCol="0" anchor="ctr"/>
          <a:lstStyle/>
          <a:p>
            <a:endParaRPr lang="fr-FR"/>
          </a:p>
        </p:txBody>
      </p:sp>
      <p:sp>
        <p:nvSpPr>
          <p:cNvPr id="9" name="Forme libre 8">
            <a:extLst>
              <a:ext uri="{FF2B5EF4-FFF2-40B4-BE49-F238E27FC236}">
                <a16:creationId xmlns:a16="http://schemas.microsoft.com/office/drawing/2014/main" id="{5858BDDD-FFF0-AE8A-09CF-3952564AE02E}"/>
              </a:ext>
            </a:extLst>
          </p:cNvPr>
          <p:cNvSpPr/>
          <p:nvPr userDrawn="1"/>
        </p:nvSpPr>
        <p:spPr>
          <a:xfrm>
            <a:off x="8398343" y="2601262"/>
            <a:ext cx="1387613" cy="137954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solidFill>
            <a:srgbClr val="52C491"/>
          </a:solidFill>
          <a:ln w="0" cap="flat">
            <a:noFill/>
            <a:prstDash val="solid"/>
            <a:miter/>
          </a:ln>
        </p:spPr>
        <p:txBody>
          <a:bodyPr rtlCol="0" anchor="ctr"/>
          <a:lstStyle/>
          <a:p>
            <a:endParaRPr lang="fr-FR"/>
          </a:p>
        </p:txBody>
      </p:sp>
      <p:sp>
        <p:nvSpPr>
          <p:cNvPr id="12" name="Arc plein 11">
            <a:extLst>
              <a:ext uri="{FF2B5EF4-FFF2-40B4-BE49-F238E27FC236}">
                <a16:creationId xmlns:a16="http://schemas.microsoft.com/office/drawing/2014/main" id="{6A870A74-CF33-F9FA-02A9-1688248238A5}"/>
              </a:ext>
            </a:extLst>
          </p:cNvPr>
          <p:cNvSpPr/>
          <p:nvPr userDrawn="1"/>
        </p:nvSpPr>
        <p:spPr>
          <a:xfrm rot="16200000">
            <a:off x="11090170" y="1076070"/>
            <a:ext cx="2215154" cy="2215154"/>
          </a:xfrm>
          <a:prstGeom prst="blockArc">
            <a:avLst/>
          </a:prstGeom>
          <a:solidFill>
            <a:srgbClr val="F5A24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pic>
        <p:nvPicPr>
          <p:cNvPr id="7" name="Image 6">
            <a:extLst>
              <a:ext uri="{FF2B5EF4-FFF2-40B4-BE49-F238E27FC236}">
                <a16:creationId xmlns:a16="http://schemas.microsoft.com/office/drawing/2014/main" id="{92A15C83-8914-8A78-1495-692C3216278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1" name="Espace réservé du texte 8">
            <a:extLst>
              <a:ext uri="{FF2B5EF4-FFF2-40B4-BE49-F238E27FC236}">
                <a16:creationId xmlns:a16="http://schemas.microsoft.com/office/drawing/2014/main" id="{7E935070-C27D-857C-325F-3E557BBDDBBD}"/>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a:lvl1pPr>
            <a:lvl2pPr marL="800100" indent="-342900">
              <a:buFont typeface="+mj-lt"/>
              <a:buAutoNum type="arabicPeriod"/>
              <a:defRPr>
                <a:solidFill>
                  <a:srgbClr val="52C491"/>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1"/>
            <a:r>
              <a:rPr lang="fr-FR"/>
              <a:t>Sous-sommaire</a:t>
            </a:r>
          </a:p>
          <a:p>
            <a:pPr lvl="1"/>
            <a:r>
              <a:rPr lang="fr-FR"/>
              <a:t>…..</a:t>
            </a:r>
          </a:p>
          <a:p>
            <a:pPr lvl="1"/>
            <a:r>
              <a:rPr lang="fr-FR"/>
              <a:t>…..</a:t>
            </a:r>
          </a:p>
          <a:p>
            <a:pPr lvl="1"/>
            <a:endParaRPr lang="fr-FR"/>
          </a:p>
          <a:p>
            <a:pPr lvl="0"/>
            <a:r>
              <a:rPr lang="fr-FR"/>
              <a:t>Grand titre</a:t>
            </a:r>
          </a:p>
          <a:p>
            <a:pPr lvl="0"/>
            <a:r>
              <a:rPr lang="fr-FR"/>
              <a:t>…..</a:t>
            </a:r>
          </a:p>
          <a:p>
            <a:pPr lvl="0"/>
            <a:r>
              <a:rPr lang="fr-FR"/>
              <a:t>…..</a:t>
            </a:r>
          </a:p>
          <a:p>
            <a:pPr lvl="0"/>
            <a:r>
              <a:rPr lang="fr-FR"/>
              <a:t>…..</a:t>
            </a:r>
          </a:p>
          <a:p>
            <a:pPr lvl="0"/>
            <a:r>
              <a:rPr lang="fr-FR"/>
              <a:t> </a:t>
            </a:r>
          </a:p>
        </p:txBody>
      </p:sp>
    </p:spTree>
    <p:extLst>
      <p:ext uri="{BB962C8B-B14F-4D97-AF65-F5344CB8AC3E}">
        <p14:creationId xmlns:p14="http://schemas.microsoft.com/office/powerpoint/2010/main" val="308780110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RSE - Titres+Sous-tit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A969FD-0658-D26D-FA0D-0857A3F0402C}"/>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14">
            <a:extLst>
              <a:ext uri="{FF2B5EF4-FFF2-40B4-BE49-F238E27FC236}">
                <a16:creationId xmlns:a16="http://schemas.microsoft.com/office/drawing/2014/main" id="{84A6742C-EAC4-9535-88BF-020EC002CE36}"/>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1">
                <a:solidFill>
                  <a:srgbClr val="52C491"/>
                </a:solidFill>
              </a:defRPr>
            </a:lvl1pPr>
          </a:lstStyle>
          <a:p>
            <a:pPr lvl="0"/>
            <a:r>
              <a:rPr lang="fr-FR"/>
              <a:t>Sous-titre</a:t>
            </a:r>
          </a:p>
        </p:txBody>
      </p:sp>
      <p:sp>
        <p:nvSpPr>
          <p:cNvPr id="5" name="Espace réservé du texte 14">
            <a:extLst>
              <a:ext uri="{FF2B5EF4-FFF2-40B4-BE49-F238E27FC236}">
                <a16:creationId xmlns:a16="http://schemas.microsoft.com/office/drawing/2014/main" id="{91579DA4-B453-C8FB-76C1-0E3C62AE7CB6}"/>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6" name="Image 5" descr="Une image contenant Graphique, graphisme, clipart, conception&#10;&#10;Description générée automatiquement">
            <a:extLst>
              <a:ext uri="{FF2B5EF4-FFF2-40B4-BE49-F238E27FC236}">
                <a16:creationId xmlns:a16="http://schemas.microsoft.com/office/drawing/2014/main" id="{A5B147CE-B218-F807-1111-8DBB3E2A840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632972" y="203208"/>
            <a:ext cx="1310479" cy="449427"/>
          </a:xfrm>
          <a:prstGeom prst="rect">
            <a:avLst/>
          </a:prstGeom>
        </p:spPr>
      </p:pic>
    </p:spTree>
    <p:extLst>
      <p:ext uri="{BB962C8B-B14F-4D97-AF65-F5344CB8AC3E}">
        <p14:creationId xmlns:p14="http://schemas.microsoft.com/office/powerpoint/2010/main" val="6241373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RSE - Grand Titre seu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490AC98-B0C9-94F3-FB96-1C998137F92B}"/>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Espace réservé du texte 14">
            <a:extLst>
              <a:ext uri="{FF2B5EF4-FFF2-40B4-BE49-F238E27FC236}">
                <a16:creationId xmlns:a16="http://schemas.microsoft.com/office/drawing/2014/main" id="{BA838FCE-85C5-01D4-AA10-103185F080F5}"/>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pic>
        <p:nvPicPr>
          <p:cNvPr id="5" name="Image 4" descr="Une image contenant Graphique, graphisme, clipart, conception&#10;&#10;Description générée automatiquement">
            <a:extLst>
              <a:ext uri="{FF2B5EF4-FFF2-40B4-BE49-F238E27FC236}">
                <a16:creationId xmlns:a16="http://schemas.microsoft.com/office/drawing/2014/main" id="{83B81542-8934-361F-C644-8F5C203139C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632972" y="203208"/>
            <a:ext cx="1310479" cy="449427"/>
          </a:xfrm>
          <a:prstGeom prst="rect">
            <a:avLst/>
          </a:prstGeom>
        </p:spPr>
      </p:pic>
    </p:spTree>
    <p:extLst>
      <p:ext uri="{BB962C8B-B14F-4D97-AF65-F5344CB8AC3E}">
        <p14:creationId xmlns:p14="http://schemas.microsoft.com/office/powerpoint/2010/main" val="4374952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Nos valeurs">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6" name="Ellipse 5">
            <a:extLst>
              <a:ext uri="{FF2B5EF4-FFF2-40B4-BE49-F238E27FC236}">
                <a16:creationId xmlns:a16="http://schemas.microsoft.com/office/drawing/2014/main" id="{4A3EAAE3-EEAA-BD9E-93DE-70010DB62E5A}"/>
              </a:ext>
            </a:extLst>
          </p:cNvPr>
          <p:cNvSpPr/>
          <p:nvPr userDrawn="1"/>
        </p:nvSpPr>
        <p:spPr>
          <a:xfrm>
            <a:off x="3353619" y="692563"/>
            <a:ext cx="5544280" cy="55442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llipse 9">
            <a:extLst>
              <a:ext uri="{FF2B5EF4-FFF2-40B4-BE49-F238E27FC236}">
                <a16:creationId xmlns:a16="http://schemas.microsoft.com/office/drawing/2014/main" id="{F404A09A-8564-4DA2-26CA-E2506833E744}"/>
              </a:ext>
            </a:extLst>
          </p:cNvPr>
          <p:cNvSpPr/>
          <p:nvPr userDrawn="1"/>
        </p:nvSpPr>
        <p:spPr>
          <a:xfrm>
            <a:off x="5434430" y="827888"/>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843522A5-34C1-B9DB-0B9A-36ACACB2E7A3}"/>
              </a:ext>
            </a:extLst>
          </p:cNvPr>
          <p:cNvSpPr/>
          <p:nvPr userDrawn="1"/>
        </p:nvSpPr>
        <p:spPr>
          <a:xfrm>
            <a:off x="7054886" y="1788586"/>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D5F5992D-629E-7F91-D0DE-FE267A9A8674}"/>
              </a:ext>
            </a:extLst>
          </p:cNvPr>
          <p:cNvSpPr/>
          <p:nvPr userDrawn="1"/>
        </p:nvSpPr>
        <p:spPr>
          <a:xfrm>
            <a:off x="7008587" y="3756282"/>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Ellipse 13">
            <a:extLst>
              <a:ext uri="{FF2B5EF4-FFF2-40B4-BE49-F238E27FC236}">
                <a16:creationId xmlns:a16="http://schemas.microsoft.com/office/drawing/2014/main" id="{CEAC4502-EB98-AF9F-D00D-8533661B4273}"/>
              </a:ext>
            </a:extLst>
          </p:cNvPr>
          <p:cNvSpPr/>
          <p:nvPr userDrawn="1"/>
        </p:nvSpPr>
        <p:spPr>
          <a:xfrm>
            <a:off x="5364982" y="4612809"/>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Ellipse 14">
            <a:extLst>
              <a:ext uri="{FF2B5EF4-FFF2-40B4-BE49-F238E27FC236}">
                <a16:creationId xmlns:a16="http://schemas.microsoft.com/office/drawing/2014/main" id="{0975045F-0B57-DC01-3460-E021B0420D8C}"/>
              </a:ext>
            </a:extLst>
          </p:cNvPr>
          <p:cNvSpPr/>
          <p:nvPr userDrawn="1"/>
        </p:nvSpPr>
        <p:spPr>
          <a:xfrm>
            <a:off x="3744526" y="3663685"/>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Ellipse 15">
            <a:extLst>
              <a:ext uri="{FF2B5EF4-FFF2-40B4-BE49-F238E27FC236}">
                <a16:creationId xmlns:a16="http://schemas.microsoft.com/office/drawing/2014/main" id="{2105A9BC-260D-2B2D-507C-6FF00928A00E}"/>
              </a:ext>
            </a:extLst>
          </p:cNvPr>
          <p:cNvSpPr/>
          <p:nvPr userDrawn="1"/>
        </p:nvSpPr>
        <p:spPr>
          <a:xfrm>
            <a:off x="3756101" y="1788586"/>
            <a:ext cx="1382659" cy="1382659"/>
          </a:xfrm>
          <a:prstGeom prst="ellipse">
            <a:avLst/>
          </a:prstGeom>
          <a:solidFill>
            <a:schemeClr val="bg1"/>
          </a:solidFill>
          <a:ln w="28575">
            <a:solidFill>
              <a:srgbClr val="F5A24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a:extLst>
              <a:ext uri="{FF2B5EF4-FFF2-40B4-BE49-F238E27FC236}">
                <a16:creationId xmlns:a16="http://schemas.microsoft.com/office/drawing/2014/main" id="{3C339399-6C0F-9E98-10BF-05F813C2BFE2}"/>
              </a:ext>
            </a:extLst>
          </p:cNvPr>
          <p:cNvSpPr txBox="1"/>
          <p:nvPr userDrawn="1"/>
        </p:nvSpPr>
        <p:spPr>
          <a:xfrm>
            <a:off x="5628247" y="1380717"/>
            <a:ext cx="995023"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ÉCOUTE</a:t>
            </a:r>
            <a:endParaRPr lang="fr-FR" b="1">
              <a:solidFill>
                <a:srgbClr val="F6A442"/>
              </a:solidFill>
              <a:latin typeface="Arial" panose="020B0604020202020204" pitchFamily="34" charset="0"/>
              <a:cs typeface="Arial" panose="020B0604020202020204" pitchFamily="34" charset="0"/>
            </a:endParaRPr>
          </a:p>
        </p:txBody>
      </p:sp>
      <p:sp>
        <p:nvSpPr>
          <p:cNvPr id="18" name="ZoneTexte 17">
            <a:extLst>
              <a:ext uri="{FF2B5EF4-FFF2-40B4-BE49-F238E27FC236}">
                <a16:creationId xmlns:a16="http://schemas.microsoft.com/office/drawing/2014/main" id="{C38240D8-DFE2-D2D1-8B38-9347D85B7911}"/>
              </a:ext>
            </a:extLst>
          </p:cNvPr>
          <p:cNvSpPr txBox="1"/>
          <p:nvPr userDrawn="1"/>
        </p:nvSpPr>
        <p:spPr>
          <a:xfrm>
            <a:off x="7054886" y="2352990"/>
            <a:ext cx="1382659"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RÉACTIVITÉ</a:t>
            </a:r>
            <a:endParaRPr lang="fr-FR" b="1">
              <a:solidFill>
                <a:srgbClr val="F6A442"/>
              </a:solidFill>
              <a:latin typeface="Arial" panose="020B0604020202020204" pitchFamily="34" charset="0"/>
              <a:cs typeface="Arial" panose="020B0604020202020204" pitchFamily="34" charset="0"/>
            </a:endParaRPr>
          </a:p>
        </p:txBody>
      </p:sp>
      <p:sp>
        <p:nvSpPr>
          <p:cNvPr id="19" name="ZoneTexte 18">
            <a:extLst>
              <a:ext uri="{FF2B5EF4-FFF2-40B4-BE49-F238E27FC236}">
                <a16:creationId xmlns:a16="http://schemas.microsoft.com/office/drawing/2014/main" id="{E8027FBF-DBEC-FA59-2891-DF2A013BE78E}"/>
              </a:ext>
            </a:extLst>
          </p:cNvPr>
          <p:cNvSpPr txBox="1"/>
          <p:nvPr userDrawn="1"/>
        </p:nvSpPr>
        <p:spPr>
          <a:xfrm>
            <a:off x="7020162" y="4343836"/>
            <a:ext cx="1382659"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EXPERTISE</a:t>
            </a:r>
            <a:endParaRPr lang="fr-FR" b="1">
              <a:solidFill>
                <a:srgbClr val="F6A442"/>
              </a:solidFill>
              <a:latin typeface="Arial" panose="020B0604020202020204" pitchFamily="34" charset="0"/>
              <a:cs typeface="Arial" panose="020B0604020202020204" pitchFamily="34" charset="0"/>
            </a:endParaRPr>
          </a:p>
        </p:txBody>
      </p:sp>
      <p:sp>
        <p:nvSpPr>
          <p:cNvPr id="20" name="ZoneTexte 19">
            <a:extLst>
              <a:ext uri="{FF2B5EF4-FFF2-40B4-BE49-F238E27FC236}">
                <a16:creationId xmlns:a16="http://schemas.microsoft.com/office/drawing/2014/main" id="{7FA50067-A225-EB1F-2772-2C628578BFF8}"/>
              </a:ext>
            </a:extLst>
          </p:cNvPr>
          <p:cNvSpPr txBox="1"/>
          <p:nvPr userDrawn="1"/>
        </p:nvSpPr>
        <p:spPr>
          <a:xfrm>
            <a:off x="5364982" y="5165638"/>
            <a:ext cx="1382659"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SUR-MESURE</a:t>
            </a:r>
            <a:endParaRPr lang="fr-FR" b="1">
              <a:solidFill>
                <a:srgbClr val="F6A442"/>
              </a:solidFill>
              <a:latin typeface="Arial" panose="020B0604020202020204" pitchFamily="34" charset="0"/>
              <a:cs typeface="Arial" panose="020B0604020202020204" pitchFamily="34" charset="0"/>
            </a:endParaRPr>
          </a:p>
        </p:txBody>
      </p:sp>
      <p:sp>
        <p:nvSpPr>
          <p:cNvPr id="21" name="ZoneTexte 20">
            <a:extLst>
              <a:ext uri="{FF2B5EF4-FFF2-40B4-BE49-F238E27FC236}">
                <a16:creationId xmlns:a16="http://schemas.microsoft.com/office/drawing/2014/main" id="{FEA20390-FDF4-6947-D2DA-62B2974FA973}"/>
              </a:ext>
            </a:extLst>
          </p:cNvPr>
          <p:cNvSpPr txBox="1"/>
          <p:nvPr userDrawn="1"/>
        </p:nvSpPr>
        <p:spPr>
          <a:xfrm>
            <a:off x="3732952" y="4251238"/>
            <a:ext cx="1382659"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PROXIMITÉ</a:t>
            </a:r>
            <a:endParaRPr lang="fr-FR" b="1">
              <a:solidFill>
                <a:srgbClr val="F6A442"/>
              </a:solidFill>
              <a:latin typeface="Arial" panose="020B0604020202020204" pitchFamily="34" charset="0"/>
              <a:cs typeface="Arial" panose="020B0604020202020204" pitchFamily="34" charset="0"/>
            </a:endParaRPr>
          </a:p>
        </p:txBody>
      </p:sp>
      <p:sp>
        <p:nvSpPr>
          <p:cNvPr id="22" name="ZoneTexte 21">
            <a:extLst>
              <a:ext uri="{FF2B5EF4-FFF2-40B4-BE49-F238E27FC236}">
                <a16:creationId xmlns:a16="http://schemas.microsoft.com/office/drawing/2014/main" id="{9174A3D1-A041-0822-3BE2-EC3B785E5FAE}"/>
              </a:ext>
            </a:extLst>
          </p:cNvPr>
          <p:cNvSpPr txBox="1"/>
          <p:nvPr userDrawn="1"/>
        </p:nvSpPr>
        <p:spPr>
          <a:xfrm>
            <a:off x="3756101" y="2352989"/>
            <a:ext cx="1382659" cy="276999"/>
          </a:xfrm>
          <a:prstGeom prst="rect">
            <a:avLst/>
          </a:prstGeom>
          <a:noFill/>
        </p:spPr>
        <p:txBody>
          <a:bodyPr wrap="square" rtlCol="0">
            <a:spAutoFit/>
          </a:bodyPr>
          <a:lstStyle/>
          <a:p>
            <a:pPr algn="ctr"/>
            <a:r>
              <a:rPr lang="fr-FR" sz="1200" b="1">
                <a:solidFill>
                  <a:srgbClr val="F6A442"/>
                </a:solidFill>
                <a:latin typeface="Arial" panose="020B0604020202020204" pitchFamily="34" charset="0"/>
                <a:cs typeface="Arial" panose="020B0604020202020204" pitchFamily="34" charset="0"/>
              </a:rPr>
              <a:t>FLEXIBILITÉ</a:t>
            </a:r>
            <a:endParaRPr lang="fr-FR" b="1">
              <a:solidFill>
                <a:srgbClr val="F6A442"/>
              </a:solidFill>
              <a:latin typeface="Arial" panose="020B0604020202020204" pitchFamily="34" charset="0"/>
              <a:cs typeface="Arial" panose="020B0604020202020204" pitchFamily="34" charset="0"/>
            </a:endParaRPr>
          </a:p>
        </p:txBody>
      </p:sp>
      <p:pic>
        <p:nvPicPr>
          <p:cNvPr id="29" name="Image 28">
            <a:extLst>
              <a:ext uri="{FF2B5EF4-FFF2-40B4-BE49-F238E27FC236}">
                <a16:creationId xmlns:a16="http://schemas.microsoft.com/office/drawing/2014/main" id="{A9C44970-E609-5D84-CB05-394CB8BE56C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71024" y="2793069"/>
            <a:ext cx="1917700" cy="1257300"/>
          </a:xfrm>
          <a:prstGeom prst="rect">
            <a:avLst/>
          </a:prstGeom>
        </p:spPr>
      </p:pic>
      <p:sp>
        <p:nvSpPr>
          <p:cNvPr id="2" name="Espace réservé du texte 14">
            <a:extLst>
              <a:ext uri="{FF2B5EF4-FFF2-40B4-BE49-F238E27FC236}">
                <a16:creationId xmlns:a16="http://schemas.microsoft.com/office/drawing/2014/main" id="{2C051EBB-160E-20B2-E3C1-12F0D2756E97}"/>
              </a:ext>
            </a:extLst>
          </p:cNvPr>
          <p:cNvSpPr>
            <a:spLocks noGrp="1"/>
          </p:cNvSpPr>
          <p:nvPr>
            <p:ph type="body" sz="quarter" idx="11" hasCustomPrompt="1"/>
          </p:nvPr>
        </p:nvSpPr>
        <p:spPr>
          <a:xfrm>
            <a:off x="376775" y="336774"/>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Nos valeurs</a:t>
            </a:r>
          </a:p>
        </p:txBody>
      </p:sp>
    </p:spTree>
    <p:extLst>
      <p:ext uri="{BB962C8B-B14F-4D97-AF65-F5344CB8AC3E}">
        <p14:creationId xmlns:p14="http://schemas.microsoft.com/office/powerpoint/2010/main" val="17997626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BANDEAU - Titre et sous titr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1399B60-5FDB-3F16-5EA7-F4AE0BA303DF}"/>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5" name="Image 14">
            <a:extLst>
              <a:ext uri="{FF2B5EF4-FFF2-40B4-BE49-F238E27FC236}">
                <a16:creationId xmlns:a16="http://schemas.microsoft.com/office/drawing/2014/main" id="{FF4A1AC1-97DD-DDDB-FB05-207B434B4FA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6" name="Espace réservé du texte 14">
            <a:extLst>
              <a:ext uri="{FF2B5EF4-FFF2-40B4-BE49-F238E27FC236}">
                <a16:creationId xmlns:a16="http://schemas.microsoft.com/office/drawing/2014/main" id="{35D06C90-AABA-8876-CC51-518242F88F06}"/>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7" name="Espace réservé du texte 14">
            <a:extLst>
              <a:ext uri="{FF2B5EF4-FFF2-40B4-BE49-F238E27FC236}">
                <a16:creationId xmlns:a16="http://schemas.microsoft.com/office/drawing/2014/main" id="{2576A134-A492-00B3-40D8-94CF70ACC485}"/>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rgbClr val="5F5F5F"/>
                </a:solidFill>
              </a:defRPr>
            </a:lvl1pPr>
          </a:lstStyle>
          <a:p>
            <a:pPr lvl="0"/>
            <a:r>
              <a:rPr lang="fr-FR"/>
              <a:t>Grand titre</a:t>
            </a:r>
          </a:p>
        </p:txBody>
      </p:sp>
    </p:spTree>
    <p:extLst>
      <p:ext uri="{BB962C8B-B14F-4D97-AF65-F5344CB8AC3E}">
        <p14:creationId xmlns:p14="http://schemas.microsoft.com/office/powerpoint/2010/main" val="41935591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4_Titres+Sous-tit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
        <p:nvSpPr>
          <p:cNvPr id="3" name="Rectangle 2">
            <a:extLst>
              <a:ext uri="{FF2B5EF4-FFF2-40B4-BE49-F238E27FC236}">
                <a16:creationId xmlns:a16="http://schemas.microsoft.com/office/drawing/2014/main" id="{8CAD2AB3-F7A0-376D-3D85-80BAFEF5C208}"/>
              </a:ext>
            </a:extLst>
          </p:cNvPr>
          <p:cNvSpPr/>
          <p:nvPr userDrawn="1"/>
        </p:nvSpPr>
        <p:spPr>
          <a:xfrm>
            <a:off x="1" y="5282226"/>
            <a:ext cx="10967026" cy="1237295"/>
          </a:xfrm>
          <a:prstGeom prst="rect">
            <a:avLst/>
          </a:prstGeom>
          <a:gradFill flip="none" rotWithShape="1">
            <a:gsLst>
              <a:gs pos="80000">
                <a:srgbClr val="F9862A"/>
              </a:gs>
              <a:gs pos="36000">
                <a:srgbClr val="F25F0E"/>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white"/>
              </a:solidFill>
              <a:effectLst/>
              <a:uLnTx/>
              <a:uFillTx/>
              <a:latin typeface="Roboto"/>
              <a:ea typeface="+mn-ea"/>
              <a:cs typeface="+mn-cs"/>
            </a:endParaRPr>
          </a:p>
        </p:txBody>
      </p:sp>
      <p:pic>
        <p:nvPicPr>
          <p:cNvPr id="4" name="Picture 47">
            <a:extLst>
              <a:ext uri="{FF2B5EF4-FFF2-40B4-BE49-F238E27FC236}">
                <a16:creationId xmlns:a16="http://schemas.microsoft.com/office/drawing/2014/main" id="{1DC8423F-1D2B-B485-C38E-184833777C8F}"/>
              </a:ext>
            </a:extLst>
          </p:cNvPr>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10272906" y="5170198"/>
            <a:ext cx="1463376" cy="1467504"/>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6" name="Espace réservé pour une image  5">
            <a:extLst>
              <a:ext uri="{FF2B5EF4-FFF2-40B4-BE49-F238E27FC236}">
                <a16:creationId xmlns:a16="http://schemas.microsoft.com/office/drawing/2014/main" id="{24669B75-6854-E440-909E-3945CB632DFB}"/>
              </a:ext>
            </a:extLst>
          </p:cNvPr>
          <p:cNvSpPr>
            <a:spLocks noGrp="1"/>
          </p:cNvSpPr>
          <p:nvPr>
            <p:ph type="pic" sz="quarter" idx="12"/>
          </p:nvPr>
        </p:nvSpPr>
        <p:spPr>
          <a:xfrm>
            <a:off x="376774" y="5490504"/>
            <a:ext cx="2625725" cy="820738"/>
          </a:xfrm>
          <a:prstGeom prst="roundRect">
            <a:avLst/>
          </a:prstGeom>
        </p:spPr>
        <p:txBody>
          <a:bodyPr/>
          <a:lstStyle/>
          <a:p>
            <a:endParaRPr lang="fr-FR"/>
          </a:p>
        </p:txBody>
      </p:sp>
      <p:sp>
        <p:nvSpPr>
          <p:cNvPr id="7" name="Espace réservé de la date 2">
            <a:extLst>
              <a:ext uri="{FF2B5EF4-FFF2-40B4-BE49-F238E27FC236}">
                <a16:creationId xmlns:a16="http://schemas.microsoft.com/office/drawing/2014/main" id="{D8A9E21F-D568-8362-9BDB-1CC21CD5633F}"/>
              </a:ext>
            </a:extLst>
          </p:cNvPr>
          <p:cNvSpPr txBox="1">
            <a:spLocks/>
          </p:cNvSpPr>
          <p:nvPr userDrawn="1"/>
        </p:nvSpPr>
        <p:spPr>
          <a:xfrm>
            <a:off x="73546" y="6612410"/>
            <a:ext cx="1879566" cy="215444"/>
          </a:xfrm>
          <a:prstGeom prst="rect">
            <a:avLst/>
          </a:prstGeom>
        </p:spPr>
        <p:txBody>
          <a:bodyPr anchor="ctr">
            <a:spAutoFit/>
          </a:bodyPr>
          <a:lstStyle>
            <a:defPPr>
              <a:defRPr lang="fr-FR"/>
            </a:defPPr>
            <a:lvl1pPr marL="0" algn="l" defTabSz="914400" rtl="0" eaLnBrk="1" latinLnBrk="0" hangingPunct="1">
              <a:defRPr sz="1400" b="0" i="0" u="none"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sz="800">
                <a:solidFill>
                  <a:schemeClr val="bg1">
                    <a:lumMod val="65000"/>
                  </a:schemeClr>
                </a:solidFill>
                <a:latin typeface="Arial" panose="020B0604020202020204" pitchFamily="34" charset="0"/>
                <a:ea typeface="Roboto" charset="0"/>
                <a:cs typeface="Arial" panose="020B0604020202020204" pitchFamily="34" charset="0"/>
              </a:rPr>
              <a:t>Classification C2</a:t>
            </a:r>
            <a:r>
              <a:rPr lang="fr-FR" sz="800" baseline="0">
                <a:solidFill>
                  <a:schemeClr val="bg1">
                    <a:lumMod val="65000"/>
                  </a:schemeClr>
                </a:solidFill>
                <a:latin typeface="Arial" panose="020B0604020202020204" pitchFamily="34" charset="0"/>
                <a:ea typeface="Roboto" charset="0"/>
                <a:cs typeface="Arial" panose="020B0604020202020204" pitchFamily="34" charset="0"/>
              </a:rPr>
              <a:t> - Confidentiel</a:t>
            </a:r>
            <a:endParaRPr lang="fr-FR" sz="1000">
              <a:solidFill>
                <a:schemeClr val="tx1"/>
              </a:solidFill>
              <a:latin typeface="Arial" panose="020B0604020202020204" pitchFamily="34" charset="0"/>
              <a:ea typeface="Roboto" charset="0"/>
              <a:cs typeface="Arial" panose="020B0604020202020204" pitchFamily="34" charset="0"/>
            </a:endParaRPr>
          </a:p>
        </p:txBody>
      </p:sp>
    </p:spTree>
    <p:extLst>
      <p:ext uri="{BB962C8B-B14F-4D97-AF65-F5344CB8AC3E}">
        <p14:creationId xmlns:p14="http://schemas.microsoft.com/office/powerpoint/2010/main" val="227428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mmaire - grand titr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FCEEFA7-91EF-8D5C-124F-2A21E37CA134}"/>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Larme 16">
            <a:extLst>
              <a:ext uri="{FF2B5EF4-FFF2-40B4-BE49-F238E27FC236}">
                <a16:creationId xmlns:a16="http://schemas.microsoft.com/office/drawing/2014/main" id="{9BFEAAC0-C772-36EA-E300-FDE8481DE249}"/>
              </a:ext>
            </a:extLst>
          </p:cNvPr>
          <p:cNvSpPr/>
          <p:nvPr userDrawn="1"/>
        </p:nvSpPr>
        <p:spPr>
          <a:xfrm rot="10800000" flipH="1">
            <a:off x="8325853" y="3208420"/>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92A15C83-8914-8A78-1495-692C3216278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9" name="Espace réservé du texte 8">
            <a:extLst>
              <a:ext uri="{FF2B5EF4-FFF2-40B4-BE49-F238E27FC236}">
                <a16:creationId xmlns:a16="http://schemas.microsoft.com/office/drawing/2014/main" id="{3FB37F8C-8CE7-9BE3-3003-6B166F4EF0C5}"/>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a:lvl1pPr>
            <a:lvl2pPr marL="857250" indent="-400050">
              <a:buFont typeface="+mj-lt"/>
              <a:buAutoNum type="romanUcPeriod"/>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0"/>
            <a:r>
              <a:rPr lang="fr-FR"/>
              <a:t>Grand titre</a:t>
            </a:r>
          </a:p>
          <a:p>
            <a:pPr lvl="0"/>
            <a:r>
              <a:rPr lang="fr-FR"/>
              <a:t>…..</a:t>
            </a:r>
          </a:p>
          <a:p>
            <a:pPr lvl="0"/>
            <a:r>
              <a:rPr lang="fr-FR"/>
              <a:t>…..</a:t>
            </a:r>
          </a:p>
          <a:p>
            <a:pPr lvl="0"/>
            <a:r>
              <a:rPr lang="fr-FR"/>
              <a:t>…..</a:t>
            </a:r>
          </a:p>
          <a:p>
            <a:pPr lvl="0"/>
            <a:r>
              <a:rPr lang="fr-FR"/>
              <a:t> </a:t>
            </a:r>
          </a:p>
        </p:txBody>
      </p:sp>
      <p:grpSp>
        <p:nvGrpSpPr>
          <p:cNvPr id="12" name="Graphique 29">
            <a:extLst>
              <a:ext uri="{FF2B5EF4-FFF2-40B4-BE49-F238E27FC236}">
                <a16:creationId xmlns:a16="http://schemas.microsoft.com/office/drawing/2014/main" id="{AA332624-E768-9409-8038-873DEA673F4D}"/>
              </a:ext>
            </a:extLst>
          </p:cNvPr>
          <p:cNvGrpSpPr/>
          <p:nvPr userDrawn="1"/>
        </p:nvGrpSpPr>
        <p:grpSpPr>
          <a:xfrm>
            <a:off x="7508762" y="1675876"/>
            <a:ext cx="3875165" cy="3907039"/>
            <a:chOff x="671908" y="2893373"/>
            <a:chExt cx="4415345" cy="4246745"/>
          </a:xfrm>
          <a:blipFill>
            <a:blip r:embed="rId3"/>
            <a:stretch>
              <a:fillRect l="-43000"/>
            </a:stretch>
          </a:blipFill>
        </p:grpSpPr>
        <p:sp>
          <p:nvSpPr>
            <p:cNvPr id="13" name="Forme libre 12">
              <a:extLst>
                <a:ext uri="{FF2B5EF4-FFF2-40B4-BE49-F238E27FC236}">
                  <a16:creationId xmlns:a16="http://schemas.microsoft.com/office/drawing/2014/main" id="{F9C1804E-58D9-63E2-6174-D8A6691342A5}"/>
                </a:ext>
              </a:extLst>
            </p:cNvPr>
            <p:cNvSpPr/>
            <p:nvPr/>
          </p:nvSpPr>
          <p:spPr>
            <a:xfrm>
              <a:off x="2922197" y="6953629"/>
              <a:ext cx="196850" cy="186489"/>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grpFill/>
            <a:ln w="0" cap="flat">
              <a:noFill/>
              <a:prstDash val="solid"/>
              <a:miter/>
            </a:ln>
          </p:spPr>
          <p:txBody>
            <a:bodyPr rtlCol="0" anchor="ctr"/>
            <a:lstStyle/>
            <a:p>
              <a:endParaRPr lang="fr-FR"/>
            </a:p>
          </p:txBody>
        </p:sp>
        <p:sp>
          <p:nvSpPr>
            <p:cNvPr id="14" name="Forme libre 13">
              <a:extLst>
                <a:ext uri="{FF2B5EF4-FFF2-40B4-BE49-F238E27FC236}">
                  <a16:creationId xmlns:a16="http://schemas.microsoft.com/office/drawing/2014/main" id="{756416F7-3127-594B-BACA-B72843D42178}"/>
                </a:ext>
              </a:extLst>
            </p:cNvPr>
            <p:cNvSpPr/>
            <p:nvPr/>
          </p:nvSpPr>
          <p:spPr>
            <a:xfrm>
              <a:off x="671908" y="2893373"/>
              <a:ext cx="4415345" cy="3511596"/>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grpFill/>
            <a:ln w="0" cap="flat">
              <a:noFill/>
              <a:prstDash val="solid"/>
              <a:miter/>
            </a:ln>
          </p:spPr>
          <p:txBody>
            <a:bodyPr rtlCol="0" anchor="ctr"/>
            <a:lstStyle/>
            <a:p>
              <a:endParaRPr lang="fr-FR"/>
            </a:p>
          </p:txBody>
        </p:sp>
        <p:sp>
          <p:nvSpPr>
            <p:cNvPr id="15" name="Forme libre 14">
              <a:extLst>
                <a:ext uri="{FF2B5EF4-FFF2-40B4-BE49-F238E27FC236}">
                  <a16:creationId xmlns:a16="http://schemas.microsoft.com/office/drawing/2014/main" id="{07596535-29F4-FF11-0B8F-CE8E94A069B0}"/>
                </a:ext>
              </a:extLst>
            </p:cNvPr>
            <p:cNvSpPr/>
            <p:nvPr/>
          </p:nvSpPr>
          <p:spPr>
            <a:xfrm>
              <a:off x="1691589" y="3904145"/>
              <a:ext cx="1590548" cy="150683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grpFill/>
            <a:ln w="0" cap="flat">
              <a:noFill/>
              <a:prstDash val="solid"/>
              <a:miter/>
            </a:ln>
          </p:spPr>
          <p:txBody>
            <a:bodyPr rtlCol="0" anchor="ctr"/>
            <a:lstStyle/>
            <a:p>
              <a:endParaRPr lang="fr-FR"/>
            </a:p>
          </p:txBody>
        </p:sp>
      </p:grpSp>
      <p:sp>
        <p:nvSpPr>
          <p:cNvPr id="18" name="Arc plein 17">
            <a:extLst>
              <a:ext uri="{FF2B5EF4-FFF2-40B4-BE49-F238E27FC236}">
                <a16:creationId xmlns:a16="http://schemas.microsoft.com/office/drawing/2014/main" id="{557C4F7E-2B15-87FE-8F30-64BDB6E37CAE}"/>
              </a:ext>
            </a:extLst>
          </p:cNvPr>
          <p:cNvSpPr/>
          <p:nvPr userDrawn="1"/>
        </p:nvSpPr>
        <p:spPr>
          <a:xfrm rot="16200000">
            <a:off x="11076723" y="107607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Tree>
    <p:extLst>
      <p:ext uri="{BB962C8B-B14F-4D97-AF65-F5344CB8AC3E}">
        <p14:creationId xmlns:p14="http://schemas.microsoft.com/office/powerpoint/2010/main" val="40513290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5_Titres+Sous-tit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125911604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Sous sommair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E32867-D3EA-FE0A-A860-D220C864D734}"/>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92A15C83-8914-8A78-1495-692C3216278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8" name="Espace réservé du texte 8">
            <a:extLst>
              <a:ext uri="{FF2B5EF4-FFF2-40B4-BE49-F238E27FC236}">
                <a16:creationId xmlns:a16="http://schemas.microsoft.com/office/drawing/2014/main" id="{5C8D9BEF-3E5D-4495-9EB1-4A2CB9D7DEBF}"/>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b="1">
                <a:solidFill>
                  <a:schemeClr val="tx1">
                    <a:lumMod val="75000"/>
                    <a:lumOff val="25000"/>
                  </a:schemeClr>
                </a:solidFill>
              </a:defRPr>
            </a:lvl1pPr>
            <a:lvl2pPr marL="857250" indent="-400050">
              <a:buFont typeface="+mj-lt"/>
              <a:buAutoNum type="arabicPeriod"/>
              <a:defRPr>
                <a:solidFill>
                  <a:srgbClr val="E5430D"/>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1"/>
            <a:r>
              <a:rPr lang="fr-FR"/>
              <a:t>Petit titre</a:t>
            </a:r>
          </a:p>
          <a:p>
            <a:pPr lvl="1"/>
            <a:r>
              <a:rPr lang="fr-FR"/>
              <a:t>….</a:t>
            </a:r>
          </a:p>
          <a:p>
            <a:pPr lvl="1"/>
            <a:r>
              <a:rPr lang="fr-FR"/>
              <a:t>….</a:t>
            </a:r>
          </a:p>
          <a:p>
            <a:pPr lvl="1"/>
            <a:endParaRPr lang="fr-FR"/>
          </a:p>
          <a:p>
            <a:pPr lvl="0"/>
            <a:r>
              <a:rPr lang="fr-FR"/>
              <a:t>Grand titre</a:t>
            </a:r>
          </a:p>
          <a:p>
            <a:pPr lvl="0"/>
            <a:r>
              <a:rPr lang="fr-FR"/>
              <a:t>…..</a:t>
            </a:r>
          </a:p>
          <a:p>
            <a:pPr lvl="0"/>
            <a:r>
              <a:rPr lang="fr-FR"/>
              <a:t>…..</a:t>
            </a:r>
          </a:p>
          <a:p>
            <a:pPr lvl="0"/>
            <a:r>
              <a:rPr lang="fr-FR"/>
              <a:t>…..</a:t>
            </a:r>
          </a:p>
          <a:p>
            <a:pPr lvl="0"/>
            <a:r>
              <a:rPr lang="fr-FR"/>
              <a:t>…..</a:t>
            </a:r>
          </a:p>
        </p:txBody>
      </p:sp>
      <p:sp>
        <p:nvSpPr>
          <p:cNvPr id="11" name="Larme 10">
            <a:extLst>
              <a:ext uri="{FF2B5EF4-FFF2-40B4-BE49-F238E27FC236}">
                <a16:creationId xmlns:a16="http://schemas.microsoft.com/office/drawing/2014/main" id="{43D3D4C3-0282-0538-E99E-A3625CC5A3AE}"/>
              </a:ext>
            </a:extLst>
          </p:cNvPr>
          <p:cNvSpPr/>
          <p:nvPr userDrawn="1"/>
        </p:nvSpPr>
        <p:spPr>
          <a:xfrm rot="10800000" flipH="1">
            <a:off x="8325853" y="3208420"/>
            <a:ext cx="3866147" cy="3712018"/>
          </a:xfrm>
          <a:prstGeom prst="teardrop">
            <a:avLst/>
          </a:prstGeom>
          <a:solidFill>
            <a:srgbClr val="E6E6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2" name="Graphique 29">
            <a:extLst>
              <a:ext uri="{FF2B5EF4-FFF2-40B4-BE49-F238E27FC236}">
                <a16:creationId xmlns:a16="http://schemas.microsoft.com/office/drawing/2014/main" id="{3170EFDF-CC84-604B-F896-09ED9298A8B7}"/>
              </a:ext>
            </a:extLst>
          </p:cNvPr>
          <p:cNvGrpSpPr/>
          <p:nvPr userDrawn="1"/>
        </p:nvGrpSpPr>
        <p:grpSpPr>
          <a:xfrm>
            <a:off x="7508762" y="1675876"/>
            <a:ext cx="3875165" cy="3907039"/>
            <a:chOff x="671908" y="2893373"/>
            <a:chExt cx="4415345" cy="4246745"/>
          </a:xfrm>
          <a:blipFill>
            <a:blip r:embed="rId3"/>
            <a:stretch>
              <a:fillRect l="-43000"/>
            </a:stretch>
          </a:blipFill>
        </p:grpSpPr>
        <p:sp>
          <p:nvSpPr>
            <p:cNvPr id="13" name="Forme libre 12">
              <a:extLst>
                <a:ext uri="{FF2B5EF4-FFF2-40B4-BE49-F238E27FC236}">
                  <a16:creationId xmlns:a16="http://schemas.microsoft.com/office/drawing/2014/main" id="{980D5CAD-4289-FFF1-ABC0-03050CB76BF1}"/>
                </a:ext>
              </a:extLst>
            </p:cNvPr>
            <p:cNvSpPr/>
            <p:nvPr/>
          </p:nvSpPr>
          <p:spPr>
            <a:xfrm>
              <a:off x="2922197" y="6953629"/>
              <a:ext cx="196850" cy="186489"/>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grpFill/>
            <a:ln w="0" cap="flat">
              <a:noFill/>
              <a:prstDash val="solid"/>
              <a:miter/>
            </a:ln>
          </p:spPr>
          <p:txBody>
            <a:bodyPr rtlCol="0" anchor="ctr"/>
            <a:lstStyle/>
            <a:p>
              <a:endParaRPr lang="fr-FR"/>
            </a:p>
          </p:txBody>
        </p:sp>
        <p:sp>
          <p:nvSpPr>
            <p:cNvPr id="14" name="Forme libre 13">
              <a:extLst>
                <a:ext uri="{FF2B5EF4-FFF2-40B4-BE49-F238E27FC236}">
                  <a16:creationId xmlns:a16="http://schemas.microsoft.com/office/drawing/2014/main" id="{F6337BAA-23C2-9B01-7873-4E5B6C34F6D9}"/>
                </a:ext>
              </a:extLst>
            </p:cNvPr>
            <p:cNvSpPr/>
            <p:nvPr/>
          </p:nvSpPr>
          <p:spPr>
            <a:xfrm>
              <a:off x="671908" y="2893373"/>
              <a:ext cx="4415345" cy="3511596"/>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grpFill/>
            <a:ln w="0" cap="flat">
              <a:noFill/>
              <a:prstDash val="solid"/>
              <a:miter/>
            </a:ln>
          </p:spPr>
          <p:txBody>
            <a:bodyPr rtlCol="0" anchor="ctr"/>
            <a:lstStyle/>
            <a:p>
              <a:endParaRPr lang="fr-FR"/>
            </a:p>
          </p:txBody>
        </p:sp>
        <p:sp>
          <p:nvSpPr>
            <p:cNvPr id="15" name="Forme libre 14">
              <a:extLst>
                <a:ext uri="{FF2B5EF4-FFF2-40B4-BE49-F238E27FC236}">
                  <a16:creationId xmlns:a16="http://schemas.microsoft.com/office/drawing/2014/main" id="{60290095-D1EF-AF64-B7A0-101330C6F1A8}"/>
                </a:ext>
              </a:extLst>
            </p:cNvPr>
            <p:cNvSpPr/>
            <p:nvPr/>
          </p:nvSpPr>
          <p:spPr>
            <a:xfrm>
              <a:off x="1691589" y="3904145"/>
              <a:ext cx="1590548" cy="150683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grpFill/>
            <a:ln w="0" cap="flat">
              <a:noFill/>
              <a:prstDash val="solid"/>
              <a:miter/>
            </a:ln>
          </p:spPr>
          <p:txBody>
            <a:bodyPr rtlCol="0" anchor="ctr"/>
            <a:lstStyle/>
            <a:p>
              <a:endParaRPr lang="fr-FR"/>
            </a:p>
          </p:txBody>
        </p:sp>
      </p:grpSp>
      <p:sp>
        <p:nvSpPr>
          <p:cNvPr id="16" name="Arc plein 15">
            <a:extLst>
              <a:ext uri="{FF2B5EF4-FFF2-40B4-BE49-F238E27FC236}">
                <a16:creationId xmlns:a16="http://schemas.microsoft.com/office/drawing/2014/main" id="{CE6BF89C-BAB6-61D9-4280-DF39D572B6CA}"/>
              </a:ext>
            </a:extLst>
          </p:cNvPr>
          <p:cNvSpPr/>
          <p:nvPr userDrawn="1"/>
        </p:nvSpPr>
        <p:spPr>
          <a:xfrm rot="16200000">
            <a:off x="11076723" y="107607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fr-FR"/>
          </a:p>
        </p:txBody>
      </p:sp>
    </p:spTree>
    <p:extLst>
      <p:ext uri="{BB962C8B-B14F-4D97-AF65-F5344CB8AC3E}">
        <p14:creationId xmlns:p14="http://schemas.microsoft.com/office/powerpoint/2010/main" val="33253753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Offre + Références general">
    <p:spTree>
      <p:nvGrpSpPr>
        <p:cNvPr id="1" name=""/>
        <p:cNvGrpSpPr/>
        <p:nvPr/>
      </p:nvGrpSpPr>
      <p:grpSpPr>
        <a:xfrm>
          <a:off x="0" y="0"/>
          <a:ext cx="0" cy="0"/>
          <a:chOff x="0" y="0"/>
          <a:chExt cx="0" cy="0"/>
        </a:xfrm>
      </p:grpSpPr>
      <p:sp>
        <p:nvSpPr>
          <p:cNvPr id="5" name="Freeform: Shape 10">
            <a:extLst>
              <a:ext uri="{FF2B5EF4-FFF2-40B4-BE49-F238E27FC236}">
                <a16:creationId xmlns:a16="http://schemas.microsoft.com/office/drawing/2014/main" id="{51F3ADB3-0742-DC64-D88B-ECA24D52A619}"/>
              </a:ext>
            </a:extLst>
          </p:cNvPr>
          <p:cNvSpPr>
            <a:spLocks noChangeAspect="1"/>
          </p:cNvSpPr>
          <p:nvPr userDrawn="1"/>
        </p:nvSpPr>
        <p:spPr>
          <a:xfrm flipH="1">
            <a:off x="0" y="803500"/>
            <a:ext cx="4155440" cy="6054500"/>
          </a:xfrm>
          <a:custGeom>
            <a:avLst/>
            <a:gdLst>
              <a:gd name="connsiteX0" fmla="*/ 1078372 w 8393910"/>
              <a:gd name="connsiteY0" fmla="*/ 0 h 6858000"/>
              <a:gd name="connsiteX1" fmla="*/ 8393910 w 8393910"/>
              <a:gd name="connsiteY1" fmla="*/ 0 h 6858000"/>
              <a:gd name="connsiteX2" fmla="*/ 8393910 w 8393910"/>
              <a:gd name="connsiteY2" fmla="*/ 6858000 h 6858000"/>
              <a:gd name="connsiteX3" fmla="*/ 823595 w 8393910"/>
              <a:gd name="connsiteY3" fmla="*/ 6858000 h 6858000"/>
              <a:gd name="connsiteX4" fmla="*/ 807604 w 8393910"/>
              <a:gd name="connsiteY4" fmla="*/ 6830189 h 6858000"/>
              <a:gd name="connsiteX5" fmla="*/ 0 w 8393910"/>
              <a:gd name="connsiteY5" fmla="*/ 3640719 h 6858000"/>
              <a:gd name="connsiteX6" fmla="*/ 968722 w 8393910"/>
              <a:gd name="connsiteY6" fmla="*/ 1710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93910" h="6858000">
                <a:moveTo>
                  <a:pt x="1078372" y="0"/>
                </a:moveTo>
                <a:lnTo>
                  <a:pt x="8393910" y="0"/>
                </a:lnTo>
                <a:lnTo>
                  <a:pt x="8393910" y="6858000"/>
                </a:lnTo>
                <a:lnTo>
                  <a:pt x="823595" y="6858000"/>
                </a:lnTo>
                <a:lnTo>
                  <a:pt x="807604" y="6830189"/>
                </a:lnTo>
                <a:cubicBezTo>
                  <a:pt x="292559" y="5882077"/>
                  <a:pt x="0" y="4795564"/>
                  <a:pt x="0" y="3640719"/>
                </a:cubicBezTo>
                <a:cubicBezTo>
                  <a:pt x="0" y="2370390"/>
                  <a:pt x="353996" y="1182742"/>
                  <a:pt x="968722" y="171038"/>
                </a:cubicBezTo>
                <a:close/>
              </a:path>
            </a:pathLst>
          </a:custGeom>
          <a:solidFill>
            <a:schemeClr val="bg1"/>
          </a:solidFill>
          <a:ln>
            <a:noFill/>
          </a:ln>
          <a:effectLst>
            <a:outerShdw blurRad="241300" dist="38100" dir="10800000" algn="r" rotWithShape="0">
              <a:srgbClr val="E95A2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
        <p:nvSpPr>
          <p:cNvPr id="8" name="Larme 7">
            <a:extLst>
              <a:ext uri="{FF2B5EF4-FFF2-40B4-BE49-F238E27FC236}">
                <a16:creationId xmlns:a16="http://schemas.microsoft.com/office/drawing/2014/main" id="{E7CE4FDE-AE3F-0B5C-9627-A8EE4E7D1EE1}"/>
              </a:ext>
            </a:extLst>
          </p:cNvPr>
          <p:cNvSpPr/>
          <p:nvPr userDrawn="1"/>
        </p:nvSpPr>
        <p:spPr>
          <a:xfrm>
            <a:off x="7826484" y="0"/>
            <a:ext cx="1193072" cy="1160206"/>
          </a:xfrm>
          <a:prstGeom prst="teardrop">
            <a:avLst/>
          </a:prstGeom>
          <a:solidFill>
            <a:srgbClr val="E95A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F3FA1F3B-3A74-0A9B-436C-757492100040}"/>
              </a:ext>
            </a:extLst>
          </p:cNvPr>
          <p:cNvSpPr txBox="1"/>
          <p:nvPr userDrawn="1"/>
        </p:nvSpPr>
        <p:spPr>
          <a:xfrm>
            <a:off x="7897006" y="469040"/>
            <a:ext cx="1052028" cy="203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7154" tIns="17154" rIns="17154" bIns="17154" numCol="1" spcCol="38100" rtlCol="0" anchor="t">
            <a:spAutoFit/>
          </a:bodyPr>
          <a:lstStyle/>
          <a:p>
            <a:pPr marL="0" marR="0" lvl="0" indent="0" algn="ctr" defTabSz="686028" rtl="0" eaLnBrk="1" fontAlgn="auto" latinLnBrk="0" hangingPunct="0">
              <a:lnSpc>
                <a:spcPct val="100000"/>
              </a:lnSpc>
              <a:spcBef>
                <a:spcPts val="0"/>
              </a:spcBef>
              <a:spcAft>
                <a:spcPts val="0"/>
              </a:spcAft>
              <a:buClrTx/>
              <a:buSzTx/>
              <a:buFontTx/>
              <a:buNone/>
              <a:tabLst/>
              <a:defRPr/>
            </a:pPr>
            <a:r>
              <a:rPr kumimoji="0" lang="fr-FR" sz="1100" b="1" i="0" u="none" strike="noStrike" kern="1200" cap="none" spc="0" normalizeH="0" baseline="0" noProof="0">
                <a:ln>
                  <a:noFill/>
                </a:ln>
                <a:solidFill>
                  <a:prstClr val="white"/>
                </a:solidFill>
                <a:effectLst/>
                <a:uLnTx/>
                <a:uFillTx/>
                <a:latin typeface="Arial" panose="020B0604020202020204" pitchFamily="34" charset="0"/>
                <a:ea typeface="Calibri" charset="0"/>
                <a:cs typeface="Arial" panose="020B0604020202020204" pitchFamily="34" charset="0"/>
                <a:sym typeface="Lato Light"/>
              </a:rPr>
              <a:t>Nos références </a:t>
            </a:r>
          </a:p>
        </p:txBody>
      </p:sp>
    </p:spTree>
    <p:extLst>
      <p:ext uri="{BB962C8B-B14F-4D97-AF65-F5344CB8AC3E}">
        <p14:creationId xmlns:p14="http://schemas.microsoft.com/office/powerpoint/2010/main" val="820242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us sommair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E32867-D3EA-FE0A-A860-D220C864D734}"/>
              </a:ext>
            </a:extLst>
          </p:cNvPr>
          <p:cNvSpPr/>
          <p:nvPr userDrawn="1"/>
        </p:nvSpPr>
        <p:spPr>
          <a:xfrm>
            <a:off x="0" y="0"/>
            <a:ext cx="12192000" cy="686935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92A15C83-8914-8A78-1495-692C3216278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8" name="Espace réservé du texte 8">
            <a:extLst>
              <a:ext uri="{FF2B5EF4-FFF2-40B4-BE49-F238E27FC236}">
                <a16:creationId xmlns:a16="http://schemas.microsoft.com/office/drawing/2014/main" id="{5C8D9BEF-3E5D-4495-9EB1-4A2CB9D7DEBF}"/>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b="1">
                <a:solidFill>
                  <a:schemeClr val="tx1">
                    <a:lumMod val="75000"/>
                    <a:lumOff val="25000"/>
                  </a:schemeClr>
                </a:solidFill>
              </a:defRPr>
            </a:lvl1pPr>
            <a:lvl2pPr marL="857250" indent="-400050">
              <a:buFont typeface="+mj-lt"/>
              <a:buAutoNum type="arabicPeriod"/>
              <a:defRPr>
                <a:solidFill>
                  <a:srgbClr val="E5430D"/>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1"/>
            <a:r>
              <a:rPr lang="fr-FR"/>
              <a:t>Petit titre</a:t>
            </a:r>
          </a:p>
          <a:p>
            <a:pPr lvl="1"/>
            <a:r>
              <a:rPr lang="fr-FR"/>
              <a:t>….</a:t>
            </a:r>
          </a:p>
          <a:p>
            <a:pPr lvl="1"/>
            <a:r>
              <a:rPr lang="fr-FR"/>
              <a:t>….</a:t>
            </a:r>
          </a:p>
          <a:p>
            <a:pPr lvl="1"/>
            <a:endParaRPr lang="fr-FR"/>
          </a:p>
          <a:p>
            <a:pPr lvl="0"/>
            <a:r>
              <a:rPr lang="fr-FR"/>
              <a:t>Grand titre</a:t>
            </a:r>
          </a:p>
          <a:p>
            <a:pPr lvl="0"/>
            <a:r>
              <a:rPr lang="fr-FR"/>
              <a:t>…..</a:t>
            </a:r>
          </a:p>
          <a:p>
            <a:pPr lvl="0"/>
            <a:r>
              <a:rPr lang="fr-FR"/>
              <a:t>…..</a:t>
            </a:r>
          </a:p>
          <a:p>
            <a:pPr lvl="0"/>
            <a:r>
              <a:rPr lang="fr-FR"/>
              <a:t>…..</a:t>
            </a:r>
          </a:p>
          <a:p>
            <a:pPr lvl="0"/>
            <a:r>
              <a:rPr lang="fr-FR"/>
              <a:t>…..</a:t>
            </a:r>
          </a:p>
        </p:txBody>
      </p:sp>
      <p:sp>
        <p:nvSpPr>
          <p:cNvPr id="11" name="Larme 10">
            <a:extLst>
              <a:ext uri="{FF2B5EF4-FFF2-40B4-BE49-F238E27FC236}">
                <a16:creationId xmlns:a16="http://schemas.microsoft.com/office/drawing/2014/main" id="{43D3D4C3-0282-0538-E99E-A3625CC5A3AE}"/>
              </a:ext>
            </a:extLst>
          </p:cNvPr>
          <p:cNvSpPr/>
          <p:nvPr userDrawn="1"/>
        </p:nvSpPr>
        <p:spPr>
          <a:xfrm rot="10800000" flipH="1">
            <a:off x="8325853" y="3208420"/>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2" name="Graphique 29">
            <a:extLst>
              <a:ext uri="{FF2B5EF4-FFF2-40B4-BE49-F238E27FC236}">
                <a16:creationId xmlns:a16="http://schemas.microsoft.com/office/drawing/2014/main" id="{3170EFDF-CC84-604B-F896-09ED9298A8B7}"/>
              </a:ext>
            </a:extLst>
          </p:cNvPr>
          <p:cNvGrpSpPr/>
          <p:nvPr userDrawn="1"/>
        </p:nvGrpSpPr>
        <p:grpSpPr>
          <a:xfrm>
            <a:off x="7508762" y="1675876"/>
            <a:ext cx="3875165" cy="3907039"/>
            <a:chOff x="671908" y="2893373"/>
            <a:chExt cx="4415345" cy="4246745"/>
          </a:xfrm>
          <a:blipFill>
            <a:blip r:embed="rId3"/>
            <a:stretch>
              <a:fillRect l="-43000"/>
            </a:stretch>
          </a:blipFill>
        </p:grpSpPr>
        <p:sp>
          <p:nvSpPr>
            <p:cNvPr id="13" name="Forme libre 12">
              <a:extLst>
                <a:ext uri="{FF2B5EF4-FFF2-40B4-BE49-F238E27FC236}">
                  <a16:creationId xmlns:a16="http://schemas.microsoft.com/office/drawing/2014/main" id="{980D5CAD-4289-FFF1-ABC0-03050CB76BF1}"/>
                </a:ext>
              </a:extLst>
            </p:cNvPr>
            <p:cNvSpPr/>
            <p:nvPr/>
          </p:nvSpPr>
          <p:spPr>
            <a:xfrm>
              <a:off x="2922197" y="6953629"/>
              <a:ext cx="196850" cy="186489"/>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grpFill/>
            <a:ln w="0" cap="flat">
              <a:noFill/>
              <a:prstDash val="solid"/>
              <a:miter/>
            </a:ln>
          </p:spPr>
          <p:txBody>
            <a:bodyPr rtlCol="0" anchor="ctr"/>
            <a:lstStyle/>
            <a:p>
              <a:endParaRPr lang="fr-FR"/>
            </a:p>
          </p:txBody>
        </p:sp>
        <p:sp>
          <p:nvSpPr>
            <p:cNvPr id="14" name="Forme libre 13">
              <a:extLst>
                <a:ext uri="{FF2B5EF4-FFF2-40B4-BE49-F238E27FC236}">
                  <a16:creationId xmlns:a16="http://schemas.microsoft.com/office/drawing/2014/main" id="{F6337BAA-23C2-9B01-7873-4E5B6C34F6D9}"/>
                </a:ext>
              </a:extLst>
            </p:cNvPr>
            <p:cNvSpPr/>
            <p:nvPr/>
          </p:nvSpPr>
          <p:spPr>
            <a:xfrm>
              <a:off x="671908" y="2893373"/>
              <a:ext cx="4415345" cy="3511596"/>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grpFill/>
            <a:ln w="0" cap="flat">
              <a:noFill/>
              <a:prstDash val="solid"/>
              <a:miter/>
            </a:ln>
          </p:spPr>
          <p:txBody>
            <a:bodyPr rtlCol="0" anchor="ctr"/>
            <a:lstStyle/>
            <a:p>
              <a:endParaRPr lang="fr-FR"/>
            </a:p>
          </p:txBody>
        </p:sp>
        <p:sp>
          <p:nvSpPr>
            <p:cNvPr id="15" name="Forme libre 14">
              <a:extLst>
                <a:ext uri="{FF2B5EF4-FFF2-40B4-BE49-F238E27FC236}">
                  <a16:creationId xmlns:a16="http://schemas.microsoft.com/office/drawing/2014/main" id="{60290095-D1EF-AF64-B7A0-101330C6F1A8}"/>
                </a:ext>
              </a:extLst>
            </p:cNvPr>
            <p:cNvSpPr/>
            <p:nvPr/>
          </p:nvSpPr>
          <p:spPr>
            <a:xfrm>
              <a:off x="1691589" y="3904145"/>
              <a:ext cx="1590548" cy="150683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grpFill/>
            <a:ln w="0" cap="flat">
              <a:noFill/>
              <a:prstDash val="solid"/>
              <a:miter/>
            </a:ln>
          </p:spPr>
          <p:txBody>
            <a:bodyPr rtlCol="0" anchor="ctr"/>
            <a:lstStyle/>
            <a:p>
              <a:endParaRPr lang="fr-FR"/>
            </a:p>
          </p:txBody>
        </p:sp>
      </p:grpSp>
      <p:sp>
        <p:nvSpPr>
          <p:cNvPr id="16" name="Arc plein 15">
            <a:extLst>
              <a:ext uri="{FF2B5EF4-FFF2-40B4-BE49-F238E27FC236}">
                <a16:creationId xmlns:a16="http://schemas.microsoft.com/office/drawing/2014/main" id="{CE6BF89C-BAB6-61D9-4280-DF39D572B6CA}"/>
              </a:ext>
            </a:extLst>
          </p:cNvPr>
          <p:cNvSpPr/>
          <p:nvPr userDrawn="1"/>
        </p:nvSpPr>
        <p:spPr>
          <a:xfrm rot="16200000">
            <a:off x="11076723" y="107607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Tree>
    <p:extLst>
      <p:ext uri="{BB962C8B-B14F-4D97-AF65-F5344CB8AC3E}">
        <p14:creationId xmlns:p14="http://schemas.microsoft.com/office/powerpoint/2010/main" val="1505787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ous sommaire avec photo client">
    <p:spTree>
      <p:nvGrpSpPr>
        <p:cNvPr id="1" name=""/>
        <p:cNvGrpSpPr/>
        <p:nvPr/>
      </p:nvGrpSpPr>
      <p:grpSpPr>
        <a:xfrm>
          <a:off x="0" y="0"/>
          <a:ext cx="0" cy="0"/>
          <a:chOff x="0" y="0"/>
          <a:chExt cx="0" cy="0"/>
        </a:xfrm>
      </p:grpSpPr>
      <p:pic>
        <p:nvPicPr>
          <p:cNvPr id="5" name="Image 4" descr="Une image contenant ciel, habits, personne, homme&#10;&#10;Description générée automatiquement">
            <a:extLst>
              <a:ext uri="{FF2B5EF4-FFF2-40B4-BE49-F238E27FC236}">
                <a16:creationId xmlns:a16="http://schemas.microsoft.com/office/drawing/2014/main" id="{08A75F52-C122-4BEF-55E1-4E0AAF102BF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210452" cy="6920440"/>
          </a:xfrm>
          <a:prstGeom prst="rect">
            <a:avLst/>
          </a:prstGeom>
        </p:spPr>
      </p:pic>
      <p:sp>
        <p:nvSpPr>
          <p:cNvPr id="2" name="Rectangle : avec coins arrondis en diagonale 1">
            <a:extLst>
              <a:ext uri="{FF2B5EF4-FFF2-40B4-BE49-F238E27FC236}">
                <a16:creationId xmlns:a16="http://schemas.microsoft.com/office/drawing/2014/main" id="{692C22E0-1267-0BEE-3C85-A5FC16F347DB}"/>
              </a:ext>
            </a:extLst>
          </p:cNvPr>
          <p:cNvSpPr/>
          <p:nvPr userDrawn="1"/>
        </p:nvSpPr>
        <p:spPr>
          <a:xfrm>
            <a:off x="508000" y="951345"/>
            <a:ext cx="11702453" cy="5477164"/>
          </a:xfrm>
          <a:prstGeom prst="round2Diag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92A15C83-8914-8A78-1495-692C3216278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8" name="Espace réservé du texte 8">
            <a:extLst>
              <a:ext uri="{FF2B5EF4-FFF2-40B4-BE49-F238E27FC236}">
                <a16:creationId xmlns:a16="http://schemas.microsoft.com/office/drawing/2014/main" id="{5C8D9BEF-3E5D-4495-9EB1-4A2CB9D7DEBF}"/>
              </a:ext>
            </a:extLst>
          </p:cNvPr>
          <p:cNvSpPr>
            <a:spLocks noGrp="1"/>
          </p:cNvSpPr>
          <p:nvPr>
            <p:ph type="body" sz="quarter" idx="10" hasCustomPrompt="1"/>
          </p:nvPr>
        </p:nvSpPr>
        <p:spPr>
          <a:xfrm>
            <a:off x="808073" y="1285925"/>
            <a:ext cx="5287927" cy="4686943"/>
          </a:xfrm>
        </p:spPr>
        <p:txBody>
          <a:bodyPr/>
          <a:lstStyle>
            <a:lvl1pPr marL="514350" indent="-514350">
              <a:buFont typeface="+mj-lt"/>
              <a:buAutoNum type="romanUcPeriod"/>
              <a:defRPr b="1">
                <a:solidFill>
                  <a:schemeClr val="tx1">
                    <a:lumMod val="75000"/>
                    <a:lumOff val="25000"/>
                  </a:schemeClr>
                </a:solidFill>
              </a:defRPr>
            </a:lvl1pPr>
            <a:lvl2pPr marL="857250" indent="-400050">
              <a:buFont typeface="+mj-lt"/>
              <a:buAutoNum type="arabicPeriod"/>
              <a:defRPr>
                <a:solidFill>
                  <a:srgbClr val="E5430D"/>
                </a:solidFill>
              </a:defRPr>
            </a:lvl2pPr>
            <a:lvl3pPr marL="1314450" indent="-400050">
              <a:buFont typeface="+mj-lt"/>
              <a:buAutoNum type="romanUcPeriod"/>
              <a:defRPr/>
            </a:lvl3pPr>
            <a:lvl4pPr marL="1657350" indent="-285750">
              <a:buFont typeface="+mj-lt"/>
              <a:buAutoNum type="romanUcPeriod"/>
              <a:defRPr/>
            </a:lvl4pPr>
            <a:lvl5pPr marL="2114550" indent="-285750">
              <a:buFont typeface="+mj-lt"/>
              <a:buAutoNum type="romanUcPeriod"/>
              <a:defRPr/>
            </a:lvl5pPr>
          </a:lstStyle>
          <a:p>
            <a:pPr lvl="0"/>
            <a:r>
              <a:rPr lang="fr-FR"/>
              <a:t>Grand titre</a:t>
            </a:r>
          </a:p>
          <a:p>
            <a:pPr lvl="1"/>
            <a:r>
              <a:rPr lang="fr-FR"/>
              <a:t>Petit titre</a:t>
            </a:r>
          </a:p>
          <a:p>
            <a:pPr lvl="1"/>
            <a:r>
              <a:rPr lang="fr-FR"/>
              <a:t>….</a:t>
            </a:r>
          </a:p>
          <a:p>
            <a:pPr lvl="1"/>
            <a:r>
              <a:rPr lang="fr-FR"/>
              <a:t>….</a:t>
            </a:r>
          </a:p>
          <a:p>
            <a:pPr lvl="1"/>
            <a:endParaRPr lang="fr-FR"/>
          </a:p>
          <a:p>
            <a:pPr lvl="0"/>
            <a:r>
              <a:rPr lang="fr-FR"/>
              <a:t>Grand titre</a:t>
            </a:r>
          </a:p>
          <a:p>
            <a:pPr lvl="0"/>
            <a:r>
              <a:rPr lang="fr-FR"/>
              <a:t>…..</a:t>
            </a:r>
          </a:p>
          <a:p>
            <a:pPr lvl="0"/>
            <a:r>
              <a:rPr lang="fr-FR"/>
              <a:t>…..</a:t>
            </a:r>
          </a:p>
          <a:p>
            <a:pPr lvl="0"/>
            <a:r>
              <a:rPr lang="fr-FR"/>
              <a:t>…..</a:t>
            </a:r>
          </a:p>
          <a:p>
            <a:pPr lvl="0"/>
            <a:r>
              <a:rPr lang="fr-FR"/>
              <a:t>…..</a:t>
            </a:r>
          </a:p>
        </p:txBody>
      </p:sp>
      <p:sp>
        <p:nvSpPr>
          <p:cNvPr id="11" name="Larme 10">
            <a:extLst>
              <a:ext uri="{FF2B5EF4-FFF2-40B4-BE49-F238E27FC236}">
                <a16:creationId xmlns:a16="http://schemas.microsoft.com/office/drawing/2014/main" id="{43D3D4C3-0282-0538-E99E-A3625CC5A3AE}"/>
              </a:ext>
            </a:extLst>
          </p:cNvPr>
          <p:cNvSpPr/>
          <p:nvPr userDrawn="1"/>
        </p:nvSpPr>
        <p:spPr>
          <a:xfrm rot="10800000" flipH="1">
            <a:off x="8344325" y="3208420"/>
            <a:ext cx="3866147" cy="3712018"/>
          </a:xfrm>
          <a:prstGeom prst="teardrop">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2" name="Graphique 29">
            <a:extLst>
              <a:ext uri="{FF2B5EF4-FFF2-40B4-BE49-F238E27FC236}">
                <a16:creationId xmlns:a16="http://schemas.microsoft.com/office/drawing/2014/main" id="{3170EFDF-CC84-604B-F896-09ED9298A8B7}"/>
              </a:ext>
            </a:extLst>
          </p:cNvPr>
          <p:cNvGrpSpPr/>
          <p:nvPr userDrawn="1"/>
        </p:nvGrpSpPr>
        <p:grpSpPr>
          <a:xfrm>
            <a:off x="7508762" y="1675876"/>
            <a:ext cx="3875165" cy="3907039"/>
            <a:chOff x="671908" y="2893373"/>
            <a:chExt cx="4415345" cy="4246745"/>
          </a:xfrm>
          <a:blipFill>
            <a:blip r:embed="rId4"/>
            <a:stretch>
              <a:fillRect l="-43000"/>
            </a:stretch>
          </a:blipFill>
        </p:grpSpPr>
        <p:sp>
          <p:nvSpPr>
            <p:cNvPr id="13" name="Forme libre 12">
              <a:extLst>
                <a:ext uri="{FF2B5EF4-FFF2-40B4-BE49-F238E27FC236}">
                  <a16:creationId xmlns:a16="http://schemas.microsoft.com/office/drawing/2014/main" id="{980D5CAD-4289-FFF1-ABC0-03050CB76BF1}"/>
                </a:ext>
              </a:extLst>
            </p:cNvPr>
            <p:cNvSpPr/>
            <p:nvPr/>
          </p:nvSpPr>
          <p:spPr>
            <a:xfrm>
              <a:off x="2922197" y="6953629"/>
              <a:ext cx="196850" cy="186489"/>
            </a:xfrm>
            <a:custGeom>
              <a:avLst/>
              <a:gdLst>
                <a:gd name="connsiteX0" fmla="*/ 0 w 196850"/>
                <a:gd name="connsiteY0" fmla="*/ 0 h 186489"/>
                <a:gd name="connsiteX1" fmla="*/ 0 w 196850"/>
                <a:gd name="connsiteY1" fmla="*/ 0 h 186489"/>
                <a:gd name="connsiteX2" fmla="*/ 0 w 196850"/>
                <a:gd name="connsiteY2" fmla="*/ 0 h 186489"/>
                <a:gd name="connsiteX3" fmla="*/ 0 w 196850"/>
                <a:gd name="connsiteY3" fmla="*/ 0 h 186489"/>
              </a:gdLst>
              <a:ahLst/>
              <a:cxnLst>
                <a:cxn ang="0">
                  <a:pos x="connsiteX0" y="connsiteY0"/>
                </a:cxn>
                <a:cxn ang="0">
                  <a:pos x="connsiteX1" y="connsiteY1"/>
                </a:cxn>
                <a:cxn ang="0">
                  <a:pos x="connsiteX2" y="connsiteY2"/>
                </a:cxn>
                <a:cxn ang="0">
                  <a:pos x="connsiteX3" y="connsiteY3"/>
                </a:cxn>
              </a:cxnLst>
              <a:rect l="l" t="t" r="r" b="b"/>
              <a:pathLst>
                <a:path w="196850" h="186489">
                  <a:moveTo>
                    <a:pt x="0" y="0"/>
                  </a:moveTo>
                  <a:lnTo>
                    <a:pt x="0" y="0"/>
                  </a:lnTo>
                  <a:lnTo>
                    <a:pt x="0" y="0"/>
                  </a:lnTo>
                  <a:lnTo>
                    <a:pt x="0" y="0"/>
                  </a:lnTo>
                  <a:close/>
                </a:path>
              </a:pathLst>
            </a:custGeom>
            <a:grpFill/>
            <a:ln w="0" cap="flat">
              <a:noFill/>
              <a:prstDash val="solid"/>
              <a:miter/>
            </a:ln>
          </p:spPr>
          <p:txBody>
            <a:bodyPr rtlCol="0" anchor="ctr"/>
            <a:lstStyle/>
            <a:p>
              <a:endParaRPr lang="fr-FR"/>
            </a:p>
          </p:txBody>
        </p:sp>
        <p:sp>
          <p:nvSpPr>
            <p:cNvPr id="14" name="Forme libre 13">
              <a:extLst>
                <a:ext uri="{FF2B5EF4-FFF2-40B4-BE49-F238E27FC236}">
                  <a16:creationId xmlns:a16="http://schemas.microsoft.com/office/drawing/2014/main" id="{F6337BAA-23C2-9B01-7873-4E5B6C34F6D9}"/>
                </a:ext>
              </a:extLst>
            </p:cNvPr>
            <p:cNvSpPr/>
            <p:nvPr/>
          </p:nvSpPr>
          <p:spPr>
            <a:xfrm>
              <a:off x="671908" y="2893373"/>
              <a:ext cx="4415345" cy="3511596"/>
            </a:xfrm>
            <a:custGeom>
              <a:avLst/>
              <a:gdLst>
                <a:gd name="connsiteX0" fmla="*/ 3749992 w 4415345"/>
                <a:gd name="connsiteY0" fmla="*/ 1648567 h 3511596"/>
                <a:gd name="connsiteX1" fmla="*/ 3122041 w 4415345"/>
                <a:gd name="connsiteY1" fmla="*/ 496062 h 3511596"/>
                <a:gd name="connsiteX2" fmla="*/ 1814957 w 4415345"/>
                <a:gd name="connsiteY2" fmla="*/ 0 h 3511596"/>
                <a:gd name="connsiteX3" fmla="*/ 529527 w 4415345"/>
                <a:gd name="connsiteY3" fmla="*/ 516576 h 3511596"/>
                <a:gd name="connsiteX4" fmla="*/ 0 w 4415345"/>
                <a:gd name="connsiteY4" fmla="*/ 1756731 h 3511596"/>
                <a:gd name="connsiteX5" fmla="*/ 529527 w 4415345"/>
                <a:gd name="connsiteY5" fmla="*/ 2995021 h 3511596"/>
                <a:gd name="connsiteX6" fmla="*/ 1814957 w 4415345"/>
                <a:gd name="connsiteY6" fmla="*/ 3511597 h 3511596"/>
                <a:gd name="connsiteX7" fmla="*/ 3496056 w 4415345"/>
                <a:gd name="connsiteY7" fmla="*/ 2456067 h 3511596"/>
                <a:gd name="connsiteX8" fmla="*/ 3891725 w 4415345"/>
                <a:gd name="connsiteY8" fmla="*/ 3420217 h 3511596"/>
                <a:gd name="connsiteX9" fmla="*/ 4415346 w 4415345"/>
                <a:gd name="connsiteY9" fmla="*/ 3420217 h 3511596"/>
                <a:gd name="connsiteX10" fmla="*/ 3749992 w 4415345"/>
                <a:gd name="connsiteY10" fmla="*/ 1650432 h 3511596"/>
                <a:gd name="connsiteX11" fmla="*/ 1814957 w 4415345"/>
                <a:gd name="connsiteY11" fmla="*/ 3037914 h 3511596"/>
                <a:gd name="connsiteX12" fmla="*/ 492125 w 4415345"/>
                <a:gd name="connsiteY12" fmla="*/ 1756731 h 3511596"/>
                <a:gd name="connsiteX13" fmla="*/ 1814957 w 4415345"/>
                <a:gd name="connsiteY13" fmla="*/ 483008 h 3511596"/>
                <a:gd name="connsiteX14" fmla="*/ 3129915 w 4415345"/>
                <a:gd name="connsiteY14" fmla="*/ 1756731 h 3511596"/>
                <a:gd name="connsiteX15" fmla="*/ 1814957 w 4415345"/>
                <a:gd name="connsiteY15" fmla="*/ 3037914 h 351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345" h="3511596">
                  <a:moveTo>
                    <a:pt x="3749992" y="1648567"/>
                  </a:moveTo>
                  <a:cubicBezTo>
                    <a:pt x="3578733" y="1189803"/>
                    <a:pt x="3435033" y="785121"/>
                    <a:pt x="3122041" y="496062"/>
                  </a:cubicBezTo>
                  <a:cubicBezTo>
                    <a:pt x="2771648" y="169705"/>
                    <a:pt x="2330704" y="0"/>
                    <a:pt x="1814957" y="0"/>
                  </a:cubicBezTo>
                  <a:cubicBezTo>
                    <a:pt x="1336612" y="0"/>
                    <a:pt x="874014" y="184625"/>
                    <a:pt x="529527" y="516576"/>
                  </a:cubicBezTo>
                  <a:cubicBezTo>
                    <a:pt x="187008" y="842932"/>
                    <a:pt x="0" y="1281183"/>
                    <a:pt x="0" y="1756731"/>
                  </a:cubicBezTo>
                  <a:cubicBezTo>
                    <a:pt x="0" y="2232279"/>
                    <a:pt x="187008" y="2668665"/>
                    <a:pt x="529527" y="2995021"/>
                  </a:cubicBezTo>
                  <a:cubicBezTo>
                    <a:pt x="874014" y="3328837"/>
                    <a:pt x="1328738" y="3511597"/>
                    <a:pt x="1814957" y="3511597"/>
                  </a:cubicBezTo>
                  <a:cubicBezTo>
                    <a:pt x="2547239" y="3511597"/>
                    <a:pt x="3159442" y="3136753"/>
                    <a:pt x="3496056" y="2456067"/>
                  </a:cubicBezTo>
                  <a:lnTo>
                    <a:pt x="3891725" y="3420217"/>
                  </a:lnTo>
                  <a:lnTo>
                    <a:pt x="4415346" y="3420217"/>
                  </a:lnTo>
                  <a:lnTo>
                    <a:pt x="3749992" y="1650432"/>
                  </a:lnTo>
                  <a:close/>
                  <a:moveTo>
                    <a:pt x="1814957" y="3037914"/>
                  </a:moveTo>
                  <a:cubicBezTo>
                    <a:pt x="1082675" y="3037914"/>
                    <a:pt x="492125" y="2465391"/>
                    <a:pt x="492125" y="1756731"/>
                  </a:cubicBezTo>
                  <a:cubicBezTo>
                    <a:pt x="492125" y="1048071"/>
                    <a:pt x="1082675" y="483008"/>
                    <a:pt x="1814957" y="483008"/>
                  </a:cubicBezTo>
                  <a:cubicBezTo>
                    <a:pt x="2547239" y="483008"/>
                    <a:pt x="3129915" y="1035017"/>
                    <a:pt x="3129915" y="1756731"/>
                  </a:cubicBezTo>
                  <a:cubicBezTo>
                    <a:pt x="3129915" y="2478445"/>
                    <a:pt x="2547239" y="3037914"/>
                    <a:pt x="1814957" y="3037914"/>
                  </a:cubicBezTo>
                  <a:close/>
                </a:path>
              </a:pathLst>
            </a:custGeom>
            <a:grpFill/>
            <a:ln w="0" cap="flat">
              <a:noFill/>
              <a:prstDash val="solid"/>
              <a:miter/>
            </a:ln>
          </p:spPr>
          <p:txBody>
            <a:bodyPr rtlCol="0" anchor="ctr"/>
            <a:lstStyle/>
            <a:p>
              <a:endParaRPr lang="fr-FR"/>
            </a:p>
          </p:txBody>
        </p:sp>
        <p:sp>
          <p:nvSpPr>
            <p:cNvPr id="15" name="Forme libre 14">
              <a:extLst>
                <a:ext uri="{FF2B5EF4-FFF2-40B4-BE49-F238E27FC236}">
                  <a16:creationId xmlns:a16="http://schemas.microsoft.com/office/drawing/2014/main" id="{60290095-D1EF-AF64-B7A0-101330C6F1A8}"/>
                </a:ext>
              </a:extLst>
            </p:cNvPr>
            <p:cNvSpPr/>
            <p:nvPr/>
          </p:nvSpPr>
          <p:spPr>
            <a:xfrm>
              <a:off x="1691589" y="3904145"/>
              <a:ext cx="1590548" cy="1506834"/>
            </a:xfrm>
            <a:custGeom>
              <a:avLst/>
              <a:gdLst>
                <a:gd name="connsiteX0" fmla="*/ 795274 w 1590548"/>
                <a:gd name="connsiteY0" fmla="*/ 0 h 1506834"/>
                <a:gd name="connsiteX1" fmla="*/ 0 w 1590548"/>
                <a:gd name="connsiteY1" fmla="*/ 753417 h 1506834"/>
                <a:gd name="connsiteX2" fmla="*/ 795274 w 1590548"/>
                <a:gd name="connsiteY2" fmla="*/ 1506835 h 1506834"/>
                <a:gd name="connsiteX3" fmla="*/ 1590548 w 1590548"/>
                <a:gd name="connsiteY3" fmla="*/ 753417 h 1506834"/>
                <a:gd name="connsiteX4" fmla="*/ 795274 w 1590548"/>
                <a:gd name="connsiteY4" fmla="*/ 0 h 150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548" h="1506834">
                  <a:moveTo>
                    <a:pt x="795274" y="0"/>
                  </a:moveTo>
                  <a:cubicBezTo>
                    <a:pt x="356299" y="0"/>
                    <a:pt x="0" y="337546"/>
                    <a:pt x="0" y="753417"/>
                  </a:cubicBezTo>
                  <a:cubicBezTo>
                    <a:pt x="0" y="1169289"/>
                    <a:pt x="354330" y="1506835"/>
                    <a:pt x="795274" y="1506835"/>
                  </a:cubicBezTo>
                  <a:cubicBezTo>
                    <a:pt x="1236218" y="1506835"/>
                    <a:pt x="1590548" y="1169289"/>
                    <a:pt x="1590548" y="753417"/>
                  </a:cubicBezTo>
                  <a:cubicBezTo>
                    <a:pt x="1590548" y="337546"/>
                    <a:pt x="1234250" y="0"/>
                    <a:pt x="795274" y="0"/>
                  </a:cubicBezTo>
                  <a:close/>
                </a:path>
              </a:pathLst>
            </a:custGeom>
            <a:grpFill/>
            <a:ln w="0" cap="flat">
              <a:noFill/>
              <a:prstDash val="solid"/>
              <a:miter/>
            </a:ln>
          </p:spPr>
          <p:txBody>
            <a:bodyPr rtlCol="0" anchor="ctr"/>
            <a:lstStyle/>
            <a:p>
              <a:endParaRPr lang="fr-FR"/>
            </a:p>
          </p:txBody>
        </p:sp>
      </p:grpSp>
      <p:sp>
        <p:nvSpPr>
          <p:cNvPr id="16" name="Arc plein 15">
            <a:extLst>
              <a:ext uri="{FF2B5EF4-FFF2-40B4-BE49-F238E27FC236}">
                <a16:creationId xmlns:a16="http://schemas.microsoft.com/office/drawing/2014/main" id="{CE6BF89C-BAB6-61D9-4280-DF39D572B6CA}"/>
              </a:ext>
            </a:extLst>
          </p:cNvPr>
          <p:cNvSpPr/>
          <p:nvPr userDrawn="1"/>
        </p:nvSpPr>
        <p:spPr>
          <a:xfrm rot="16200000">
            <a:off x="11104431" y="107607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Tree>
    <p:extLst>
      <p:ext uri="{BB962C8B-B14F-4D97-AF65-F5344CB8AC3E}">
        <p14:creationId xmlns:p14="http://schemas.microsoft.com/office/powerpoint/2010/main" val="3076031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ffre + Références + Banque">
    <p:spTree>
      <p:nvGrpSpPr>
        <p:cNvPr id="1" name=""/>
        <p:cNvGrpSpPr/>
        <p:nvPr/>
      </p:nvGrpSpPr>
      <p:grpSpPr>
        <a:xfrm>
          <a:off x="0" y="0"/>
          <a:ext cx="0" cy="0"/>
          <a:chOff x="0" y="0"/>
          <a:chExt cx="0" cy="0"/>
        </a:xfrm>
      </p:grpSpPr>
      <p:sp>
        <p:nvSpPr>
          <p:cNvPr id="5" name="Freeform: Shape 10">
            <a:extLst>
              <a:ext uri="{FF2B5EF4-FFF2-40B4-BE49-F238E27FC236}">
                <a16:creationId xmlns:a16="http://schemas.microsoft.com/office/drawing/2014/main" id="{51F3ADB3-0742-DC64-D88B-ECA24D52A619}"/>
              </a:ext>
            </a:extLst>
          </p:cNvPr>
          <p:cNvSpPr>
            <a:spLocks noChangeAspect="1"/>
          </p:cNvSpPr>
          <p:nvPr userDrawn="1"/>
        </p:nvSpPr>
        <p:spPr>
          <a:xfrm flipH="1">
            <a:off x="-1937" y="803500"/>
            <a:ext cx="4164748" cy="6054500"/>
          </a:xfrm>
          <a:custGeom>
            <a:avLst/>
            <a:gdLst>
              <a:gd name="connsiteX0" fmla="*/ 1078372 w 8393910"/>
              <a:gd name="connsiteY0" fmla="*/ 0 h 6858000"/>
              <a:gd name="connsiteX1" fmla="*/ 8393910 w 8393910"/>
              <a:gd name="connsiteY1" fmla="*/ 0 h 6858000"/>
              <a:gd name="connsiteX2" fmla="*/ 8393910 w 8393910"/>
              <a:gd name="connsiteY2" fmla="*/ 6858000 h 6858000"/>
              <a:gd name="connsiteX3" fmla="*/ 823595 w 8393910"/>
              <a:gd name="connsiteY3" fmla="*/ 6858000 h 6858000"/>
              <a:gd name="connsiteX4" fmla="*/ 807604 w 8393910"/>
              <a:gd name="connsiteY4" fmla="*/ 6830189 h 6858000"/>
              <a:gd name="connsiteX5" fmla="*/ 0 w 8393910"/>
              <a:gd name="connsiteY5" fmla="*/ 3640719 h 6858000"/>
              <a:gd name="connsiteX6" fmla="*/ 968722 w 8393910"/>
              <a:gd name="connsiteY6" fmla="*/ 1710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93910" h="6858000">
                <a:moveTo>
                  <a:pt x="1078372" y="0"/>
                </a:moveTo>
                <a:lnTo>
                  <a:pt x="8393910" y="0"/>
                </a:lnTo>
                <a:lnTo>
                  <a:pt x="8393910" y="6858000"/>
                </a:lnTo>
                <a:lnTo>
                  <a:pt x="823595" y="6858000"/>
                </a:lnTo>
                <a:lnTo>
                  <a:pt x="807604" y="6830189"/>
                </a:lnTo>
                <a:cubicBezTo>
                  <a:pt x="292559" y="5882077"/>
                  <a:pt x="0" y="4795564"/>
                  <a:pt x="0" y="3640719"/>
                </a:cubicBezTo>
                <a:cubicBezTo>
                  <a:pt x="0" y="2370390"/>
                  <a:pt x="353996" y="1182742"/>
                  <a:pt x="968722" y="171038"/>
                </a:cubicBezTo>
                <a:close/>
              </a:path>
            </a:pathLst>
          </a:custGeom>
          <a:blipFill dpi="0" rotWithShape="1">
            <a:blip r:embed="rId2" cstate="screen">
              <a:alphaModFix amt="20000"/>
              <a:duotone>
                <a:schemeClr val="bg2">
                  <a:shade val="45000"/>
                  <a:satMod val="135000"/>
                </a:schemeClr>
                <a:prstClr val="white"/>
              </a:duotone>
              <a:extLst>
                <a:ext uri="{28A0092B-C50C-407E-A947-70E740481C1C}">
                  <a14:useLocalDpi xmlns:a14="http://schemas.microsoft.com/office/drawing/2010/main"/>
                </a:ext>
              </a:extLst>
            </a:blip>
            <a:srcRect/>
            <a:stretch>
              <a:fillRect/>
            </a:stretch>
          </a:blipFill>
          <a:ln>
            <a:noFill/>
          </a:ln>
          <a:effectLst>
            <a:outerShdw blurRad="241300" dist="38100" dir="10800000" algn="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
        <p:nvSpPr>
          <p:cNvPr id="8" name="Larme 7">
            <a:extLst>
              <a:ext uri="{FF2B5EF4-FFF2-40B4-BE49-F238E27FC236}">
                <a16:creationId xmlns:a16="http://schemas.microsoft.com/office/drawing/2014/main" id="{E7CE4FDE-AE3F-0B5C-9627-A8EE4E7D1EE1}"/>
              </a:ext>
            </a:extLst>
          </p:cNvPr>
          <p:cNvSpPr/>
          <p:nvPr userDrawn="1"/>
        </p:nvSpPr>
        <p:spPr>
          <a:xfrm>
            <a:off x="7826484" y="0"/>
            <a:ext cx="1193072" cy="1160206"/>
          </a:xfrm>
          <a:prstGeom prst="teardrop">
            <a:avLst/>
          </a:prstGeom>
          <a:solidFill>
            <a:srgbClr val="E95A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F3FA1F3B-3A74-0A9B-436C-757492100040}"/>
              </a:ext>
            </a:extLst>
          </p:cNvPr>
          <p:cNvSpPr txBox="1"/>
          <p:nvPr userDrawn="1"/>
        </p:nvSpPr>
        <p:spPr>
          <a:xfrm>
            <a:off x="7897006" y="469040"/>
            <a:ext cx="1052028" cy="203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7154" tIns="17154" rIns="17154" bIns="17154" numCol="1" spcCol="38100" rtlCol="0" anchor="t">
            <a:spAutoFit/>
          </a:bodyPr>
          <a:lstStyle/>
          <a:p>
            <a:pPr marL="0" marR="0" lvl="0" indent="0" algn="ctr" defTabSz="686028" rtl="0" eaLnBrk="1" fontAlgn="auto" latinLnBrk="0" hangingPunct="0">
              <a:lnSpc>
                <a:spcPct val="100000"/>
              </a:lnSpc>
              <a:spcBef>
                <a:spcPts val="0"/>
              </a:spcBef>
              <a:spcAft>
                <a:spcPts val="0"/>
              </a:spcAft>
              <a:buClrTx/>
              <a:buSzTx/>
              <a:buFontTx/>
              <a:buNone/>
              <a:tabLst/>
              <a:defRPr/>
            </a:pPr>
            <a:r>
              <a:rPr kumimoji="0" lang="fr-FR" sz="1100" b="1" i="0" u="none" strike="noStrike" kern="1200" cap="none" spc="0" normalizeH="0" baseline="0" noProof="0">
                <a:ln>
                  <a:noFill/>
                </a:ln>
                <a:solidFill>
                  <a:prstClr val="white"/>
                </a:solidFill>
                <a:effectLst/>
                <a:uLnTx/>
                <a:uFillTx/>
                <a:latin typeface="Arial" panose="020B0604020202020204" pitchFamily="34" charset="0"/>
                <a:ea typeface="Calibri" charset="0"/>
                <a:cs typeface="Arial" panose="020B0604020202020204" pitchFamily="34" charset="0"/>
                <a:sym typeface="Lato Light"/>
              </a:rPr>
              <a:t>Nos références </a:t>
            </a:r>
          </a:p>
        </p:txBody>
      </p:sp>
    </p:spTree>
    <p:extLst>
      <p:ext uri="{BB962C8B-B14F-4D97-AF65-F5344CB8AC3E}">
        <p14:creationId xmlns:p14="http://schemas.microsoft.com/office/powerpoint/2010/main" val="257060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res+Sous-titre">
    <p:spTree>
      <p:nvGrpSpPr>
        <p:cNvPr id="1" name=""/>
        <p:cNvGrpSpPr/>
        <p:nvPr/>
      </p:nvGrpSpPr>
      <p:grpSpPr>
        <a:xfrm>
          <a:off x="0" y="0"/>
          <a:ext cx="0" cy="0"/>
          <a:chOff x="0" y="0"/>
          <a:chExt cx="0" cy="0"/>
        </a:xfrm>
      </p:grpSpPr>
      <p:sp>
        <p:nvSpPr>
          <p:cNvPr id="3" name="Freeform: Shape 10">
            <a:extLst>
              <a:ext uri="{FF2B5EF4-FFF2-40B4-BE49-F238E27FC236}">
                <a16:creationId xmlns:a16="http://schemas.microsoft.com/office/drawing/2014/main" id="{30E6DE64-98A5-AD0D-0FE0-CDED15691232}"/>
              </a:ext>
            </a:extLst>
          </p:cNvPr>
          <p:cNvSpPr/>
          <p:nvPr userDrawn="1"/>
        </p:nvSpPr>
        <p:spPr>
          <a:xfrm>
            <a:off x="5515897" y="0"/>
            <a:ext cx="6659279" cy="6858000"/>
          </a:xfrm>
          <a:custGeom>
            <a:avLst/>
            <a:gdLst>
              <a:gd name="connsiteX0" fmla="*/ 1078372 w 8393910"/>
              <a:gd name="connsiteY0" fmla="*/ 0 h 6858000"/>
              <a:gd name="connsiteX1" fmla="*/ 8393910 w 8393910"/>
              <a:gd name="connsiteY1" fmla="*/ 0 h 6858000"/>
              <a:gd name="connsiteX2" fmla="*/ 8393910 w 8393910"/>
              <a:gd name="connsiteY2" fmla="*/ 6858000 h 6858000"/>
              <a:gd name="connsiteX3" fmla="*/ 823595 w 8393910"/>
              <a:gd name="connsiteY3" fmla="*/ 6858000 h 6858000"/>
              <a:gd name="connsiteX4" fmla="*/ 807604 w 8393910"/>
              <a:gd name="connsiteY4" fmla="*/ 6830189 h 6858000"/>
              <a:gd name="connsiteX5" fmla="*/ 0 w 8393910"/>
              <a:gd name="connsiteY5" fmla="*/ 3640719 h 6858000"/>
              <a:gd name="connsiteX6" fmla="*/ 968722 w 8393910"/>
              <a:gd name="connsiteY6" fmla="*/ 1710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93910" h="6858000">
                <a:moveTo>
                  <a:pt x="1078372" y="0"/>
                </a:moveTo>
                <a:lnTo>
                  <a:pt x="8393910" y="0"/>
                </a:lnTo>
                <a:lnTo>
                  <a:pt x="8393910" y="6858000"/>
                </a:lnTo>
                <a:lnTo>
                  <a:pt x="823595" y="6858000"/>
                </a:lnTo>
                <a:lnTo>
                  <a:pt x="807604" y="6830189"/>
                </a:lnTo>
                <a:cubicBezTo>
                  <a:pt x="292559" y="5882077"/>
                  <a:pt x="0" y="4795564"/>
                  <a:pt x="0" y="3640719"/>
                </a:cubicBezTo>
                <a:cubicBezTo>
                  <a:pt x="0" y="2370390"/>
                  <a:pt x="353996" y="1182742"/>
                  <a:pt x="968722" y="171038"/>
                </a:cubicBezTo>
                <a:close/>
              </a:path>
            </a:pathLst>
          </a:custGeom>
          <a:solidFill>
            <a:schemeClr val="bg1"/>
          </a:solidFill>
          <a:ln>
            <a:noFill/>
          </a:ln>
          <a:effectLst>
            <a:outerShdw blurRad="241300" dist="38100" dir="10800000" algn="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489924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DB1CE2A-AA4C-2009-4F5E-1BBFAA3B3454}"/>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E17BE136-6361-0B16-CA0B-EE0A6039E21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8" name="Espace réservé du texte 14">
            <a:extLst>
              <a:ext uri="{FF2B5EF4-FFF2-40B4-BE49-F238E27FC236}">
                <a16:creationId xmlns:a16="http://schemas.microsoft.com/office/drawing/2014/main" id="{D8104C83-BF03-6A00-B861-A0C7CC3785AC}"/>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9" name="Espace réservé du texte 14">
            <a:extLst>
              <a:ext uri="{FF2B5EF4-FFF2-40B4-BE49-F238E27FC236}">
                <a16:creationId xmlns:a16="http://schemas.microsoft.com/office/drawing/2014/main" id="{4A8758E6-02B4-CCFE-480B-FB6D93635A7B}"/>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1967280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res+Sous-tit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BD4E66-C38C-AE77-DD7C-902ACCE7CF50}"/>
              </a:ext>
            </a:extLst>
          </p:cNvPr>
          <p:cNvSpPr/>
          <p:nvPr userDrawn="1"/>
        </p:nvSpPr>
        <p:spPr>
          <a:xfrm>
            <a:off x="0" y="0"/>
            <a:ext cx="12192000" cy="803973"/>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age 10">
            <a:extLst>
              <a:ext uri="{FF2B5EF4-FFF2-40B4-BE49-F238E27FC236}">
                <a16:creationId xmlns:a16="http://schemas.microsoft.com/office/drawing/2014/main" id="{39B7FA45-F6BB-1F52-07FF-7A610393039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857927" y="164242"/>
            <a:ext cx="957298" cy="538480"/>
          </a:xfrm>
          <a:prstGeom prst="rect">
            <a:avLst/>
          </a:prstGeom>
        </p:spPr>
      </p:pic>
      <p:sp>
        <p:nvSpPr>
          <p:cNvPr id="12" name="Espace réservé du texte 14">
            <a:extLst>
              <a:ext uri="{FF2B5EF4-FFF2-40B4-BE49-F238E27FC236}">
                <a16:creationId xmlns:a16="http://schemas.microsoft.com/office/drawing/2014/main" id="{5C6F317A-4E46-F953-A39B-5E2D6E061CCD}"/>
              </a:ext>
            </a:extLst>
          </p:cNvPr>
          <p:cNvSpPr>
            <a:spLocks noGrp="1"/>
          </p:cNvSpPr>
          <p:nvPr>
            <p:ph type="body" sz="quarter" idx="10" hasCustomPrompt="1"/>
          </p:nvPr>
        </p:nvSpPr>
        <p:spPr>
          <a:xfrm>
            <a:off x="376774" y="444843"/>
            <a:ext cx="10104377" cy="179853"/>
          </a:xfrm>
          <a:prstGeom prst="rect">
            <a:avLst/>
          </a:prstGeom>
        </p:spPr>
        <p:txBody>
          <a:bodyPr anchor="ctr">
            <a:noAutofit/>
          </a:bodyPr>
          <a:lstStyle>
            <a:lvl1pPr marL="0" indent="0">
              <a:buNone/>
              <a:defRPr sz="1400" b="0">
                <a:solidFill>
                  <a:srgbClr val="E5430D"/>
                </a:solidFill>
              </a:defRPr>
            </a:lvl1pPr>
          </a:lstStyle>
          <a:p>
            <a:pPr lvl="0"/>
            <a:r>
              <a:rPr lang="fr-FR"/>
              <a:t>Sous-titre</a:t>
            </a:r>
          </a:p>
        </p:txBody>
      </p:sp>
      <p:sp>
        <p:nvSpPr>
          <p:cNvPr id="13" name="Espace réservé du texte 14">
            <a:extLst>
              <a:ext uri="{FF2B5EF4-FFF2-40B4-BE49-F238E27FC236}">
                <a16:creationId xmlns:a16="http://schemas.microsoft.com/office/drawing/2014/main" id="{44C865FD-473F-453B-EFA3-73D00654FF6A}"/>
              </a:ext>
            </a:extLst>
          </p:cNvPr>
          <p:cNvSpPr>
            <a:spLocks noGrp="1"/>
          </p:cNvSpPr>
          <p:nvPr>
            <p:ph type="body" sz="quarter" idx="11" hasCustomPrompt="1"/>
          </p:nvPr>
        </p:nvSpPr>
        <p:spPr>
          <a:xfrm>
            <a:off x="376774" y="203208"/>
            <a:ext cx="10104377" cy="179852"/>
          </a:xfrm>
          <a:prstGeom prst="rect">
            <a:avLst/>
          </a:prstGeom>
        </p:spPr>
        <p:txBody>
          <a:bodyPr anchor="ctr">
            <a:noAutofit/>
          </a:bodyPr>
          <a:lstStyle>
            <a:lvl1pPr marL="0" indent="0">
              <a:buNone/>
              <a:defRPr sz="1200" b="1">
                <a:solidFill>
                  <a:schemeClr val="accent5"/>
                </a:solidFill>
              </a:defRPr>
            </a:lvl1pPr>
          </a:lstStyle>
          <a:p>
            <a:pPr lvl="0"/>
            <a:r>
              <a:rPr lang="fr-FR"/>
              <a:t>Grand titre</a:t>
            </a:r>
          </a:p>
        </p:txBody>
      </p:sp>
    </p:spTree>
    <p:extLst>
      <p:ext uri="{BB962C8B-B14F-4D97-AF65-F5344CB8AC3E}">
        <p14:creationId xmlns:p14="http://schemas.microsoft.com/office/powerpoint/2010/main" val="399748495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81D89F8B-14DA-8728-264F-B3240A8D94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9" name="Espace réservé du titre 8">
            <a:extLst>
              <a:ext uri="{FF2B5EF4-FFF2-40B4-BE49-F238E27FC236}">
                <a16:creationId xmlns:a16="http://schemas.microsoft.com/office/drawing/2014/main" id="{72DD22C4-87A4-73BB-E0F5-7407522506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8" name="Espace réservé du numéro de diapositive 4">
            <a:extLst>
              <a:ext uri="{FF2B5EF4-FFF2-40B4-BE49-F238E27FC236}">
                <a16:creationId xmlns:a16="http://schemas.microsoft.com/office/drawing/2014/main" id="{F9F01A45-AD82-79C9-C877-71A20F043747}"/>
              </a:ext>
            </a:extLst>
          </p:cNvPr>
          <p:cNvSpPr txBox="1">
            <a:spLocks/>
          </p:cNvSpPr>
          <p:nvPr userDrawn="1"/>
        </p:nvSpPr>
        <p:spPr>
          <a:xfrm>
            <a:off x="128889" y="6496865"/>
            <a:ext cx="1904214" cy="365125"/>
          </a:xfrm>
          <a:prstGeom prst="rect">
            <a:avLst/>
          </a:prstGeom>
        </p:spPr>
        <p:txBody>
          <a:bodyPr vert="horz" lIns="91440" tIns="45720" rIns="91440" bIns="45720" rtlCol="0" anchor="ctr"/>
          <a:lstStyle>
            <a:defPPr>
              <a:defRPr lang="fr-FR"/>
            </a:defPPr>
            <a:lvl1pPr marL="0" algn="ctr" defTabSz="914400" rtl="0" eaLnBrk="1" latinLnBrk="0" hangingPunct="1">
              <a:defRPr sz="105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sz="900">
                <a:solidFill>
                  <a:schemeClr val="accent6">
                    <a:lumMod val="60000"/>
                    <a:lumOff val="40000"/>
                  </a:schemeClr>
                </a:solidFill>
                <a:latin typeface="Arial" panose="020B0604020202020204" pitchFamily="34" charset="0"/>
                <a:cs typeface="Arial" panose="020B0604020202020204" pitchFamily="34" charset="0"/>
              </a:rPr>
              <a:t>Classification C2 – Confidentiel </a:t>
            </a:r>
          </a:p>
        </p:txBody>
      </p:sp>
      <p:sp>
        <p:nvSpPr>
          <p:cNvPr id="11" name="Espace réservé du numéro de diapositive 4">
            <a:extLst>
              <a:ext uri="{FF2B5EF4-FFF2-40B4-BE49-F238E27FC236}">
                <a16:creationId xmlns:a16="http://schemas.microsoft.com/office/drawing/2014/main" id="{C38CFA15-3BE1-EEA3-A086-C434D2D2697F}"/>
              </a:ext>
            </a:extLst>
          </p:cNvPr>
          <p:cNvSpPr txBox="1">
            <a:spLocks/>
          </p:cNvSpPr>
          <p:nvPr userDrawn="1"/>
        </p:nvSpPr>
        <p:spPr>
          <a:xfrm>
            <a:off x="9577506" y="6488766"/>
            <a:ext cx="2485605" cy="369234"/>
          </a:xfrm>
          <a:prstGeom prst="rect">
            <a:avLst/>
          </a:prstGeom>
        </p:spPr>
        <p:txBody>
          <a:bodyPr anchor="ctr"/>
          <a:lstStyle>
            <a:defPPr>
              <a:defRPr lang="fr-FR"/>
            </a:defPPr>
            <a:lvl1pPr marL="0" algn="ctr" defTabSz="914400" rtl="0" eaLnBrk="1" latinLnBrk="0" hangingPunct="1">
              <a:defRPr sz="1050" b="0" kern="1200">
                <a:solidFill>
                  <a:schemeClr val="tx2">
                    <a:lumMod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fr-FR" sz="900">
                <a:solidFill>
                  <a:schemeClr val="accent6">
                    <a:lumMod val="60000"/>
                    <a:lumOff val="40000"/>
                  </a:schemeClr>
                </a:solidFill>
                <a:latin typeface="Arial" panose="020B0604020202020204" pitchFamily="34" charset="0"/>
                <a:cs typeface="Arial" panose="020B0604020202020204" pitchFamily="34" charset="0"/>
              </a:rPr>
              <a:t>Page </a:t>
            </a:r>
            <a:fld id="{F846F139-8C2A-4B4E-865C-E6159957D530}" type="slidenum">
              <a:rPr lang="fr-FR" sz="900" smtClean="0">
                <a:solidFill>
                  <a:schemeClr val="accent6">
                    <a:lumMod val="60000"/>
                    <a:lumOff val="40000"/>
                  </a:schemeClr>
                </a:solidFill>
                <a:latin typeface="Arial" panose="020B0604020202020204" pitchFamily="34" charset="0"/>
                <a:cs typeface="Arial" panose="020B0604020202020204" pitchFamily="34" charset="0"/>
              </a:rPr>
              <a:pPr algn="r"/>
              <a:t>‹N°›</a:t>
            </a:fld>
            <a:r>
              <a:rPr lang="fr-FR" sz="900">
                <a:solidFill>
                  <a:schemeClr val="accent6">
                    <a:lumMod val="60000"/>
                    <a:lumOff val="40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257993824"/>
      </p:ext>
    </p:extLst>
  </p:cSld>
  <p:clrMap bg1="lt1" tx1="dk1" bg2="lt2" tx2="dk2" accent1="accent1" accent2="accent2" accent3="accent3" accent4="accent4" accent5="accent5" accent6="accent6" hlink="hlink" folHlink="folHlink"/>
  <p:sldLayoutIdLst>
    <p:sldLayoutId id="2147483660" r:id="rId1"/>
    <p:sldLayoutId id="2147483664" r:id="rId2"/>
    <p:sldLayoutId id="2147483665" r:id="rId3"/>
    <p:sldLayoutId id="2147483666" r:id="rId4"/>
    <p:sldLayoutId id="2147483701" r:id="rId5"/>
    <p:sldLayoutId id="2147483654" r:id="rId6"/>
    <p:sldLayoutId id="2147483692" r:id="rId7"/>
    <p:sldLayoutId id="2147483689" r:id="rId8"/>
    <p:sldLayoutId id="2147483688" r:id="rId9"/>
    <p:sldLayoutId id="2147483670" r:id="rId10"/>
    <p:sldLayoutId id="2147483669" r:id="rId11"/>
    <p:sldLayoutId id="2147483673" r:id="rId12"/>
    <p:sldLayoutId id="2147483674" r:id="rId13"/>
    <p:sldLayoutId id="2147483690" r:id="rId14"/>
    <p:sldLayoutId id="2147483691" r:id="rId15"/>
    <p:sldLayoutId id="2147483662" r:id="rId16"/>
    <p:sldLayoutId id="2147483671" r:id="rId17"/>
    <p:sldLayoutId id="2147483653" r:id="rId18"/>
    <p:sldLayoutId id="2147483675" r:id="rId19"/>
    <p:sldLayoutId id="2147483676" r:id="rId20"/>
    <p:sldLayoutId id="2147483677" r:id="rId21"/>
    <p:sldLayoutId id="2147483678" r:id="rId22"/>
    <p:sldLayoutId id="2147483679" r:id="rId23"/>
    <p:sldLayoutId id="2147483680" r:id="rId24"/>
    <p:sldLayoutId id="2147483681" r:id="rId25"/>
    <p:sldLayoutId id="2147483682" r:id="rId26"/>
    <p:sldLayoutId id="2147483684" r:id="rId27"/>
    <p:sldLayoutId id="2147483728" r:id="rId28"/>
    <p:sldLayoutId id="2147483753" r:id="rId29"/>
    <p:sldLayoutId id="2147483752" r:id="rId30"/>
    <p:sldLayoutId id="2147483721" r:id="rId31"/>
    <p:sldLayoutId id="2147483756" r:id="rId32"/>
  </p:sldLayoutIdLst>
  <p:txStyles>
    <p:titleStyle>
      <a:lvl1pPr algn="l" defTabSz="914400" rtl="0" eaLnBrk="1" latinLnBrk="0" hangingPunct="1">
        <a:lnSpc>
          <a:spcPct val="90000"/>
        </a:lnSpc>
        <a:spcBef>
          <a:spcPct val="0"/>
        </a:spcBef>
        <a:buNone/>
        <a:defRPr sz="3200" kern="1200">
          <a:solidFill>
            <a:schemeClr val="accent5"/>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b="1" kern="1200">
          <a:solidFill>
            <a:srgbClr val="F5A2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E5430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41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98.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104.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8.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8.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8.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8.xml"/></Relationships>
</file>

<file path=ppt/slides/_rels/slide1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9.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8.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8.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8.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115.xml"/><Relationship Id="rId1" Type="http://schemas.openxmlformats.org/officeDocument/2006/relationships/slideLayout" Target="../slideLayouts/slideLayout8.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8.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8.xml"/></Relationships>
</file>

<file path=ppt/slides/_rels/slide123.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118.xml"/><Relationship Id="rId1" Type="http://schemas.openxmlformats.org/officeDocument/2006/relationships/slideLayout" Target="../slideLayouts/slideLayout8.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8.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8.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8.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8.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8.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8.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8.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8.xml"/></Relationships>
</file>

<file path=ppt/slides/_rels/slide135.xml.rels><?xml version="1.0" encoding="UTF-8" standalone="yes"?>
<Relationships xmlns="http://schemas.openxmlformats.org/package/2006/relationships"><Relationship Id="rId3" Type="http://schemas.openxmlformats.org/officeDocument/2006/relationships/hyperlink" Target="https://www.confluent.io/blog/windowing-in-kafka-streams/" TargetMode="External"/><Relationship Id="rId2" Type="http://schemas.openxmlformats.org/officeDocument/2006/relationships/notesSlide" Target="../notesSlides/notesSlide130.xml"/><Relationship Id="rId1" Type="http://schemas.openxmlformats.org/officeDocument/2006/relationships/slideLayout" Target="../slideLayouts/slideLayout8.xml"/><Relationship Id="rId5" Type="http://schemas.openxmlformats.org/officeDocument/2006/relationships/image" Target="../media/image56.png"/><Relationship Id="rId4" Type="http://schemas.openxmlformats.org/officeDocument/2006/relationships/image" Target="../media/image55.png"/></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8.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8.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8.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8.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8.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8.xml"/></Relationships>
</file>

<file path=ppt/slides/_rels/slide143.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138.xml"/><Relationship Id="rId1" Type="http://schemas.openxmlformats.org/officeDocument/2006/relationships/slideLayout" Target="../slideLayouts/slideLayout8.xml"/></Relationships>
</file>

<file path=ppt/slides/_rels/slide144.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139.xml"/><Relationship Id="rId1" Type="http://schemas.openxmlformats.org/officeDocument/2006/relationships/slideLayout" Target="../slideLayouts/slideLayout8.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8.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8.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8.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8.xml"/></Relationships>
</file>

<file path=ppt/slides/_rels/slide14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8.xml"/></Relationships>
</file>

<file path=ppt/slides/_rels/slide15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notesSlide" Target="../notesSlides/notesSlide145.xml"/><Relationship Id="rId1" Type="http://schemas.openxmlformats.org/officeDocument/2006/relationships/slideLayout" Target="../slideLayouts/slideLayout8.xml"/></Relationships>
</file>

<file path=ppt/slides/_rels/slide152.xml.rels><?xml version="1.0" encoding="UTF-8" standalone="yes"?>
<Relationships xmlns="http://schemas.openxmlformats.org/package/2006/relationships"><Relationship Id="rId3" Type="http://schemas.openxmlformats.org/officeDocument/2006/relationships/hyperlink" Target="https://www.confluent.io/hub/" TargetMode="External"/><Relationship Id="rId2" Type="http://schemas.openxmlformats.org/officeDocument/2006/relationships/notesSlide" Target="../notesSlides/notesSlide146.xml"/><Relationship Id="rId1" Type="http://schemas.openxmlformats.org/officeDocument/2006/relationships/slideLayout" Target="../slideLayouts/slideLayout8.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8.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8.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8.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8.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8.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8.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8.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8.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8.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8.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8.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Franz_Kafka"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 Id="rId9" Type="http://schemas.openxmlformats.org/officeDocument/2006/relationships/image" Target="../media/image23.sv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2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64.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23.sv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1.xml"/><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78.xml"/><Relationship Id="rId1" Type="http://schemas.openxmlformats.org/officeDocument/2006/relationships/slideLayout" Target="../slideLayouts/slideLayout8.xml"/><Relationship Id="rId5" Type="http://schemas.openxmlformats.org/officeDocument/2006/relationships/image" Target="../media/image48.emf"/><Relationship Id="rId4" Type="http://schemas.openxmlformats.org/officeDocument/2006/relationships/image" Target="../media/image47.emf"/></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8.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92.xml"/><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93.xml"/><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17DD6AE2-BC7E-93E1-482E-D513D4C219EA}"/>
              </a:ext>
            </a:extLst>
          </p:cNvPr>
          <p:cNvSpPr>
            <a:spLocks noGrp="1"/>
          </p:cNvSpPr>
          <p:nvPr>
            <p:ph type="body" sz="quarter" idx="10"/>
          </p:nvPr>
        </p:nvSpPr>
        <p:spPr>
          <a:xfrm>
            <a:off x="96112" y="2594744"/>
            <a:ext cx="7554645" cy="1668511"/>
          </a:xfrm>
        </p:spPr>
        <p:txBody>
          <a:bodyPr>
            <a:normAutofit/>
          </a:bodyPr>
          <a:lstStyle/>
          <a:p>
            <a:r>
              <a:rPr lang="fr-FR" sz="3600" b="1" dirty="0">
                <a:solidFill>
                  <a:schemeClr val="bg1">
                    <a:lumMod val="50000"/>
                  </a:schemeClr>
                </a:solidFill>
              </a:rPr>
              <a:t>APACHE KAFKA</a:t>
            </a:r>
            <a:br>
              <a:rPr lang="fr-FR" sz="3600" dirty="0"/>
            </a:br>
            <a:r>
              <a:rPr lang="fr-FR" sz="3900" b="1" dirty="0"/>
              <a:t>Fundamentals and Beyond</a:t>
            </a:r>
          </a:p>
        </p:txBody>
      </p:sp>
      <p:sp>
        <p:nvSpPr>
          <p:cNvPr id="5" name="Espace réservé du texte 4">
            <a:extLst>
              <a:ext uri="{FF2B5EF4-FFF2-40B4-BE49-F238E27FC236}">
                <a16:creationId xmlns:a16="http://schemas.microsoft.com/office/drawing/2014/main" id="{52A0E91E-FE4A-224F-7C32-DC8D04AD11AD}"/>
              </a:ext>
            </a:extLst>
          </p:cNvPr>
          <p:cNvSpPr>
            <a:spLocks noGrp="1"/>
          </p:cNvSpPr>
          <p:nvPr>
            <p:ph type="body" sz="quarter" idx="11"/>
          </p:nvPr>
        </p:nvSpPr>
        <p:spPr>
          <a:xfrm>
            <a:off x="732669" y="5062903"/>
            <a:ext cx="6281529" cy="461983"/>
          </a:xfrm>
        </p:spPr>
        <p:txBody>
          <a:bodyPr>
            <a:noAutofit/>
          </a:bodyPr>
          <a:lstStyle/>
          <a:p>
            <a:r>
              <a:rPr lang="fr-FR" sz="3200" b="1" dirty="0"/>
              <a:t>OCT. 2024 - SREENU DOOSARI </a:t>
            </a:r>
          </a:p>
        </p:txBody>
      </p:sp>
      <p:cxnSp>
        <p:nvCxnSpPr>
          <p:cNvPr id="6" name="Connecteur droit 5">
            <a:extLst>
              <a:ext uri="{FF2B5EF4-FFF2-40B4-BE49-F238E27FC236}">
                <a16:creationId xmlns:a16="http://schemas.microsoft.com/office/drawing/2014/main" id="{F66EF863-57A2-F11A-FC7D-DC33ABE3B8E5}"/>
              </a:ext>
            </a:extLst>
          </p:cNvPr>
          <p:cNvCxnSpPr>
            <a:cxnSpLocks/>
          </p:cNvCxnSpPr>
          <p:nvPr/>
        </p:nvCxnSpPr>
        <p:spPr>
          <a:xfrm>
            <a:off x="641684" y="5133474"/>
            <a:ext cx="0" cy="320842"/>
          </a:xfrm>
          <a:prstGeom prst="line">
            <a:avLst/>
          </a:prstGeom>
          <a:ln w="28575">
            <a:solidFill>
              <a:srgbClr val="E5430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3615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47EED5-72EB-4C53-AB8E-BFAD6206803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893AFB2-8473-161C-C872-AE5580A8C05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Definition</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2EAF1045-D788-BB3C-DAA4-C92699A1E64F}"/>
              </a:ext>
            </a:extLst>
          </p:cNvPr>
          <p:cNvSpPr txBox="1"/>
          <p:nvPr/>
        </p:nvSpPr>
        <p:spPr>
          <a:xfrm>
            <a:off x="464872" y="1158723"/>
            <a:ext cx="10104377" cy="3631763"/>
          </a:xfrm>
          <a:prstGeom prst="rect">
            <a:avLst/>
          </a:prstGeom>
          <a:noFill/>
        </p:spPr>
        <p:txBody>
          <a:bodyPr wrap="square">
            <a:spAutoFit/>
          </a:bodyPr>
          <a:lstStyle/>
          <a:p>
            <a:endParaRPr lang="fr-FR" dirty="0"/>
          </a:p>
          <a:p>
            <a:endParaRPr lang="fr-FR" dirty="0"/>
          </a:p>
          <a:p>
            <a:r>
              <a:rPr lang="en-US" sz="2800" dirty="0"/>
              <a:t>Apache Kafka </a:t>
            </a:r>
            <a:r>
              <a:rPr lang="en-US" sz="2800" dirty="0" err="1"/>
              <a:t>est</a:t>
            </a:r>
            <a:r>
              <a:rPr lang="en-US" sz="2800" dirty="0"/>
              <a:t> </a:t>
            </a:r>
            <a:r>
              <a:rPr lang="en-US" sz="2800" dirty="0" err="1"/>
              <a:t>une</a:t>
            </a:r>
            <a:r>
              <a:rPr lang="en-US" sz="2800" dirty="0"/>
              <a:t> plate-</a:t>
            </a:r>
            <a:r>
              <a:rPr lang="en-US" sz="2800" dirty="0" err="1"/>
              <a:t>forme</a:t>
            </a:r>
            <a:r>
              <a:rPr lang="en-US" sz="2800" dirty="0"/>
              <a:t> de </a:t>
            </a:r>
            <a:r>
              <a:rPr lang="en-US" sz="2800" dirty="0" err="1"/>
              <a:t>streming</a:t>
            </a:r>
            <a:r>
              <a:rPr lang="en-US" sz="2800" dirty="0"/>
              <a:t> </a:t>
            </a:r>
            <a:r>
              <a:rPr lang="en-US" sz="2800" dirty="0" err="1"/>
              <a:t>d’événements</a:t>
            </a:r>
            <a:r>
              <a:rPr lang="en-US" sz="2800" dirty="0"/>
              <a:t>. </a:t>
            </a:r>
          </a:p>
          <a:p>
            <a:r>
              <a:rPr lang="en-US" sz="2800" dirty="0"/>
              <a:t>Elle </a:t>
            </a:r>
            <a:r>
              <a:rPr lang="en-US" sz="2800" dirty="0" err="1"/>
              <a:t>est</a:t>
            </a:r>
            <a:r>
              <a:rPr lang="en-US" sz="2800" dirty="0"/>
              <a:t> scalable, </a:t>
            </a:r>
            <a:r>
              <a:rPr lang="fr-FR" sz="2800" dirty="0"/>
              <a:t>élastique et tolérante aux pannes</a:t>
            </a:r>
            <a:r>
              <a:rPr lang="en-US" sz="2800" dirty="0"/>
              <a:t>.</a:t>
            </a:r>
          </a:p>
          <a:p>
            <a:endParaRPr lang="en-US" sz="2800" dirty="0"/>
          </a:p>
          <a:p>
            <a:endParaRPr lang="fr-FR" dirty="0">
              <a:solidFill>
                <a:schemeClr val="tx1">
                  <a:lumMod val="75000"/>
                  <a:lumOff val="25000"/>
                </a:schemeClr>
              </a:solidFill>
            </a:endParaRPr>
          </a:p>
          <a:p>
            <a:r>
              <a:rPr lang="en-US" sz="1400" dirty="0"/>
              <a:t>Scalable:  Can grow to handle more.</a:t>
            </a:r>
          </a:p>
          <a:p>
            <a:r>
              <a:rPr lang="en-US" sz="1400" dirty="0"/>
              <a:t>Elastic: Can grow </a:t>
            </a:r>
            <a:r>
              <a:rPr lang="en-US" sz="1400" b="1" dirty="0"/>
              <a:t>and shrink</a:t>
            </a:r>
            <a:r>
              <a:rPr lang="en-US" sz="1400" dirty="0"/>
              <a:t> seamlessly while running.</a:t>
            </a:r>
          </a:p>
          <a:p>
            <a:r>
              <a:rPr lang="en-US" sz="1400" dirty="0"/>
              <a:t>Fault-tolerant:  System continues to run even if storage nodes ( brokers), disks, or network links fail.</a:t>
            </a: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028245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42C096-5299-D3C7-C40E-86AA0B03925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12B16E7E-5BF4-82AC-2FC2-43B9B4955EB3}"/>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a:t>
            </a:r>
            <a:r>
              <a:rPr lang="fr-FR" sz="2800" dirty="0" err="1">
                <a:solidFill>
                  <a:schemeClr val="tx1">
                    <a:lumMod val="75000"/>
                    <a:lumOff val="25000"/>
                  </a:schemeClr>
                </a:solidFill>
              </a:rPr>
              <a:t>Membership</a:t>
            </a:r>
            <a:r>
              <a:rPr lang="fr-FR" sz="2800" dirty="0">
                <a:solidFill>
                  <a:schemeClr val="tx1">
                    <a:lumMod val="75000"/>
                    <a:lumOff val="25000"/>
                  </a:schemeClr>
                </a:solidFill>
              </a:rPr>
              <a:t> et détection de pannes</a:t>
            </a:r>
          </a:p>
        </p:txBody>
      </p:sp>
      <p:sp>
        <p:nvSpPr>
          <p:cNvPr id="6" name="TextBox 13">
            <a:extLst>
              <a:ext uri="{FF2B5EF4-FFF2-40B4-BE49-F238E27FC236}">
                <a16:creationId xmlns:a16="http://schemas.microsoft.com/office/drawing/2014/main" id="{081A9E98-2AA1-34A0-509C-F0FC96ED5BA1}"/>
              </a:ext>
            </a:extLst>
          </p:cNvPr>
          <p:cNvSpPr txBox="1"/>
          <p:nvPr/>
        </p:nvSpPr>
        <p:spPr>
          <a:xfrm>
            <a:off x="192216" y="923831"/>
            <a:ext cx="10104377" cy="8710077"/>
          </a:xfrm>
          <a:prstGeom prst="rect">
            <a:avLst/>
          </a:prstGeom>
          <a:noFill/>
        </p:spPr>
        <p:txBody>
          <a:bodyPr wrap="square">
            <a:spAutoFit/>
          </a:bodyPr>
          <a:lstStyle/>
          <a:p>
            <a:endParaRPr lang="fr-FR" dirty="0"/>
          </a:p>
          <a:p>
            <a:pPr marL="285750" indent="-285750">
              <a:buFont typeface="Arial" panose="020B0604020202020204" pitchFamily="34" charset="0"/>
              <a:buChar char="•"/>
            </a:pPr>
            <a:r>
              <a:rPr lang="fr-FR" dirty="0">
                <a:solidFill>
                  <a:schemeClr val="tx1">
                    <a:lumMod val="75000"/>
                    <a:lumOff val="25000"/>
                  </a:schemeClr>
                </a:solidFill>
              </a:rPr>
              <a:t>Les consommateurs maintiennent leur appartenance à un groupe et leurs attributions de partitions en envoyant régulièrement des </a:t>
            </a:r>
            <a:r>
              <a:rPr lang="fr-FR" i="1" dirty="0" err="1">
                <a:solidFill>
                  <a:schemeClr val="tx1">
                    <a:lumMod val="75000"/>
                    <a:lumOff val="25000"/>
                  </a:schemeClr>
                </a:solidFill>
              </a:rPr>
              <a:t>heartbeat</a:t>
            </a:r>
            <a:r>
              <a:rPr lang="fr-FR" i="1" dirty="0">
                <a:solidFill>
                  <a:schemeClr val="tx1">
                    <a:lumMod val="75000"/>
                    <a:lumOff val="25000"/>
                  </a:schemeClr>
                </a:solidFill>
              </a:rPr>
              <a:t> </a:t>
            </a:r>
            <a:r>
              <a:rPr lang="fr-FR" dirty="0">
                <a:solidFill>
                  <a:schemeClr val="tx1">
                    <a:lumMod val="75000"/>
                    <a:lumOff val="25000"/>
                  </a:schemeClr>
                </a:solidFill>
              </a:rPr>
              <a:t>à un broker coordinateur (qui peut être différent en fonction des groupes).</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i="1" dirty="0">
                <a:solidFill>
                  <a:schemeClr val="tx1">
                    <a:lumMod val="75000"/>
                    <a:lumOff val="25000"/>
                  </a:schemeClr>
                </a:solidFill>
              </a:rPr>
              <a:t>kafka-consumer-groups.sh --</a:t>
            </a:r>
            <a:r>
              <a:rPr lang="fr-FR" i="1" dirty="0" err="1">
                <a:solidFill>
                  <a:schemeClr val="tx1">
                    <a:lumMod val="75000"/>
                    <a:lumOff val="25000"/>
                  </a:schemeClr>
                </a:solidFill>
              </a:rPr>
              <a:t>bootstrap</a:t>
            </a:r>
            <a:r>
              <a:rPr lang="fr-FR" i="1" dirty="0">
                <a:solidFill>
                  <a:schemeClr val="tx1">
                    <a:lumMod val="75000"/>
                    <a:lumOff val="25000"/>
                  </a:schemeClr>
                </a:solidFill>
              </a:rPr>
              <a:t>-server localhost:9092 --group </a:t>
            </a:r>
            <a:r>
              <a:rPr lang="fr-FR" i="1" dirty="0" err="1">
                <a:solidFill>
                  <a:schemeClr val="tx1">
                    <a:lumMod val="75000"/>
                    <a:lumOff val="25000"/>
                  </a:schemeClr>
                </a:solidFill>
              </a:rPr>
              <a:t>sample</a:t>
            </a:r>
            <a:r>
              <a:rPr lang="fr-FR" i="1" dirty="0">
                <a:solidFill>
                  <a:schemeClr val="tx1">
                    <a:lumMod val="75000"/>
                    <a:lumOff val="25000"/>
                  </a:schemeClr>
                </a:solidFill>
              </a:rPr>
              <a:t> --</a:t>
            </a:r>
            <a:r>
              <a:rPr lang="fr-FR" i="1" dirty="0" err="1">
                <a:solidFill>
                  <a:schemeClr val="tx1">
                    <a:lumMod val="75000"/>
                    <a:lumOff val="25000"/>
                  </a:schemeClr>
                </a:solidFill>
              </a:rPr>
              <a:t>describe</a:t>
            </a:r>
            <a:r>
              <a:rPr lang="fr-FR" i="1" dirty="0">
                <a:solidFill>
                  <a:schemeClr val="tx1">
                    <a:lumMod val="75000"/>
                    <a:lumOff val="25000"/>
                  </a:schemeClr>
                </a:solidFill>
              </a:rPr>
              <a:t> –state</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dirty="0">
                <a:solidFill>
                  <a:schemeClr val="tx1">
                    <a:lumMod val="75000"/>
                    <a:lumOff val="25000"/>
                  </a:schemeClr>
                </a:solidFill>
              </a:rPr>
              <a:t>Si un consommateur cesse d'envoyer des </a:t>
            </a:r>
            <a:r>
              <a:rPr lang="fr-FR" i="1" dirty="0" err="1">
                <a:solidFill>
                  <a:schemeClr val="tx1">
                    <a:lumMod val="75000"/>
                    <a:lumOff val="25000"/>
                  </a:schemeClr>
                </a:solidFill>
              </a:rPr>
              <a:t>heartbeats</a:t>
            </a:r>
            <a:r>
              <a:rPr lang="fr-FR" dirty="0">
                <a:solidFill>
                  <a:schemeClr val="tx1">
                    <a:lumMod val="75000"/>
                    <a:lumOff val="25000"/>
                  </a:schemeClr>
                </a:solidFill>
              </a:rPr>
              <a:t>, sa session expire et le coordinateur démarre une réaffectation des partitions</a:t>
            </a: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411737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CAF58-6653-9945-6C71-F8659FA1BEB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CA794A1-2830-C461-88C8-4615AE0AF434}"/>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Compacted</a:t>
            </a:r>
            <a:r>
              <a:rPr lang="fr-FR" sz="2800" dirty="0">
                <a:solidFill>
                  <a:schemeClr val="tx1">
                    <a:lumMod val="75000"/>
                    <a:lumOff val="25000"/>
                  </a:schemeClr>
                </a:solidFill>
              </a:rPr>
              <a:t> Topics</a:t>
            </a:r>
          </a:p>
        </p:txBody>
      </p:sp>
      <p:sp>
        <p:nvSpPr>
          <p:cNvPr id="6" name="TextBox 13">
            <a:extLst>
              <a:ext uri="{FF2B5EF4-FFF2-40B4-BE49-F238E27FC236}">
                <a16:creationId xmlns:a16="http://schemas.microsoft.com/office/drawing/2014/main" id="{CE5D27FF-6A36-74CC-B82C-EA8C5CBDB71A}"/>
              </a:ext>
            </a:extLst>
          </p:cNvPr>
          <p:cNvSpPr txBox="1"/>
          <p:nvPr/>
        </p:nvSpPr>
        <p:spPr>
          <a:xfrm>
            <a:off x="192216" y="923831"/>
            <a:ext cx="10104377" cy="10248960"/>
          </a:xfrm>
          <a:prstGeom prst="rect">
            <a:avLst/>
          </a:prstGeom>
          <a:noFill/>
        </p:spPr>
        <p:txBody>
          <a:bodyPr wrap="square">
            <a:spAutoFit/>
          </a:bodyPr>
          <a:lstStyle/>
          <a:p>
            <a:r>
              <a:rPr lang="en-US" sz="2000" b="1" dirty="0">
                <a:solidFill>
                  <a:schemeClr val="tx1">
                    <a:lumMod val="75000"/>
                    <a:lumOff val="25000"/>
                  </a:schemeClr>
                </a:solidFill>
              </a:rPr>
              <a:t>1. </a:t>
            </a:r>
            <a:r>
              <a:rPr lang="en-US" sz="2000" b="1" dirty="0" err="1">
                <a:solidFill>
                  <a:schemeClr val="tx1">
                    <a:lumMod val="75000"/>
                    <a:lumOff val="25000"/>
                  </a:schemeClr>
                </a:solidFill>
              </a:rPr>
              <a:t>cleanup.policy</a:t>
            </a:r>
            <a:r>
              <a:rPr lang="en-US" sz="2000" b="1" dirty="0">
                <a:solidFill>
                  <a:schemeClr val="tx1">
                    <a:lumMod val="75000"/>
                    <a:lumOff val="25000"/>
                  </a:schemeClr>
                </a:solidFill>
              </a:rPr>
              <a:t>=delete (default)</a:t>
            </a:r>
            <a:endParaRPr lang="en-US" sz="2000" dirty="0">
              <a:solidFill>
                <a:schemeClr val="tx1">
                  <a:lumMod val="75000"/>
                  <a:lumOff val="25000"/>
                </a:schemeClr>
              </a:solidFill>
            </a:endParaRPr>
          </a:p>
          <a:p>
            <a:pPr marL="400050" lvl="1" indent="0">
              <a:buNone/>
            </a:pPr>
            <a:r>
              <a:rPr lang="en-US" sz="2000" dirty="0">
                <a:solidFill>
                  <a:schemeClr val="tx1">
                    <a:lumMod val="75000"/>
                    <a:lumOff val="25000"/>
                  </a:schemeClr>
                </a:solidFill>
              </a:rPr>
              <a:t>Kafka deletes old log segments once they pass </a:t>
            </a:r>
            <a:r>
              <a:rPr lang="en-US" sz="2000" b="1" dirty="0">
                <a:solidFill>
                  <a:schemeClr val="tx1">
                    <a:lumMod val="75000"/>
                    <a:lumOff val="25000"/>
                  </a:schemeClr>
                </a:solidFill>
              </a:rPr>
              <a:t>retention time</a:t>
            </a:r>
            <a:r>
              <a:rPr lang="en-US" sz="2000" dirty="0">
                <a:solidFill>
                  <a:schemeClr val="tx1">
                    <a:lumMod val="75000"/>
                    <a:lumOff val="25000"/>
                  </a:schemeClr>
                </a:solidFill>
              </a:rPr>
              <a:t> or exceed </a:t>
            </a:r>
            <a:r>
              <a:rPr lang="en-US" sz="2000" b="1" dirty="0">
                <a:solidFill>
                  <a:schemeClr val="tx1">
                    <a:lumMod val="75000"/>
                    <a:lumOff val="25000"/>
                  </a:schemeClr>
                </a:solidFill>
              </a:rPr>
              <a:t>retention size</a:t>
            </a:r>
            <a:r>
              <a:rPr lang="en-US" sz="2000" dirty="0">
                <a:solidFill>
                  <a:schemeClr val="tx1">
                    <a:lumMod val="75000"/>
                    <a:lumOff val="25000"/>
                  </a:schemeClr>
                </a:solidFill>
              </a:rPr>
              <a:t>.</a:t>
            </a:r>
          </a:p>
          <a:p>
            <a:pPr marL="400050" lvl="1" indent="0">
              <a:buNone/>
            </a:pPr>
            <a:r>
              <a:rPr lang="en-US" sz="2000" dirty="0">
                <a:solidFill>
                  <a:schemeClr val="tx1">
                    <a:lumMod val="75000"/>
                    <a:lumOff val="25000"/>
                  </a:schemeClr>
                </a:solidFill>
              </a:rPr>
              <a:t>Keeps messages for a set period or until size limit is reached.</a:t>
            </a:r>
          </a:p>
          <a:p>
            <a:pPr marL="400050" lvl="1" indent="0">
              <a:buNone/>
            </a:pPr>
            <a:r>
              <a:rPr lang="en-US" sz="2000" dirty="0">
                <a:solidFill>
                  <a:schemeClr val="tx1">
                    <a:lumMod val="75000"/>
                    <a:lumOff val="25000"/>
                  </a:schemeClr>
                </a:solidFill>
              </a:rPr>
              <a:t>Use case: event streams, logs, click data where history matters.</a:t>
            </a:r>
          </a:p>
          <a:p>
            <a:pPr marL="400050" lvl="1" indent="0">
              <a:buNone/>
            </a:pPr>
            <a:endParaRPr lang="en-US" sz="2000" dirty="0">
              <a:solidFill>
                <a:schemeClr val="tx1">
                  <a:lumMod val="75000"/>
                  <a:lumOff val="25000"/>
                </a:schemeClr>
              </a:solidFill>
            </a:endParaRPr>
          </a:p>
          <a:p>
            <a:r>
              <a:rPr lang="en-US" sz="2000" b="1" dirty="0">
                <a:solidFill>
                  <a:schemeClr val="tx1">
                    <a:lumMod val="75000"/>
                    <a:lumOff val="25000"/>
                  </a:schemeClr>
                </a:solidFill>
              </a:rPr>
              <a:t>2. </a:t>
            </a:r>
            <a:r>
              <a:rPr lang="en-US" sz="2000" b="1" dirty="0" err="1">
                <a:solidFill>
                  <a:schemeClr val="tx1">
                    <a:lumMod val="75000"/>
                    <a:lumOff val="25000"/>
                  </a:schemeClr>
                </a:solidFill>
              </a:rPr>
              <a:t>cleanup.policy</a:t>
            </a:r>
            <a:r>
              <a:rPr lang="en-US" sz="2000" b="1" dirty="0">
                <a:solidFill>
                  <a:schemeClr val="tx1">
                    <a:lumMod val="75000"/>
                    <a:lumOff val="25000"/>
                  </a:schemeClr>
                </a:solidFill>
              </a:rPr>
              <a:t>=compact</a:t>
            </a:r>
            <a:endParaRPr lang="en-US" sz="2000" dirty="0">
              <a:solidFill>
                <a:schemeClr val="tx1">
                  <a:lumMod val="75000"/>
                  <a:lumOff val="25000"/>
                </a:schemeClr>
              </a:solidFill>
            </a:endParaRPr>
          </a:p>
          <a:p>
            <a:pPr marL="400050" lvl="1" indent="0">
              <a:buNone/>
            </a:pPr>
            <a:r>
              <a:rPr lang="en-US" sz="2000" dirty="0">
                <a:solidFill>
                  <a:schemeClr val="tx1">
                    <a:lumMod val="75000"/>
                    <a:lumOff val="25000"/>
                  </a:schemeClr>
                </a:solidFill>
              </a:rPr>
              <a:t>Kafka keeps only the </a:t>
            </a:r>
            <a:r>
              <a:rPr lang="en-US" sz="2000" b="1" dirty="0">
                <a:solidFill>
                  <a:schemeClr val="tx1">
                    <a:lumMod val="75000"/>
                    <a:lumOff val="25000"/>
                  </a:schemeClr>
                </a:solidFill>
              </a:rPr>
              <a:t>latest record per key</a:t>
            </a:r>
            <a:r>
              <a:rPr lang="en-US" sz="2000" dirty="0">
                <a:solidFill>
                  <a:schemeClr val="tx1">
                    <a:lumMod val="75000"/>
                    <a:lumOff val="25000"/>
                  </a:schemeClr>
                </a:solidFill>
              </a:rPr>
              <a:t>. Older records with the same key are removed during log compaction.</a:t>
            </a:r>
          </a:p>
          <a:p>
            <a:pPr marL="400050" lvl="1" indent="0">
              <a:buNone/>
            </a:pPr>
            <a:r>
              <a:rPr lang="en-US" sz="2000" dirty="0">
                <a:solidFill>
                  <a:schemeClr val="tx1">
                    <a:lumMod val="75000"/>
                    <a:lumOff val="25000"/>
                  </a:schemeClr>
                </a:solidFill>
              </a:rPr>
              <a:t>Use case: changelogs, state snapshots, caches, user profiles.</a:t>
            </a:r>
          </a:p>
          <a:p>
            <a:pPr marL="400050" lvl="1" indent="0">
              <a:buNone/>
            </a:pPr>
            <a:endParaRPr lang="en-US" sz="2000" dirty="0">
              <a:solidFill>
                <a:schemeClr val="tx1">
                  <a:lumMod val="75000"/>
                  <a:lumOff val="25000"/>
                </a:schemeClr>
              </a:solidFill>
            </a:endParaRPr>
          </a:p>
          <a:p>
            <a:r>
              <a:rPr lang="en-US" sz="2000" b="1" dirty="0">
                <a:solidFill>
                  <a:schemeClr val="tx1">
                    <a:lumMod val="75000"/>
                    <a:lumOff val="25000"/>
                  </a:schemeClr>
                </a:solidFill>
              </a:rPr>
              <a:t>3. </a:t>
            </a:r>
            <a:r>
              <a:rPr lang="en-US" sz="2000" b="1" dirty="0" err="1">
                <a:solidFill>
                  <a:schemeClr val="tx1">
                    <a:lumMod val="75000"/>
                    <a:lumOff val="25000"/>
                  </a:schemeClr>
                </a:solidFill>
              </a:rPr>
              <a:t>cleanup.policy</a:t>
            </a:r>
            <a:r>
              <a:rPr lang="en-US" sz="2000" b="1" dirty="0">
                <a:solidFill>
                  <a:schemeClr val="tx1">
                    <a:lumMod val="75000"/>
                    <a:lumOff val="25000"/>
                  </a:schemeClr>
                </a:solidFill>
              </a:rPr>
              <a:t>=</a:t>
            </a:r>
            <a:r>
              <a:rPr lang="en-US" sz="2000" b="1" dirty="0" err="1">
                <a:solidFill>
                  <a:schemeClr val="tx1">
                    <a:lumMod val="75000"/>
                    <a:lumOff val="25000"/>
                  </a:schemeClr>
                </a:solidFill>
              </a:rPr>
              <a:t>compact,delete</a:t>
            </a:r>
            <a:r>
              <a:rPr lang="en-US" sz="2000" b="1" dirty="0">
                <a:solidFill>
                  <a:schemeClr val="tx1">
                    <a:lumMod val="75000"/>
                    <a:lumOff val="25000"/>
                  </a:schemeClr>
                </a:solidFill>
              </a:rPr>
              <a:t> (combined)</a:t>
            </a:r>
            <a:endParaRPr lang="en-US" sz="2000" dirty="0">
              <a:solidFill>
                <a:schemeClr val="tx1">
                  <a:lumMod val="75000"/>
                  <a:lumOff val="25000"/>
                </a:schemeClr>
              </a:solidFill>
            </a:endParaRPr>
          </a:p>
          <a:p>
            <a:pPr marL="400050" lvl="1" indent="0">
              <a:buNone/>
            </a:pPr>
            <a:r>
              <a:rPr lang="en-US" sz="2000" dirty="0">
                <a:solidFill>
                  <a:schemeClr val="tx1">
                    <a:lumMod val="75000"/>
                    <a:lumOff val="25000"/>
                  </a:schemeClr>
                </a:solidFill>
              </a:rPr>
              <a:t>Topic is compacted </a:t>
            </a:r>
            <a:r>
              <a:rPr lang="en-US" sz="2000" i="1" dirty="0">
                <a:solidFill>
                  <a:schemeClr val="tx1">
                    <a:lumMod val="75000"/>
                    <a:lumOff val="25000"/>
                  </a:schemeClr>
                </a:solidFill>
              </a:rPr>
              <a:t>and</a:t>
            </a:r>
            <a:r>
              <a:rPr lang="en-US" sz="2000" dirty="0">
                <a:solidFill>
                  <a:schemeClr val="tx1">
                    <a:lumMod val="75000"/>
                    <a:lumOff val="25000"/>
                  </a:schemeClr>
                </a:solidFill>
              </a:rPr>
              <a:t> old segments are deleted after retention rules.</a:t>
            </a:r>
          </a:p>
          <a:p>
            <a:pPr marL="400050" lvl="1" indent="0">
              <a:buNone/>
            </a:pPr>
            <a:r>
              <a:rPr lang="en-US" sz="2000" dirty="0">
                <a:solidFill>
                  <a:schemeClr val="tx1">
                    <a:lumMod val="75000"/>
                    <a:lumOff val="25000"/>
                  </a:schemeClr>
                </a:solidFill>
              </a:rPr>
              <a:t>Keeps latest state for keys, but also bounds topic size with retention.</a:t>
            </a: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92775006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681F6-C125-9B6B-A8AA-79C298146EC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36A491F-117B-C4A8-0B8C-809254F3743E}"/>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Compacted</a:t>
            </a:r>
            <a:r>
              <a:rPr lang="fr-FR" sz="2800" dirty="0">
                <a:solidFill>
                  <a:schemeClr val="tx1">
                    <a:lumMod val="75000"/>
                    <a:lumOff val="25000"/>
                  </a:schemeClr>
                </a:solidFill>
              </a:rPr>
              <a:t> Topics</a:t>
            </a:r>
          </a:p>
        </p:txBody>
      </p:sp>
      <p:sp>
        <p:nvSpPr>
          <p:cNvPr id="6" name="TextBox 13">
            <a:extLst>
              <a:ext uri="{FF2B5EF4-FFF2-40B4-BE49-F238E27FC236}">
                <a16:creationId xmlns:a16="http://schemas.microsoft.com/office/drawing/2014/main" id="{3E0D898A-4728-2E57-B3FE-C86F15027FC8}"/>
              </a:ext>
            </a:extLst>
          </p:cNvPr>
          <p:cNvSpPr txBox="1"/>
          <p:nvPr/>
        </p:nvSpPr>
        <p:spPr>
          <a:xfrm>
            <a:off x="192216" y="923831"/>
            <a:ext cx="10104377" cy="6247864"/>
          </a:xfrm>
          <a:prstGeom prst="rect">
            <a:avLst/>
          </a:prstGeom>
          <a:noFill/>
        </p:spPr>
        <p:txBody>
          <a:bodyPr wrap="square">
            <a:spAutoFit/>
          </a:bodyPr>
          <a:lstStyle/>
          <a:p>
            <a:r>
              <a:rPr lang="en-US" sz="2000" b="1" dirty="0">
                <a:solidFill>
                  <a:schemeClr val="tx1">
                    <a:lumMod val="75000"/>
                    <a:lumOff val="25000"/>
                  </a:schemeClr>
                </a:solidFill>
              </a:rPr>
              <a:t> </a:t>
            </a:r>
            <a:endParaRPr lang="en-US" sz="2000" dirty="0">
              <a:solidFill>
                <a:schemeClr val="tx1">
                  <a:lumMod val="75000"/>
                  <a:lumOff val="25000"/>
                </a:schemeClr>
              </a:solidFill>
            </a:endParaRP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FA346E47-C1D5-1376-C67C-A6154BDBB855}"/>
              </a:ext>
            </a:extLst>
          </p:cNvPr>
          <p:cNvPicPr>
            <a:picLocks noChangeAspect="1"/>
          </p:cNvPicPr>
          <p:nvPr/>
        </p:nvPicPr>
        <p:blipFill>
          <a:blip r:embed="rId3"/>
          <a:stretch>
            <a:fillRect/>
          </a:stretch>
        </p:blipFill>
        <p:spPr>
          <a:xfrm>
            <a:off x="2375051" y="1934300"/>
            <a:ext cx="7178662" cy="3238781"/>
          </a:xfrm>
          <a:prstGeom prst="rect">
            <a:avLst/>
          </a:prstGeom>
        </p:spPr>
      </p:pic>
    </p:spTree>
    <p:extLst>
      <p:ext uri="{BB962C8B-B14F-4D97-AF65-F5344CB8AC3E}">
        <p14:creationId xmlns:p14="http://schemas.microsoft.com/office/powerpoint/2010/main" val="310370437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4181C-6B54-C803-DACB-67558DFE9B8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967A947-6189-EAF1-972B-E86C282E7AB0}"/>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Consumer API</a:t>
            </a:r>
          </a:p>
        </p:txBody>
      </p:sp>
      <p:sp>
        <p:nvSpPr>
          <p:cNvPr id="6" name="TextBox 13">
            <a:extLst>
              <a:ext uri="{FF2B5EF4-FFF2-40B4-BE49-F238E27FC236}">
                <a16:creationId xmlns:a16="http://schemas.microsoft.com/office/drawing/2014/main" id="{AE11A5B2-1A44-0073-8CF4-12776321ED8D}"/>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UI/docker-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a:t>
            </a:r>
            <a:r>
              <a:rPr lang="fr-FR" sz="1200" b="1" i="1" dirty="0" err="1">
                <a:solidFill>
                  <a:schemeClr val="tx1">
                    <a:lumMod val="75000"/>
                    <a:lumOff val="25000"/>
                  </a:schemeClr>
                </a:solidFill>
              </a:rPr>
              <a:t>com.sd.kafka.consumer</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22FA2E4C-9797-F3D5-83DF-B0942DC916F0}"/>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E1FF2C18-7B7C-49B1-229D-85EBD9D56193}"/>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052D01B9-BF00-1A93-20E2-AD3F6DFA0326}"/>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2130400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6D366C-4CA6-932F-39FA-9CC8FB09058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7BE09F2-C26D-77EB-1F13-F40D127AEDEC}"/>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A850F5BF-1EAB-2CE5-E45B-6CFA60D16860}"/>
              </a:ext>
            </a:extLst>
          </p:cNvPr>
          <p:cNvSpPr txBox="1"/>
          <p:nvPr/>
        </p:nvSpPr>
        <p:spPr>
          <a:xfrm>
            <a:off x="3709555" y="2618508"/>
            <a:ext cx="4686300" cy="6955750"/>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SCHEMA REGISTRY</a:t>
            </a:r>
          </a:p>
          <a:p>
            <a:endParaRPr lang="fr-FR" sz="2800" b="1" i="1"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69491533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1233D6-33E0-B1BD-AB65-E9880734A07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06CEA25-A359-5B4F-A7FC-A4F4FCAF5B4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0E23C43F-7B8B-780F-4D49-747817B574E4}"/>
              </a:ext>
            </a:extLst>
          </p:cNvPr>
          <p:cNvSpPr txBox="1"/>
          <p:nvPr/>
        </p:nvSpPr>
        <p:spPr>
          <a:xfrm>
            <a:off x="192216" y="923831"/>
            <a:ext cx="10104377" cy="8987076"/>
          </a:xfrm>
          <a:prstGeom prst="rect">
            <a:avLst/>
          </a:prstGeom>
          <a:noFill/>
        </p:spPr>
        <p:txBody>
          <a:bodyPr wrap="square">
            <a:spAutoFit/>
          </a:bodyPr>
          <a:lstStyle/>
          <a:p>
            <a:endParaRPr lang="fr-FR" dirty="0"/>
          </a:p>
          <a:p>
            <a:r>
              <a:rPr lang="fr-FR" sz="2400" dirty="0">
                <a:solidFill>
                  <a:schemeClr val="tx1">
                    <a:lumMod val="75000"/>
                    <a:lumOff val="25000"/>
                  </a:schemeClr>
                </a:solidFill>
              </a:rPr>
              <a:t>Lors d’évolution des applications, le format des messages est susceptible de changer.</a:t>
            </a: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Afin de s’assurer que ses évolutions ne génèrent pas de problème chez les consommateurs, il est nécessaire d’utiliser un gestionnaire de schéma capable de détecter les problèmes de compatibilité.</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C’est le rôle de </a:t>
            </a:r>
            <a:r>
              <a:rPr lang="fr-FR" sz="2400" b="1" i="1" dirty="0" err="1">
                <a:solidFill>
                  <a:schemeClr val="tx1">
                    <a:lumMod val="75000"/>
                    <a:lumOff val="25000"/>
                  </a:schemeClr>
                </a:solidFill>
              </a:rPr>
              <a:t>Schema</a:t>
            </a:r>
            <a:r>
              <a:rPr lang="fr-FR" sz="2400" b="1" i="1" dirty="0">
                <a:solidFill>
                  <a:schemeClr val="tx1">
                    <a:lumMod val="75000"/>
                    <a:lumOff val="25000"/>
                  </a:schemeClr>
                </a:solidFill>
              </a:rPr>
              <a:t> Confluent </a:t>
            </a:r>
            <a:r>
              <a:rPr lang="fr-FR" sz="2400" b="1" i="1" dirty="0" err="1">
                <a:solidFill>
                  <a:schemeClr val="tx1">
                    <a:lumMod val="75000"/>
                    <a:lumOff val="25000"/>
                  </a:schemeClr>
                </a:solidFill>
              </a:rPr>
              <a:t>Registry</a:t>
            </a:r>
            <a:r>
              <a:rPr lang="fr-FR" sz="2400" b="1" i="1" dirty="0">
                <a:solidFill>
                  <a:schemeClr val="tx1">
                    <a:lumMod val="75000"/>
                    <a:lumOff val="25000"/>
                  </a:schemeClr>
                </a:solidFill>
              </a:rPr>
              <a:t> </a:t>
            </a:r>
            <a:r>
              <a:rPr lang="fr-FR" sz="2400" dirty="0">
                <a:solidFill>
                  <a:schemeClr val="tx1">
                    <a:lumMod val="75000"/>
                    <a:lumOff val="25000"/>
                  </a:schemeClr>
                </a:solidFill>
              </a:rPr>
              <a:t>qui supporte les formats de sérialisation JSON, </a:t>
            </a:r>
            <a:r>
              <a:rPr lang="fr-FR" sz="2400" dirty="0" err="1">
                <a:solidFill>
                  <a:schemeClr val="tx1">
                    <a:lumMod val="75000"/>
                    <a:lumOff val="25000"/>
                  </a:schemeClr>
                </a:solidFill>
              </a:rPr>
              <a:t>Avro</a:t>
            </a:r>
            <a:r>
              <a:rPr lang="fr-FR" sz="2400" dirty="0">
                <a:solidFill>
                  <a:schemeClr val="tx1">
                    <a:lumMod val="75000"/>
                    <a:lumOff val="25000"/>
                  </a:schemeClr>
                </a:solidFill>
              </a:rPr>
              <a:t> et </a:t>
            </a:r>
            <a:r>
              <a:rPr lang="fr-FR" sz="2400" dirty="0" err="1">
                <a:solidFill>
                  <a:schemeClr val="tx1">
                    <a:lumMod val="75000"/>
                    <a:lumOff val="25000"/>
                  </a:schemeClr>
                </a:solidFill>
              </a:rPr>
              <a:t>ProtoBuf</a:t>
            </a:r>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30113935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CEFC4-4501-5A98-8D6E-0D09FE775F6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434CEDE-8BC8-D7C4-FADE-13C3A849305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137B4072-9295-75D1-7D6D-735F046729CC}"/>
              </a:ext>
            </a:extLst>
          </p:cNvPr>
          <p:cNvSpPr txBox="1"/>
          <p:nvPr/>
        </p:nvSpPr>
        <p:spPr>
          <a:xfrm>
            <a:off x="192216" y="923831"/>
            <a:ext cx="10104377" cy="8987076"/>
          </a:xfrm>
          <a:prstGeom prst="rect">
            <a:avLst/>
          </a:prstGeom>
          <a:noFill/>
        </p:spPr>
        <p:txBody>
          <a:bodyPr wrap="square">
            <a:spAutoFit/>
          </a:bodyPr>
          <a:lstStyle/>
          <a:p>
            <a:endParaRPr lang="fr-FR" dirty="0"/>
          </a:p>
          <a:p>
            <a:r>
              <a:rPr lang="fr-FR" sz="2400" dirty="0">
                <a:solidFill>
                  <a:schemeClr val="tx1">
                    <a:lumMod val="75000"/>
                    <a:lumOff val="25000"/>
                  </a:schemeClr>
                </a:solidFill>
              </a:rPr>
              <a:t>Lors d’évolution des applications, le format des messages est susceptible de changer.</a:t>
            </a: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Afin de s’assurer que ses évolutions ne génèrent pas de problème chez les consommateurs, il est nécessaire d’utiliser un gestionnaire de schéma capable de détecter les problèmes de compatibilité.</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C’est le rôle de </a:t>
            </a:r>
            <a:r>
              <a:rPr lang="fr-FR" sz="2400" b="1" i="1" dirty="0" err="1">
                <a:solidFill>
                  <a:schemeClr val="tx1">
                    <a:lumMod val="75000"/>
                    <a:lumOff val="25000"/>
                  </a:schemeClr>
                </a:solidFill>
              </a:rPr>
              <a:t>Schema</a:t>
            </a:r>
            <a:r>
              <a:rPr lang="fr-FR" sz="2400" b="1" i="1" dirty="0">
                <a:solidFill>
                  <a:schemeClr val="tx1">
                    <a:lumMod val="75000"/>
                    <a:lumOff val="25000"/>
                  </a:schemeClr>
                </a:solidFill>
              </a:rPr>
              <a:t> Confluent </a:t>
            </a:r>
            <a:r>
              <a:rPr lang="fr-FR" sz="2400" b="1" i="1" dirty="0" err="1">
                <a:solidFill>
                  <a:schemeClr val="tx1">
                    <a:lumMod val="75000"/>
                    <a:lumOff val="25000"/>
                  </a:schemeClr>
                </a:solidFill>
              </a:rPr>
              <a:t>Registry</a:t>
            </a:r>
            <a:r>
              <a:rPr lang="fr-FR" sz="2400" b="1" i="1" dirty="0">
                <a:solidFill>
                  <a:schemeClr val="tx1">
                    <a:lumMod val="75000"/>
                    <a:lumOff val="25000"/>
                  </a:schemeClr>
                </a:solidFill>
              </a:rPr>
              <a:t> </a:t>
            </a:r>
            <a:r>
              <a:rPr lang="fr-FR" sz="2400" dirty="0">
                <a:solidFill>
                  <a:schemeClr val="tx1">
                    <a:lumMod val="75000"/>
                    <a:lumOff val="25000"/>
                  </a:schemeClr>
                </a:solidFill>
              </a:rPr>
              <a:t>qui supporte les formats de sérialisation JSON, </a:t>
            </a:r>
            <a:r>
              <a:rPr lang="fr-FR" sz="2400" dirty="0" err="1">
                <a:solidFill>
                  <a:schemeClr val="tx1">
                    <a:lumMod val="75000"/>
                    <a:lumOff val="25000"/>
                  </a:schemeClr>
                </a:solidFill>
              </a:rPr>
              <a:t>Avro</a:t>
            </a:r>
            <a:r>
              <a:rPr lang="fr-FR" sz="2400" dirty="0">
                <a:solidFill>
                  <a:schemeClr val="tx1">
                    <a:lumMod val="75000"/>
                    <a:lumOff val="25000"/>
                  </a:schemeClr>
                </a:solidFill>
              </a:rPr>
              <a:t> et </a:t>
            </a:r>
            <a:r>
              <a:rPr lang="fr-FR" sz="2400" dirty="0" err="1">
                <a:solidFill>
                  <a:schemeClr val="tx1">
                    <a:lumMod val="75000"/>
                    <a:lumOff val="25000"/>
                  </a:schemeClr>
                </a:solidFill>
              </a:rPr>
              <a:t>ProtoBuf</a:t>
            </a:r>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94534670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8ED037-84AF-D832-45AE-A79AC5B975E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AFA0184-6233-7C8E-E7A8-92C78F8CB6A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A06020F1-CB62-BB54-689F-8F04CF8BC0B7}"/>
              </a:ext>
            </a:extLst>
          </p:cNvPr>
          <p:cNvSpPr txBox="1"/>
          <p:nvPr/>
        </p:nvSpPr>
        <p:spPr>
          <a:xfrm>
            <a:off x="192216" y="923831"/>
            <a:ext cx="10104377" cy="9079409"/>
          </a:xfrm>
          <a:prstGeom prst="rect">
            <a:avLst/>
          </a:prstGeom>
          <a:noFill/>
        </p:spPr>
        <p:txBody>
          <a:bodyPr wrap="square">
            <a:spAutoFit/>
          </a:bodyPr>
          <a:lstStyle/>
          <a:p>
            <a:pPr marL="342900" indent="-342900">
              <a:buFont typeface="Arial" panose="020B0604020202020204" pitchFamily="34" charset="0"/>
              <a:buChar char="•"/>
            </a:pPr>
            <a:endParaRPr lang="fr-FR" sz="2400" dirty="0">
              <a:solidFill>
                <a:schemeClr val="tx1">
                  <a:lumMod val="75000"/>
                  <a:lumOff val="25000"/>
                </a:schemeClr>
              </a:solidFill>
            </a:endParaRPr>
          </a:p>
          <a:p>
            <a:endParaRPr lang="fr-FR" dirty="0"/>
          </a:p>
          <a:p>
            <a:r>
              <a:rPr lang="fr-FR" b="1" dirty="0">
                <a:solidFill>
                  <a:schemeClr val="tx1">
                    <a:lumMod val="65000"/>
                    <a:lumOff val="35000"/>
                  </a:schemeClr>
                </a:solidFill>
              </a:rPr>
              <a:t>Confluent </a:t>
            </a:r>
            <a:r>
              <a:rPr lang="fr-FR" b="1" dirty="0" err="1">
                <a:solidFill>
                  <a:schemeClr val="tx1">
                    <a:lumMod val="65000"/>
                    <a:lumOff val="35000"/>
                  </a:schemeClr>
                </a:solidFill>
              </a:rPr>
              <a:t>Schema</a:t>
            </a:r>
            <a:r>
              <a:rPr lang="fr-FR" b="1" dirty="0">
                <a:solidFill>
                  <a:schemeClr val="tx1">
                    <a:lumMod val="65000"/>
                    <a:lumOff val="35000"/>
                  </a:schemeClr>
                </a:solidFill>
              </a:rPr>
              <a:t> </a:t>
            </a:r>
            <a:r>
              <a:rPr lang="fr-FR" b="1" dirty="0" err="1">
                <a:solidFill>
                  <a:schemeClr val="tx1">
                    <a:lumMod val="65000"/>
                    <a:lumOff val="35000"/>
                  </a:schemeClr>
                </a:solidFill>
              </a:rPr>
              <a:t>Registry</a:t>
            </a:r>
            <a:r>
              <a:rPr lang="fr-FR" b="1" dirty="0">
                <a:solidFill>
                  <a:schemeClr val="tx1">
                    <a:lumMod val="65000"/>
                    <a:lumOff val="35000"/>
                  </a:schemeClr>
                </a:solidFill>
              </a:rPr>
              <a:t> </a:t>
            </a:r>
            <a:r>
              <a:rPr lang="fr-FR" dirty="0">
                <a:solidFill>
                  <a:schemeClr val="tx1">
                    <a:lumMod val="65000"/>
                    <a:lumOff val="35000"/>
                  </a:schemeClr>
                </a:solidFill>
              </a:rPr>
              <a:t>offre une API </a:t>
            </a:r>
            <a:r>
              <a:rPr lang="fr-FR" dirty="0" err="1">
                <a:solidFill>
                  <a:schemeClr val="tx1">
                    <a:lumMod val="65000"/>
                    <a:lumOff val="35000"/>
                  </a:schemeClr>
                </a:solidFill>
              </a:rPr>
              <a:t>Rest</a:t>
            </a:r>
            <a:endParaRPr lang="fr-FR" dirty="0">
              <a:solidFill>
                <a:schemeClr val="tx1">
                  <a:lumMod val="65000"/>
                  <a:lumOff val="35000"/>
                </a:schemeClr>
              </a:solidFill>
            </a:endParaRPr>
          </a:p>
          <a:p>
            <a:endParaRPr lang="fr-FR" dirty="0">
              <a:solidFill>
                <a:schemeClr val="tx1">
                  <a:lumMod val="65000"/>
                  <a:lumOff val="35000"/>
                </a:schemeClr>
              </a:solidFill>
            </a:endParaRPr>
          </a:p>
          <a:p>
            <a:pPr marL="742950" lvl="1" indent="-285750">
              <a:buFont typeface="Arial" panose="020B0604020202020204" pitchFamily="34" charset="0"/>
              <a:buChar char="•"/>
            </a:pPr>
            <a:r>
              <a:rPr lang="fr-FR" dirty="0">
                <a:solidFill>
                  <a:schemeClr val="tx1">
                    <a:lumMod val="65000"/>
                    <a:lumOff val="35000"/>
                  </a:schemeClr>
                </a:solidFill>
              </a:rPr>
              <a:t>Permettant de configurer le mode de compatibilité</a:t>
            </a:r>
          </a:p>
          <a:p>
            <a:pPr marL="742950" lvl="1" indent="-285750">
              <a:buFont typeface="Arial" panose="020B0604020202020204" pitchFamily="34" charset="0"/>
              <a:buChar char="•"/>
            </a:pPr>
            <a:endParaRPr lang="fr-FR" dirty="0">
              <a:solidFill>
                <a:schemeClr val="tx1">
                  <a:lumMod val="65000"/>
                  <a:lumOff val="35000"/>
                </a:schemeClr>
              </a:solidFill>
            </a:endParaRPr>
          </a:p>
          <a:p>
            <a:pPr marL="742950" lvl="1" indent="-285750">
              <a:buFont typeface="Arial" panose="020B0604020202020204" pitchFamily="34" charset="0"/>
              <a:buChar char="•"/>
            </a:pPr>
            <a:r>
              <a:rPr lang="fr-FR" dirty="0">
                <a:solidFill>
                  <a:schemeClr val="tx1">
                    <a:lumMod val="65000"/>
                    <a:lumOff val="35000"/>
                  </a:schemeClr>
                </a:solidFill>
              </a:rPr>
              <a:t>Permettant de stocker des </a:t>
            </a:r>
            <a:r>
              <a:rPr lang="fr-FR" dirty="0" err="1">
                <a:solidFill>
                  <a:schemeClr val="tx1">
                    <a:lumMod val="65000"/>
                    <a:lumOff val="35000"/>
                  </a:schemeClr>
                </a:solidFill>
              </a:rPr>
              <a:t>Schema</a:t>
            </a:r>
            <a:endParaRPr lang="fr-FR" dirty="0">
              <a:solidFill>
                <a:schemeClr val="tx1">
                  <a:lumMod val="65000"/>
                  <a:lumOff val="35000"/>
                </a:schemeClr>
              </a:solidFill>
            </a:endParaRPr>
          </a:p>
          <a:p>
            <a:pPr marL="742950" lvl="1" indent="-285750">
              <a:buFont typeface="Arial" panose="020B0604020202020204" pitchFamily="34" charset="0"/>
              <a:buChar char="•"/>
            </a:pPr>
            <a:endParaRPr lang="fr-FR" dirty="0">
              <a:solidFill>
                <a:schemeClr val="tx1">
                  <a:lumMod val="65000"/>
                  <a:lumOff val="35000"/>
                </a:schemeClr>
              </a:solidFill>
            </a:endParaRPr>
          </a:p>
          <a:p>
            <a:pPr marL="742950" lvl="1" indent="-285750">
              <a:buFont typeface="Arial" panose="020B0604020202020204" pitchFamily="34" charset="0"/>
              <a:buChar char="•"/>
            </a:pPr>
            <a:r>
              <a:rPr lang="fr-FR" dirty="0">
                <a:solidFill>
                  <a:schemeClr val="tx1">
                    <a:lumMod val="65000"/>
                    <a:lumOff val="35000"/>
                  </a:schemeClr>
                </a:solidFill>
              </a:rPr>
              <a:t>De détecter les incompatibilités entre schémas</a:t>
            </a:r>
          </a:p>
          <a:p>
            <a:pPr marL="742950" lvl="1" indent="-285750">
              <a:buFont typeface="Arial" panose="020B0604020202020204" pitchFamily="34" charset="0"/>
              <a:buChar char="•"/>
            </a:pPr>
            <a:endParaRPr lang="fr-FR" dirty="0">
              <a:solidFill>
                <a:schemeClr val="tx1">
                  <a:lumMod val="65000"/>
                  <a:lumOff val="35000"/>
                </a:schemeClr>
              </a:solidFill>
            </a:endParaRPr>
          </a:p>
          <a:p>
            <a:pPr marL="1200150" lvl="2" indent="-285750">
              <a:buFont typeface="Wingdings" panose="05000000000000000000" pitchFamily="2" charset="2"/>
              <a:buChar char="Ø"/>
            </a:pPr>
            <a:r>
              <a:rPr lang="fr-FR" dirty="0">
                <a:solidFill>
                  <a:schemeClr val="tx1">
                    <a:lumMod val="65000"/>
                    <a:lumOff val="35000"/>
                  </a:schemeClr>
                </a:solidFill>
              </a:rPr>
              <a:t> Si le schéma est incompatible, le producteur est empêché de produire vers le </a:t>
            </a:r>
            <a:r>
              <a:rPr lang="fr-FR" dirty="0" err="1">
                <a:solidFill>
                  <a:schemeClr val="tx1">
                    <a:lumMod val="65000"/>
                    <a:lumOff val="35000"/>
                  </a:schemeClr>
                </a:solidFill>
              </a:rPr>
              <a:t>topicLe</a:t>
            </a:r>
            <a:r>
              <a:rPr lang="fr-FR" dirty="0">
                <a:solidFill>
                  <a:schemeClr val="tx1">
                    <a:lumMod val="65000"/>
                    <a:lumOff val="35000"/>
                  </a:schemeClr>
                </a:solidFill>
              </a:rPr>
              <a:t> nouveau format de message devra être publié vers un autre topic</a:t>
            </a:r>
          </a:p>
          <a:p>
            <a:endParaRPr lang="fr-FR" dirty="0">
              <a:solidFill>
                <a:schemeClr val="tx1">
                  <a:lumMod val="65000"/>
                  <a:lumOff val="35000"/>
                </a:schemeClr>
              </a:solidFill>
            </a:endParaRPr>
          </a:p>
          <a:p>
            <a:r>
              <a:rPr lang="fr-FR" dirty="0">
                <a:solidFill>
                  <a:schemeClr val="tx1">
                    <a:lumMod val="65000"/>
                    <a:lumOff val="35000"/>
                  </a:schemeClr>
                </a:solidFill>
              </a:rPr>
              <a:t>Les sérialiseurs inclut </a:t>
            </a:r>
            <a:r>
              <a:rPr lang="fr-FR" dirty="0" err="1">
                <a:solidFill>
                  <a:schemeClr val="tx1">
                    <a:lumMod val="65000"/>
                    <a:lumOff val="35000"/>
                  </a:schemeClr>
                </a:solidFill>
              </a:rPr>
              <a:t>l’id</a:t>
            </a:r>
            <a:r>
              <a:rPr lang="fr-FR" dirty="0">
                <a:solidFill>
                  <a:schemeClr val="tx1">
                    <a:lumMod val="65000"/>
                    <a:lumOff val="35000"/>
                  </a:schemeClr>
                </a:solidFill>
              </a:rPr>
              <a:t> du schéma dans les messages et font appel à l’API </a:t>
            </a:r>
          </a:p>
          <a:p>
            <a:pPr marL="342900" indent="-342900">
              <a:buFont typeface="Arial" panose="020B0604020202020204" pitchFamily="34" charset="0"/>
              <a:buChar char="•"/>
            </a:pPr>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12751765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E4E34-97F5-33F6-5C62-A51D6254A48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2FDA1F9-20FF-F22D-9206-57F02B4F6C4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40A0958D-D820-7BDC-999E-ABEB970C5C36}"/>
              </a:ext>
            </a:extLst>
          </p:cNvPr>
          <p:cNvSpPr txBox="1"/>
          <p:nvPr/>
        </p:nvSpPr>
        <p:spPr>
          <a:xfrm>
            <a:off x="192216" y="923831"/>
            <a:ext cx="10104377" cy="5755422"/>
          </a:xfrm>
          <a:prstGeom prst="rect">
            <a:avLst/>
          </a:prstGeom>
          <a:noFill/>
        </p:spPr>
        <p:txBody>
          <a:bodyPr wrap="square">
            <a:spAutoFit/>
          </a:bodyPr>
          <a:lstStyle/>
          <a:p>
            <a:pPr marL="342900" indent="-342900">
              <a:buFont typeface="Arial" panose="020B0604020202020204" pitchFamily="34" charset="0"/>
              <a:buChar char="•"/>
            </a:pPr>
            <a:endParaRPr lang="fr-FR" sz="2400" dirty="0">
              <a:solidFill>
                <a:schemeClr val="tx1">
                  <a:lumMod val="75000"/>
                  <a:lumOff val="25000"/>
                </a:schemeClr>
              </a:solidFill>
            </a:endParaRPr>
          </a:p>
          <a:p>
            <a:pPr marL="342900" indent="-342900">
              <a:buFont typeface="Arial" panose="020B0604020202020204" pitchFamily="34" charset="0"/>
              <a:buChar char="•"/>
            </a:pPr>
            <a:endParaRPr lang="fr-FR" dirty="0">
              <a:solidFill>
                <a:schemeClr val="tx1">
                  <a:lumMod val="65000"/>
                  <a:lumOff val="35000"/>
                </a:schemeClr>
              </a:solidFill>
            </a:endParaRPr>
          </a:p>
          <a:p>
            <a:pPr marL="342900" indent="-342900">
              <a:buFont typeface="Arial" panose="020B0604020202020204" pitchFamily="34" charset="0"/>
              <a:buChar char="•"/>
            </a:pPr>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ECBB1DB5-321E-C5A2-0F42-9D8E854A118A}"/>
              </a:ext>
            </a:extLst>
          </p:cNvPr>
          <p:cNvPicPr>
            <a:picLocks noChangeAspect="1"/>
          </p:cNvPicPr>
          <p:nvPr/>
        </p:nvPicPr>
        <p:blipFill>
          <a:blip r:embed="rId3"/>
          <a:stretch>
            <a:fillRect/>
          </a:stretch>
        </p:blipFill>
        <p:spPr>
          <a:xfrm>
            <a:off x="1166973" y="1160690"/>
            <a:ext cx="8683609" cy="4895341"/>
          </a:xfrm>
          <a:prstGeom prst="rect">
            <a:avLst/>
          </a:prstGeom>
        </p:spPr>
      </p:pic>
    </p:spTree>
    <p:extLst>
      <p:ext uri="{BB962C8B-B14F-4D97-AF65-F5344CB8AC3E}">
        <p14:creationId xmlns:p14="http://schemas.microsoft.com/office/powerpoint/2010/main" val="201410848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8A371A-DB3B-ABAA-B170-F798289990C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7A1896F-4A95-9A1C-68EF-8BD05582DF9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9AD8177D-63D7-2FDA-45DB-946B12C1AEC2}"/>
              </a:ext>
            </a:extLst>
          </p:cNvPr>
          <p:cNvSpPr txBox="1"/>
          <p:nvPr/>
        </p:nvSpPr>
        <p:spPr>
          <a:xfrm>
            <a:off x="192216" y="923831"/>
            <a:ext cx="10104377" cy="9233297"/>
          </a:xfrm>
          <a:prstGeom prst="rect">
            <a:avLst/>
          </a:prstGeom>
          <a:noFill/>
        </p:spPr>
        <p:txBody>
          <a:bodyPr wrap="square">
            <a:spAutoFit/>
          </a:bodyPr>
          <a:lstStyle/>
          <a:p>
            <a:endParaRPr lang="fr-FR" dirty="0"/>
          </a:p>
          <a:p>
            <a:r>
              <a:rPr lang="fr-FR" dirty="0">
                <a:solidFill>
                  <a:schemeClr val="tx1">
                    <a:lumMod val="75000"/>
                    <a:lumOff val="25000"/>
                  </a:schemeClr>
                </a:solidFill>
              </a:rPr>
              <a:t>Trois niveaux de compatibilité sont pris en charge par </a:t>
            </a:r>
            <a:r>
              <a:rPr lang="fr-FR" i="1" dirty="0" err="1">
                <a:solidFill>
                  <a:schemeClr val="tx1">
                    <a:lumMod val="75000"/>
                    <a:lumOff val="25000"/>
                  </a:schemeClr>
                </a:solidFill>
              </a:rPr>
              <a:t>Schema</a:t>
            </a:r>
            <a:r>
              <a:rPr lang="fr-FR" i="1" dirty="0">
                <a:solidFill>
                  <a:schemeClr val="tx1">
                    <a:lumMod val="75000"/>
                    <a:lumOff val="25000"/>
                  </a:schemeClr>
                </a:solidFill>
              </a:rPr>
              <a:t> </a:t>
            </a:r>
            <a:r>
              <a:rPr lang="fr-FR" i="1" dirty="0" err="1">
                <a:solidFill>
                  <a:schemeClr val="tx1">
                    <a:lumMod val="75000"/>
                    <a:lumOff val="25000"/>
                  </a:schemeClr>
                </a:solidFill>
              </a:rPr>
              <a:t>Registr</a:t>
            </a:r>
            <a:r>
              <a:rPr lang="fr-FR" dirty="0" err="1">
                <a:solidFill>
                  <a:schemeClr val="tx1">
                    <a:lumMod val="75000"/>
                    <a:lumOff val="25000"/>
                  </a:schemeClr>
                </a:solidFill>
              </a:rPr>
              <a:t>y</a:t>
            </a:r>
            <a:r>
              <a:rPr lang="fr-FR" dirty="0">
                <a:solidFill>
                  <a:schemeClr val="tx1">
                    <a:lumMod val="75000"/>
                    <a:lumOff val="25000"/>
                  </a:schemeClr>
                </a:solidFill>
              </a:rPr>
              <a:t> :</a:t>
            </a:r>
          </a:p>
          <a:p>
            <a:endParaRPr lang="fr-FR" dirty="0">
              <a:solidFill>
                <a:schemeClr val="tx1">
                  <a:lumMod val="75000"/>
                  <a:lumOff val="25000"/>
                </a:schemeClr>
              </a:solidFill>
            </a:endParaRPr>
          </a:p>
          <a:p>
            <a:pPr marL="285750" indent="-285750">
              <a:buFont typeface="Arial" panose="020B0604020202020204" pitchFamily="34" charset="0"/>
              <a:buChar char="•"/>
            </a:pPr>
            <a:r>
              <a:rPr lang="fr-FR" b="1" dirty="0">
                <a:solidFill>
                  <a:schemeClr val="tx1">
                    <a:lumMod val="75000"/>
                    <a:lumOff val="25000"/>
                  </a:schemeClr>
                </a:solidFill>
              </a:rPr>
              <a:t>Compatibilité </a:t>
            </a:r>
            <a:r>
              <a:rPr lang="fr-FR" b="1" dirty="0" err="1">
                <a:solidFill>
                  <a:schemeClr val="tx1">
                    <a:lumMod val="75000"/>
                    <a:lumOff val="25000"/>
                  </a:schemeClr>
                </a:solidFill>
              </a:rPr>
              <a:t>backward</a:t>
            </a:r>
            <a:r>
              <a:rPr lang="fr-FR" b="1" dirty="0">
                <a:solidFill>
                  <a:schemeClr val="tx1">
                    <a:lumMod val="75000"/>
                    <a:lumOff val="25000"/>
                  </a:schemeClr>
                </a:solidFill>
              </a:rPr>
              <a:t> </a:t>
            </a:r>
            <a:r>
              <a:rPr lang="fr-FR" dirty="0">
                <a:solidFill>
                  <a:schemeClr val="tx1">
                    <a:lumMod val="75000"/>
                    <a:lumOff val="25000"/>
                  </a:schemeClr>
                </a:solidFill>
              </a:rPr>
              <a:t>: Tous les messages de la version précédente du schéma sont également valides selon la nouvelle version</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dirty="0">
                <a:solidFill>
                  <a:schemeClr val="tx1">
                    <a:lumMod val="75000"/>
                    <a:lumOff val="25000"/>
                  </a:schemeClr>
                </a:solidFill>
              </a:rPr>
              <a:t>Compatibilité </a:t>
            </a:r>
            <a:r>
              <a:rPr lang="fr-FR" b="1" dirty="0" err="1">
                <a:solidFill>
                  <a:schemeClr val="tx1">
                    <a:lumMod val="75000"/>
                    <a:lumOff val="25000"/>
                  </a:schemeClr>
                </a:solidFill>
              </a:rPr>
              <a:t>forward</a:t>
            </a:r>
            <a:r>
              <a:rPr lang="fr-FR" b="1" dirty="0">
                <a:solidFill>
                  <a:schemeClr val="tx1">
                    <a:lumMod val="75000"/>
                    <a:lumOff val="25000"/>
                  </a:schemeClr>
                </a:solidFill>
              </a:rPr>
              <a:t> </a:t>
            </a:r>
            <a:r>
              <a:rPr lang="fr-FR" dirty="0">
                <a:solidFill>
                  <a:schemeClr val="tx1">
                    <a:lumMod val="75000"/>
                    <a:lumOff val="25000"/>
                  </a:schemeClr>
                </a:solidFill>
              </a:rPr>
              <a:t>: Tous les messages de la nouvelle version sont également valides selon la version précédente du schéma</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dirty="0">
                <a:solidFill>
                  <a:schemeClr val="tx1">
                    <a:lumMod val="75000"/>
                    <a:lumOff val="25000"/>
                  </a:schemeClr>
                </a:solidFill>
              </a:rPr>
              <a:t>Compatibilité full </a:t>
            </a:r>
            <a:r>
              <a:rPr lang="fr-FR" dirty="0">
                <a:solidFill>
                  <a:schemeClr val="tx1">
                    <a:lumMod val="75000"/>
                    <a:lumOff val="25000"/>
                  </a:schemeClr>
                </a:solidFill>
              </a:rPr>
              <a:t>: La version précédente du schéma et la nouvelle version sont toutes deux compatibles ascendante et descendante</a:t>
            </a:r>
          </a:p>
          <a:p>
            <a:endParaRPr lang="fr-FR" dirty="0">
              <a:solidFill>
                <a:schemeClr val="tx1">
                  <a:lumMod val="75000"/>
                  <a:lumOff val="25000"/>
                </a:schemeClr>
              </a:solidFill>
            </a:endParaRPr>
          </a:p>
          <a:p>
            <a:r>
              <a:rPr lang="fr-FR" dirty="0">
                <a:solidFill>
                  <a:schemeClr val="tx1">
                    <a:lumMod val="75000"/>
                    <a:lumOff val="25000"/>
                  </a:schemeClr>
                </a:solidFill>
              </a:rPr>
              <a:t>Les vérifications de compatibilité s’effectuent soit juste avec la précédente version, soit avec toutes les versions précédentes.</a:t>
            </a:r>
          </a:p>
          <a:p>
            <a:endParaRPr lang="fr-FR" dirty="0">
              <a:solidFill>
                <a:schemeClr val="tx1">
                  <a:lumMod val="75000"/>
                  <a:lumOff val="25000"/>
                </a:schemeClr>
              </a:solidFill>
            </a:endParaRPr>
          </a:p>
          <a:p>
            <a:r>
              <a:rPr lang="fr-FR" i="1" dirty="0">
                <a:solidFill>
                  <a:schemeClr val="tx1">
                    <a:lumMod val="75000"/>
                    <a:lumOff val="25000"/>
                  </a:schemeClr>
                </a:solidFill>
              </a:rPr>
              <a:t>https://docs.confluent.io/platform/current/schema-registry/fundamentals/schema-evolution.html</a:t>
            </a:r>
            <a:endParaRPr lang="fr-FR"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091125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F6712-9685-F712-9CC4-A0C4B3B970A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40551FA-D0A1-C969-3AC4-D93BA14A054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Fonctionnalités</a:t>
            </a:r>
          </a:p>
        </p:txBody>
      </p:sp>
      <p:sp>
        <p:nvSpPr>
          <p:cNvPr id="6" name="TextBox 13">
            <a:extLst>
              <a:ext uri="{FF2B5EF4-FFF2-40B4-BE49-F238E27FC236}">
                <a16:creationId xmlns:a16="http://schemas.microsoft.com/office/drawing/2014/main" id="{5D09A651-1772-891B-D242-6599402E2A4C}"/>
              </a:ext>
            </a:extLst>
          </p:cNvPr>
          <p:cNvSpPr txBox="1"/>
          <p:nvPr/>
        </p:nvSpPr>
        <p:spPr>
          <a:xfrm>
            <a:off x="464872" y="1158723"/>
            <a:ext cx="10104377" cy="5991256"/>
          </a:xfrm>
          <a:prstGeom prst="rect">
            <a:avLst/>
          </a:prstGeom>
          <a:noFill/>
        </p:spPr>
        <p:txBody>
          <a:bodyPr wrap="square">
            <a:spAutoFit/>
          </a:bodyPr>
          <a:lstStyle/>
          <a:p>
            <a:endParaRPr lang="fr-FR" sz="3200" dirty="0"/>
          </a:p>
          <a:p>
            <a:pPr lvl="0"/>
            <a:r>
              <a:rPr lang="fr-FR" sz="3200" dirty="0">
                <a:solidFill>
                  <a:schemeClr val="tx1">
                    <a:lumMod val="75000"/>
                    <a:lumOff val="25000"/>
                  </a:schemeClr>
                </a:solidFill>
              </a:rPr>
              <a:t>Kafka a trois capacités clés:</a:t>
            </a:r>
          </a:p>
          <a:p>
            <a:pPr lvl="0"/>
            <a:endParaRPr lang="fr-FR" sz="3200" dirty="0">
              <a:solidFill>
                <a:schemeClr val="tx1">
                  <a:lumMod val="75000"/>
                  <a:lumOff val="25000"/>
                </a:schemeClr>
              </a:solidFill>
            </a:endParaRP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Publier et s’abonner à des flux de messages avec certaines garanties de fiabilité.</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Stocker les flux de messages de manière durable et tolérante aux pannes.</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Traiter, transformer les flux de messages au fur et à mesure qu'ils se produisent.</a:t>
            </a: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0896986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AA6CE-E2C6-4D8C-B38E-4AB6A98B1CD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1692548-0575-A722-5C4C-DCE80D69787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r>
              <a:rPr lang="fr-FR" sz="2800" dirty="0">
                <a:solidFill>
                  <a:schemeClr val="tx1">
                    <a:lumMod val="75000"/>
                    <a:lumOff val="25000"/>
                  </a:schemeClr>
                </a:solidFill>
              </a:rPr>
              <a:t> -  Producteur</a:t>
            </a:r>
          </a:p>
        </p:txBody>
      </p:sp>
      <p:sp>
        <p:nvSpPr>
          <p:cNvPr id="6" name="TextBox 13">
            <a:extLst>
              <a:ext uri="{FF2B5EF4-FFF2-40B4-BE49-F238E27FC236}">
                <a16:creationId xmlns:a16="http://schemas.microsoft.com/office/drawing/2014/main" id="{CC793A56-6448-75C6-A739-BF4CCE057212}"/>
              </a:ext>
            </a:extLst>
          </p:cNvPr>
          <p:cNvSpPr txBox="1"/>
          <p:nvPr/>
        </p:nvSpPr>
        <p:spPr>
          <a:xfrm>
            <a:off x="192216" y="923831"/>
            <a:ext cx="10104377" cy="8248412"/>
          </a:xfrm>
          <a:prstGeom prst="rect">
            <a:avLst/>
          </a:prstGeom>
          <a:noFill/>
        </p:spPr>
        <p:txBody>
          <a:bodyPr wrap="square">
            <a:spAutoFit/>
          </a:bodyPr>
          <a:lstStyle/>
          <a:p>
            <a:endParaRPr lang="fr-FR" sz="2800" dirty="0">
              <a:solidFill>
                <a:schemeClr val="tx1">
                  <a:lumMod val="75000"/>
                  <a:lumOff val="25000"/>
                </a:schemeClr>
              </a:solidFill>
            </a:endParaRPr>
          </a:p>
          <a:p>
            <a:r>
              <a:rPr lang="fr-FR" sz="2800" dirty="0">
                <a:solidFill>
                  <a:schemeClr val="tx1">
                    <a:lumMod val="75000"/>
                    <a:lumOff val="25000"/>
                  </a:schemeClr>
                </a:solidFill>
              </a:rPr>
              <a:t>Les propriétés du </a:t>
            </a:r>
            <a:r>
              <a:rPr lang="fr-FR" sz="2800" i="1" dirty="0" err="1">
                <a:solidFill>
                  <a:schemeClr val="tx1">
                    <a:lumMod val="75000"/>
                    <a:lumOff val="25000"/>
                  </a:schemeClr>
                </a:solidFill>
              </a:rPr>
              <a:t>KafkaProducer</a:t>
            </a:r>
            <a:r>
              <a:rPr lang="fr-FR" sz="2800" i="1" dirty="0">
                <a:solidFill>
                  <a:schemeClr val="tx1">
                    <a:lumMod val="75000"/>
                    <a:lumOff val="25000"/>
                  </a:schemeClr>
                </a:solidFill>
              </a:rPr>
              <a:t> </a:t>
            </a:r>
            <a:r>
              <a:rPr lang="fr-FR" sz="2800" dirty="0">
                <a:solidFill>
                  <a:schemeClr val="tx1">
                    <a:lumMod val="75000"/>
                    <a:lumOff val="25000"/>
                  </a:schemeClr>
                </a:solidFill>
              </a:rPr>
              <a:t>doivent contenir :</a:t>
            </a:r>
          </a:p>
          <a:p>
            <a:pPr marL="285750" indent="-285750">
              <a:buFont typeface="Arial" panose="020B0604020202020204" pitchFamily="34" charset="0"/>
              <a:buChar char="•"/>
            </a:pPr>
            <a:endParaRPr lang="fr-FR" sz="2800" b="1" i="1" dirty="0">
              <a:solidFill>
                <a:schemeClr val="tx1">
                  <a:lumMod val="75000"/>
                  <a:lumOff val="25000"/>
                </a:schemeClr>
              </a:solidFill>
            </a:endParaRPr>
          </a:p>
          <a:p>
            <a:pPr marL="285750" indent="-285750">
              <a:buFont typeface="Arial" panose="020B0604020202020204" pitchFamily="34" charset="0"/>
              <a:buChar char="•"/>
            </a:pPr>
            <a:r>
              <a:rPr lang="fr-FR" sz="2800" b="1" i="1" dirty="0">
                <a:solidFill>
                  <a:schemeClr val="tx1">
                    <a:lumMod val="75000"/>
                    <a:lumOff val="25000"/>
                  </a:schemeClr>
                </a:solidFill>
              </a:rPr>
              <a:t>schema.registry.url </a:t>
            </a:r>
            <a:r>
              <a:rPr lang="fr-FR" sz="2800" dirty="0">
                <a:solidFill>
                  <a:schemeClr val="tx1">
                    <a:lumMod val="75000"/>
                    <a:lumOff val="25000"/>
                  </a:schemeClr>
                </a:solidFill>
              </a:rPr>
              <a:t>: L’adresse du serveur de </a:t>
            </a:r>
            <a:r>
              <a:rPr lang="fr-FR" sz="2800" dirty="0" err="1">
                <a:solidFill>
                  <a:schemeClr val="tx1">
                    <a:lumMod val="75000"/>
                    <a:lumOff val="25000"/>
                  </a:schemeClr>
                </a:solidFill>
              </a:rPr>
              <a:t>registry</a:t>
            </a:r>
            <a:endParaRPr lang="fr-FR" sz="2800" dirty="0">
              <a:solidFill>
                <a:schemeClr val="tx1">
                  <a:lumMod val="75000"/>
                  <a:lumOff val="25000"/>
                </a:schemeClr>
              </a:solidFill>
            </a:endParaRPr>
          </a:p>
          <a:p>
            <a:pPr marL="285750" indent="-285750">
              <a:buFont typeface="Arial" panose="020B0604020202020204" pitchFamily="34" charset="0"/>
              <a:buChar char="•"/>
            </a:pPr>
            <a:endParaRPr lang="fr-FR" sz="2800" dirty="0">
              <a:solidFill>
                <a:schemeClr val="tx1">
                  <a:lumMod val="75000"/>
                  <a:lumOff val="25000"/>
                </a:schemeClr>
              </a:solidFill>
            </a:endParaRPr>
          </a:p>
          <a:p>
            <a:pPr marL="285750" indent="-285750">
              <a:buFont typeface="Arial" panose="020B0604020202020204" pitchFamily="34" charset="0"/>
              <a:buChar char="•"/>
            </a:pPr>
            <a:r>
              <a:rPr lang="fr-FR" sz="2800" dirty="0">
                <a:solidFill>
                  <a:schemeClr val="tx1">
                    <a:lumMod val="75000"/>
                    <a:lumOff val="25000"/>
                  </a:schemeClr>
                </a:solidFill>
              </a:rPr>
              <a:t>Le sérialiseur de valeur :</a:t>
            </a:r>
            <a:r>
              <a:rPr lang="fr-FR" sz="2800" b="1" i="1" dirty="0" err="1">
                <a:solidFill>
                  <a:schemeClr val="tx1">
                    <a:lumMod val="75000"/>
                    <a:lumOff val="25000"/>
                  </a:schemeClr>
                </a:solidFill>
              </a:rPr>
              <a:t>io.confluent.kafka.serializers.KafkaAvroSerializer</a:t>
            </a:r>
            <a:endParaRPr lang="fr-FR" sz="2800" dirty="0">
              <a:solidFill>
                <a:schemeClr val="tx1">
                  <a:lumMod val="75000"/>
                  <a:lumOff val="25000"/>
                </a:schemeClr>
              </a:solidFill>
            </a:endParaRPr>
          </a:p>
          <a:p>
            <a:endParaRPr lang="fr-FR" sz="28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78414945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7A262-1B7C-4ABD-8E13-7F33473F4A9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E56CCABB-64C1-2C79-7481-9E5A23903E3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r>
              <a:rPr lang="fr-FR" sz="2800" dirty="0">
                <a:solidFill>
                  <a:schemeClr val="tx1">
                    <a:lumMod val="75000"/>
                    <a:lumOff val="25000"/>
                  </a:schemeClr>
                </a:solidFill>
              </a:rPr>
              <a:t> -  Consommateur</a:t>
            </a:r>
          </a:p>
        </p:txBody>
      </p:sp>
      <p:sp>
        <p:nvSpPr>
          <p:cNvPr id="6" name="TextBox 13">
            <a:extLst>
              <a:ext uri="{FF2B5EF4-FFF2-40B4-BE49-F238E27FC236}">
                <a16:creationId xmlns:a16="http://schemas.microsoft.com/office/drawing/2014/main" id="{8E0A132E-3539-1ACB-8BE6-B60515A8EEB3}"/>
              </a:ext>
            </a:extLst>
          </p:cNvPr>
          <p:cNvSpPr txBox="1"/>
          <p:nvPr/>
        </p:nvSpPr>
        <p:spPr>
          <a:xfrm>
            <a:off x="192216" y="923831"/>
            <a:ext cx="10104377" cy="9048631"/>
          </a:xfrm>
          <a:prstGeom prst="rect">
            <a:avLst/>
          </a:prstGeom>
          <a:noFill/>
        </p:spPr>
        <p:txBody>
          <a:bodyPr wrap="square">
            <a:spAutoFit/>
          </a:bodyPr>
          <a:lstStyle/>
          <a:p>
            <a:endParaRPr lang="fr-FR" sz="2800" dirty="0">
              <a:solidFill>
                <a:schemeClr val="tx1">
                  <a:lumMod val="75000"/>
                  <a:lumOff val="25000"/>
                </a:schemeClr>
              </a:solidFill>
            </a:endParaRPr>
          </a:p>
          <a:p>
            <a:endParaRPr lang="fr-FR" sz="2000" dirty="0"/>
          </a:p>
          <a:p>
            <a:r>
              <a:rPr lang="fr-FR" sz="2000" i="1" dirty="0" err="1">
                <a:solidFill>
                  <a:schemeClr val="tx1">
                    <a:lumMod val="75000"/>
                    <a:lumOff val="25000"/>
                  </a:schemeClr>
                </a:solidFill>
              </a:rPr>
              <a:t>KafkaConsumer</a:t>
            </a:r>
            <a:r>
              <a:rPr lang="fr-FR" sz="2000" i="1" dirty="0">
                <a:solidFill>
                  <a:schemeClr val="tx1">
                    <a:lumMod val="75000"/>
                    <a:lumOff val="25000"/>
                  </a:schemeClr>
                </a:solidFill>
              </a:rPr>
              <a:t> </a:t>
            </a:r>
            <a:r>
              <a:rPr lang="fr-FR" sz="2000" dirty="0">
                <a:solidFill>
                  <a:schemeClr val="tx1">
                    <a:lumMod val="75000"/>
                    <a:lumOff val="25000"/>
                  </a:schemeClr>
                </a:solidFill>
              </a:rPr>
              <a:t>doit également préciser l’URL et le </a:t>
            </a:r>
            <a:r>
              <a:rPr lang="fr-FR" sz="2000" dirty="0" err="1">
                <a:solidFill>
                  <a:schemeClr val="tx1">
                    <a:lumMod val="75000"/>
                    <a:lumOff val="25000"/>
                  </a:schemeClr>
                </a:solidFill>
              </a:rPr>
              <a:t>désérialiseur</a:t>
            </a:r>
            <a:r>
              <a:rPr lang="fr-FR" sz="2000" dirty="0">
                <a:solidFill>
                  <a:schemeClr val="tx1">
                    <a:lumMod val="75000"/>
                    <a:lumOff val="25000"/>
                  </a:schemeClr>
                </a:solidFill>
              </a:rPr>
              <a:t> à </a:t>
            </a:r>
            <a:r>
              <a:rPr lang="fr-FR" sz="2000" b="1" i="1" dirty="0" err="1">
                <a:solidFill>
                  <a:schemeClr val="tx1">
                    <a:lumMod val="75000"/>
                    <a:lumOff val="25000"/>
                  </a:schemeClr>
                </a:solidFill>
              </a:rPr>
              <a:t>io.confluent.kafka.serializers.KafkaAvroDeserializer</a:t>
            </a:r>
            <a:endParaRPr lang="fr-FR" sz="2000" b="1" i="1" dirty="0">
              <a:solidFill>
                <a:schemeClr val="tx1">
                  <a:lumMod val="75000"/>
                  <a:lumOff val="25000"/>
                </a:schemeClr>
              </a:solidFill>
            </a:endParaRPr>
          </a:p>
          <a:p>
            <a:endParaRPr lang="fr-FR" sz="2000" dirty="0">
              <a:solidFill>
                <a:schemeClr val="tx1">
                  <a:lumMod val="75000"/>
                  <a:lumOff val="25000"/>
                </a:schemeClr>
              </a:solidFill>
            </a:endParaRPr>
          </a:p>
          <a:p>
            <a:r>
              <a:rPr lang="fr-FR" sz="2000" dirty="0">
                <a:solidFill>
                  <a:schemeClr val="tx1">
                    <a:lumMod val="75000"/>
                    <a:lumOff val="25000"/>
                  </a:schemeClr>
                </a:solidFill>
              </a:rPr>
              <a:t>Il peut récupérer les messages sous la forme de </a:t>
            </a:r>
            <a:r>
              <a:rPr lang="fr-FR" sz="2000" b="1" i="1" dirty="0" err="1">
                <a:solidFill>
                  <a:schemeClr val="tx1">
                    <a:lumMod val="75000"/>
                    <a:lumOff val="25000"/>
                  </a:schemeClr>
                </a:solidFill>
              </a:rPr>
              <a:t>GenericRecord</a:t>
            </a:r>
            <a:r>
              <a:rPr lang="fr-FR" sz="2000" b="1" i="1" dirty="0">
                <a:solidFill>
                  <a:schemeClr val="tx1">
                    <a:lumMod val="75000"/>
                    <a:lumOff val="25000"/>
                  </a:schemeClr>
                </a:solidFill>
              </a:rPr>
              <a:t> </a:t>
            </a:r>
            <a:r>
              <a:rPr lang="fr-FR" sz="2000" dirty="0">
                <a:solidFill>
                  <a:schemeClr val="tx1">
                    <a:lumMod val="75000"/>
                    <a:lumOff val="25000"/>
                  </a:schemeClr>
                </a:solidFill>
              </a:rPr>
              <a:t>plutôt que des classes spécialisés.</a:t>
            </a:r>
          </a:p>
          <a:p>
            <a:endParaRPr lang="fr-FR" sz="2000" dirty="0">
              <a:solidFill>
                <a:schemeClr val="tx1">
                  <a:lumMod val="75000"/>
                  <a:lumOff val="25000"/>
                </a:schemeClr>
              </a:solidFill>
            </a:endParaRPr>
          </a:p>
          <a:p>
            <a:r>
              <a:rPr lang="en-US" sz="2000" b="1" dirty="0" err="1">
                <a:solidFill>
                  <a:schemeClr val="tx1">
                    <a:lumMod val="75000"/>
                    <a:lumOff val="25000"/>
                  </a:schemeClr>
                </a:solidFill>
              </a:rPr>
              <a:t>ConsumerRecords</a:t>
            </a:r>
            <a:r>
              <a:rPr lang="en-US" sz="2000" b="1" dirty="0">
                <a:solidFill>
                  <a:schemeClr val="tx1">
                    <a:lumMod val="75000"/>
                    <a:lumOff val="25000"/>
                  </a:schemeClr>
                </a:solidFill>
              </a:rPr>
              <a:t>&lt;String, </a:t>
            </a:r>
            <a:r>
              <a:rPr lang="en-US" sz="2000" b="1" dirty="0" err="1">
                <a:solidFill>
                  <a:schemeClr val="tx1">
                    <a:lumMod val="75000"/>
                    <a:lumOff val="25000"/>
                  </a:schemeClr>
                </a:solidFill>
              </a:rPr>
              <a:t>GenericRecord</a:t>
            </a:r>
            <a:r>
              <a:rPr lang="en-US" sz="2000" b="1" dirty="0">
                <a:solidFill>
                  <a:schemeClr val="tx1">
                    <a:lumMod val="75000"/>
                    <a:lumOff val="25000"/>
                  </a:schemeClr>
                </a:solidFill>
              </a:rPr>
              <a:t>&gt; records </a:t>
            </a:r>
            <a:r>
              <a:rPr lang="en-US" sz="2000" dirty="0">
                <a:solidFill>
                  <a:schemeClr val="tx1">
                    <a:lumMod val="75000"/>
                    <a:lumOff val="25000"/>
                  </a:schemeClr>
                </a:solidFill>
              </a:rPr>
              <a:t>= </a:t>
            </a:r>
            <a:r>
              <a:rPr lang="en-US" sz="2000" dirty="0" err="1">
                <a:solidFill>
                  <a:schemeClr val="tx1">
                    <a:lumMod val="75000"/>
                    <a:lumOff val="25000"/>
                  </a:schemeClr>
                </a:solidFill>
              </a:rPr>
              <a:t>consumer.poll</a:t>
            </a:r>
            <a:r>
              <a:rPr lang="en-US" sz="2000" dirty="0">
                <a:solidFill>
                  <a:schemeClr val="tx1">
                    <a:lumMod val="75000"/>
                    <a:lumOff val="25000"/>
                  </a:schemeClr>
                </a:solidFill>
              </a:rPr>
              <a:t>(</a:t>
            </a:r>
            <a:r>
              <a:rPr lang="en-US" sz="2000" dirty="0" err="1">
                <a:solidFill>
                  <a:schemeClr val="tx1">
                    <a:lumMod val="75000"/>
                    <a:lumOff val="25000"/>
                  </a:schemeClr>
                </a:solidFill>
              </a:rPr>
              <a:t>Duration.ofMillis</a:t>
            </a:r>
            <a:r>
              <a:rPr lang="en-US" sz="2000" dirty="0">
                <a:solidFill>
                  <a:schemeClr val="tx1">
                    <a:lumMod val="75000"/>
                    <a:lumOff val="25000"/>
                  </a:schemeClr>
                </a:solidFill>
              </a:rPr>
              <a:t>(sleep));</a:t>
            </a:r>
          </a:p>
          <a:p>
            <a:r>
              <a:rPr lang="en-US" sz="2000" dirty="0">
                <a:solidFill>
                  <a:schemeClr val="tx1">
                    <a:lumMod val="75000"/>
                    <a:lumOff val="25000"/>
                  </a:schemeClr>
                </a:solidFill>
              </a:rPr>
              <a:t>for (</a:t>
            </a:r>
            <a:r>
              <a:rPr lang="en-US" sz="2000" dirty="0" err="1">
                <a:solidFill>
                  <a:schemeClr val="tx1">
                    <a:lumMod val="75000"/>
                    <a:lumOff val="25000"/>
                  </a:schemeClr>
                </a:solidFill>
              </a:rPr>
              <a:t>ConsumerRecord</a:t>
            </a:r>
            <a:r>
              <a:rPr lang="en-US" sz="2000" dirty="0">
                <a:solidFill>
                  <a:schemeClr val="tx1">
                    <a:lumMod val="75000"/>
                    <a:lumOff val="25000"/>
                  </a:schemeClr>
                </a:solidFill>
              </a:rPr>
              <a:t>&lt;String, </a:t>
            </a:r>
            <a:r>
              <a:rPr lang="en-US" sz="2000" dirty="0" err="1">
                <a:solidFill>
                  <a:schemeClr val="tx1">
                    <a:lumMod val="75000"/>
                    <a:lumOff val="25000"/>
                  </a:schemeClr>
                </a:solidFill>
              </a:rPr>
              <a:t>GenericRecord</a:t>
            </a:r>
            <a:r>
              <a:rPr lang="en-US" sz="2000" dirty="0">
                <a:solidFill>
                  <a:schemeClr val="tx1">
                    <a:lumMod val="75000"/>
                    <a:lumOff val="25000"/>
                  </a:schemeClr>
                </a:solidFill>
              </a:rPr>
              <a:t>&gt; record : records) { </a:t>
            </a:r>
          </a:p>
          <a:p>
            <a:r>
              <a:rPr lang="en-US" sz="2000" dirty="0" err="1">
                <a:solidFill>
                  <a:schemeClr val="tx1">
                    <a:lumMod val="75000"/>
                    <a:lumOff val="25000"/>
                  </a:schemeClr>
                </a:solidFill>
              </a:rPr>
              <a:t>System.out.println</a:t>
            </a:r>
            <a:r>
              <a:rPr lang="en-US" sz="2000" dirty="0">
                <a:solidFill>
                  <a:schemeClr val="tx1">
                    <a:lumMod val="75000"/>
                    <a:lumOff val="25000"/>
                  </a:schemeClr>
                </a:solidFill>
              </a:rPr>
              <a:t>("Value is " + </a:t>
            </a:r>
            <a:r>
              <a:rPr lang="en-US" sz="2000" b="1" dirty="0" err="1">
                <a:solidFill>
                  <a:schemeClr val="tx1">
                    <a:lumMod val="75000"/>
                    <a:lumOff val="25000"/>
                  </a:schemeClr>
                </a:solidFill>
              </a:rPr>
              <a:t>record.value</a:t>
            </a:r>
            <a:r>
              <a:rPr lang="en-US" sz="2000" b="1" dirty="0">
                <a:solidFill>
                  <a:schemeClr val="tx1">
                    <a:lumMod val="75000"/>
                    <a:lumOff val="25000"/>
                  </a:schemeClr>
                </a:solidFill>
              </a:rPr>
              <a:t>()</a:t>
            </a:r>
            <a:r>
              <a:rPr lang="en-US" sz="2000" dirty="0">
                <a:solidFill>
                  <a:schemeClr val="tx1">
                    <a:lumMod val="75000"/>
                    <a:lumOff val="25000"/>
                  </a:schemeClr>
                </a:solidFill>
              </a:rPr>
              <a:t>);</a:t>
            </a:r>
          </a:p>
          <a:p>
            <a:endParaRPr lang="fr-FR" sz="28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25012732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94BCA0-1A77-659E-BAA0-519F08127CF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A50522F-F23A-CF87-63CB-098805D7A84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6903E67F-C46F-B84A-3CEB-0775554D9290}"/>
              </a:ext>
            </a:extLst>
          </p:cNvPr>
          <p:cNvSpPr txBox="1"/>
          <p:nvPr/>
        </p:nvSpPr>
        <p:spPr>
          <a:xfrm>
            <a:off x="192216" y="923831"/>
            <a:ext cx="10104377" cy="8740854"/>
          </a:xfrm>
          <a:prstGeom prst="rect">
            <a:avLst/>
          </a:prstGeom>
          <a:noFill/>
        </p:spPr>
        <p:txBody>
          <a:bodyPr wrap="square">
            <a:spAutoFit/>
          </a:bodyPr>
          <a:lstStyle/>
          <a:p>
            <a:endParaRPr lang="fr-FR" sz="2800" dirty="0">
              <a:solidFill>
                <a:schemeClr val="tx1">
                  <a:lumMod val="75000"/>
                  <a:lumOff val="25000"/>
                </a:schemeClr>
              </a:solidFill>
            </a:endParaRPr>
          </a:p>
          <a:p>
            <a:pPr marL="342900" indent="-342900">
              <a:buFont typeface="Arial" panose="020B0604020202020204" pitchFamily="34" charset="0"/>
              <a:buChar char="•"/>
            </a:pPr>
            <a:r>
              <a:rPr lang="fr-FR" sz="2000" dirty="0" err="1">
                <a:solidFill>
                  <a:schemeClr val="tx1">
                    <a:lumMod val="75000"/>
                    <a:lumOff val="25000"/>
                  </a:schemeClr>
                </a:solidFill>
              </a:rPr>
              <a:t>Schema</a:t>
            </a:r>
            <a:r>
              <a:rPr lang="fr-FR" sz="2000" dirty="0">
                <a:solidFill>
                  <a:schemeClr val="tx1">
                    <a:lumMod val="75000"/>
                    <a:lumOff val="25000"/>
                  </a:schemeClr>
                </a:solidFill>
              </a:rPr>
              <a:t> </a:t>
            </a:r>
            <a:r>
              <a:rPr lang="fr-FR" sz="2000" dirty="0" err="1">
                <a:solidFill>
                  <a:schemeClr val="tx1">
                    <a:lumMod val="75000"/>
                    <a:lumOff val="25000"/>
                  </a:schemeClr>
                </a:solidFill>
              </a:rPr>
              <a:t>registry</a:t>
            </a:r>
            <a:r>
              <a:rPr lang="fr-FR" sz="2000" dirty="0">
                <a:solidFill>
                  <a:schemeClr val="tx1">
                    <a:lumMod val="75000"/>
                    <a:lumOff val="25000"/>
                  </a:schemeClr>
                </a:solidFill>
              </a:rPr>
              <a:t> </a:t>
            </a:r>
            <a:r>
              <a:rPr lang="fr-FR" sz="2000" dirty="0" err="1">
                <a:solidFill>
                  <a:schemeClr val="tx1">
                    <a:lumMod val="75000"/>
                    <a:lumOff val="25000"/>
                  </a:schemeClr>
                </a:solidFill>
              </a:rPr>
              <a:t>is</a:t>
            </a:r>
            <a:r>
              <a:rPr lang="fr-FR" sz="2000" dirty="0">
                <a:solidFill>
                  <a:schemeClr val="tx1">
                    <a:lumMod val="75000"/>
                    <a:lumOff val="25000"/>
                  </a:schemeClr>
                </a:solidFill>
              </a:rPr>
              <a:t> a standalone  server process </a:t>
            </a:r>
            <a:r>
              <a:rPr lang="fr-FR" sz="2000" dirty="0" err="1">
                <a:solidFill>
                  <a:schemeClr val="tx1">
                    <a:lumMod val="75000"/>
                    <a:lumOff val="25000"/>
                  </a:schemeClr>
                </a:solidFill>
              </a:rPr>
              <a:t>that</a:t>
            </a:r>
            <a:r>
              <a:rPr lang="fr-FR" sz="2000" dirty="0">
                <a:solidFill>
                  <a:schemeClr val="tx1">
                    <a:lumMod val="75000"/>
                    <a:lumOff val="25000"/>
                  </a:schemeClr>
                </a:solidFill>
              </a:rPr>
              <a:t> runs on a machine </a:t>
            </a:r>
            <a:r>
              <a:rPr lang="fr-FR" sz="2000" dirty="0" err="1">
                <a:solidFill>
                  <a:schemeClr val="tx1">
                    <a:lumMod val="75000"/>
                    <a:lumOff val="25000"/>
                  </a:schemeClr>
                </a:solidFill>
              </a:rPr>
              <a:t>external</a:t>
            </a:r>
            <a:r>
              <a:rPr lang="fr-FR" sz="2000" dirty="0">
                <a:solidFill>
                  <a:schemeClr val="tx1">
                    <a:lumMod val="75000"/>
                    <a:lumOff val="25000"/>
                  </a:schemeClr>
                </a:solidFill>
              </a:rPr>
              <a:t> to the </a:t>
            </a:r>
            <a:r>
              <a:rPr lang="fr-FR" sz="2000" dirty="0" err="1">
                <a:solidFill>
                  <a:schemeClr val="tx1">
                    <a:lumMod val="75000"/>
                    <a:lumOff val="25000"/>
                  </a:schemeClr>
                </a:solidFill>
              </a:rPr>
              <a:t>kafka</a:t>
            </a:r>
            <a:r>
              <a:rPr lang="fr-FR" sz="2000" dirty="0">
                <a:solidFill>
                  <a:schemeClr val="tx1">
                    <a:lumMod val="75000"/>
                    <a:lumOff val="25000"/>
                  </a:schemeClr>
                </a:solidFill>
              </a:rPr>
              <a:t> brokers</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Not part of open source apache </a:t>
            </a:r>
            <a:r>
              <a:rPr lang="fr-FR" sz="2000" dirty="0" err="1">
                <a:solidFill>
                  <a:schemeClr val="tx1">
                    <a:lumMod val="75000"/>
                    <a:lumOff val="25000"/>
                  </a:schemeClr>
                </a:solidFill>
              </a:rPr>
              <a:t>kafka</a:t>
            </a:r>
            <a:r>
              <a:rPr lang="fr-FR" sz="2000" dirty="0">
                <a:solidFill>
                  <a:schemeClr val="tx1">
                    <a:lumMod val="75000"/>
                    <a:lumOff val="25000"/>
                  </a:schemeClr>
                </a:solidFill>
              </a:rPr>
              <a:t> but part of </a:t>
            </a:r>
            <a:r>
              <a:rPr lang="fr-FR" sz="2000" dirty="0" err="1">
                <a:solidFill>
                  <a:schemeClr val="tx1">
                    <a:lumMod val="75000"/>
                    <a:lumOff val="25000"/>
                  </a:schemeClr>
                </a:solidFill>
              </a:rPr>
              <a:t>community</a:t>
            </a:r>
            <a:r>
              <a:rPr lang="fr-FR" sz="2000" dirty="0">
                <a:solidFill>
                  <a:schemeClr val="tx1">
                    <a:lumMod val="75000"/>
                    <a:lumOff val="25000"/>
                  </a:schemeClr>
                </a:solidFill>
              </a:rPr>
              <a:t> </a:t>
            </a:r>
            <a:r>
              <a:rPr lang="fr-FR" sz="2000" dirty="0" err="1">
                <a:solidFill>
                  <a:schemeClr val="tx1">
                    <a:lumMod val="75000"/>
                    <a:lumOff val="25000"/>
                  </a:schemeClr>
                </a:solidFill>
              </a:rPr>
              <a:t>licensed</a:t>
            </a:r>
            <a:r>
              <a:rPr lang="fr-FR" sz="2000" dirty="0">
                <a:solidFill>
                  <a:schemeClr val="tx1">
                    <a:lumMod val="75000"/>
                    <a:lumOff val="25000"/>
                  </a:schemeClr>
                </a:solidFill>
              </a:rPr>
              <a:t> component made by Confluent</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The data </a:t>
            </a:r>
            <a:r>
              <a:rPr lang="fr-FR" sz="2000" dirty="0" err="1">
                <a:solidFill>
                  <a:schemeClr val="tx1">
                    <a:lumMod val="75000"/>
                    <a:lumOff val="25000"/>
                  </a:schemeClr>
                </a:solidFill>
              </a:rPr>
              <a:t>is</a:t>
            </a:r>
            <a:r>
              <a:rPr lang="fr-FR" sz="2000" dirty="0">
                <a:solidFill>
                  <a:schemeClr val="tx1">
                    <a:lumMod val="75000"/>
                    <a:lumOff val="25000"/>
                  </a:schemeClr>
                </a:solidFill>
              </a:rPr>
              <a:t> </a:t>
            </a:r>
            <a:r>
              <a:rPr lang="fr-FR" sz="2000" dirty="0" err="1">
                <a:solidFill>
                  <a:schemeClr val="tx1">
                    <a:lumMod val="75000"/>
                    <a:lumOff val="25000"/>
                  </a:schemeClr>
                </a:solidFill>
              </a:rPr>
              <a:t>cached</a:t>
            </a:r>
            <a:r>
              <a:rPr lang="fr-FR" sz="2000" dirty="0">
                <a:solidFill>
                  <a:schemeClr val="tx1">
                    <a:lumMod val="75000"/>
                    <a:lumOff val="25000"/>
                  </a:schemeClr>
                </a:solidFill>
              </a:rPr>
              <a:t> for performance </a:t>
            </a:r>
            <a:r>
              <a:rPr lang="fr-FR" sz="2000" dirty="0" err="1">
                <a:solidFill>
                  <a:schemeClr val="tx1">
                    <a:lumMod val="75000"/>
                    <a:lumOff val="25000"/>
                  </a:schemeClr>
                </a:solidFill>
              </a:rPr>
              <a:t>purpose</a:t>
            </a:r>
            <a:r>
              <a:rPr lang="fr-FR" sz="2000" dirty="0">
                <a:solidFill>
                  <a:schemeClr val="tx1">
                    <a:lumMod val="75000"/>
                    <a:lumOff val="25000"/>
                  </a:schemeClr>
                </a:solidFill>
              </a:rPr>
              <a:t> and </a:t>
            </a:r>
            <a:r>
              <a:rPr lang="fr-FR" sz="2000" dirty="0" err="1">
                <a:solidFill>
                  <a:schemeClr val="tx1">
                    <a:lumMod val="75000"/>
                    <a:lumOff val="25000"/>
                  </a:schemeClr>
                </a:solidFill>
              </a:rPr>
              <a:t>Internally</a:t>
            </a:r>
            <a:r>
              <a:rPr lang="fr-FR" sz="2000" dirty="0">
                <a:solidFill>
                  <a:schemeClr val="tx1">
                    <a:lumMod val="75000"/>
                    <a:lumOff val="25000"/>
                  </a:schemeClr>
                </a:solidFill>
              </a:rPr>
              <a:t> </a:t>
            </a:r>
            <a:r>
              <a:rPr lang="fr-FR" sz="2000" dirty="0" err="1">
                <a:solidFill>
                  <a:schemeClr val="tx1">
                    <a:lumMod val="75000"/>
                    <a:lumOff val="25000"/>
                  </a:schemeClr>
                </a:solidFill>
              </a:rPr>
              <a:t>it</a:t>
            </a:r>
            <a:r>
              <a:rPr lang="fr-FR" sz="2000" dirty="0">
                <a:solidFill>
                  <a:schemeClr val="tx1">
                    <a:lumMod val="75000"/>
                    <a:lumOff val="25000"/>
                  </a:schemeClr>
                </a:solidFill>
              </a:rPr>
              <a:t> stores the data in a </a:t>
            </a:r>
            <a:r>
              <a:rPr lang="fr-FR" sz="2000" dirty="0" err="1">
                <a:solidFill>
                  <a:schemeClr val="tx1">
                    <a:lumMod val="75000"/>
                    <a:lumOff val="25000"/>
                  </a:schemeClr>
                </a:solidFill>
              </a:rPr>
              <a:t>kafka</a:t>
            </a:r>
            <a:r>
              <a:rPr lang="fr-FR" sz="2000" dirty="0">
                <a:solidFill>
                  <a:schemeClr val="tx1">
                    <a:lumMod val="75000"/>
                    <a:lumOff val="25000"/>
                  </a:schemeClr>
                </a:solidFill>
              </a:rPr>
              <a:t> topic</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 You can spin up multiple instances of </a:t>
            </a:r>
            <a:r>
              <a:rPr lang="fr-FR" sz="2000" dirty="0" err="1">
                <a:solidFill>
                  <a:schemeClr val="tx1">
                    <a:lumMod val="75000"/>
                    <a:lumOff val="25000"/>
                  </a:schemeClr>
                </a:solidFill>
              </a:rPr>
              <a:t>schema</a:t>
            </a:r>
            <a:r>
              <a:rPr lang="fr-FR" sz="2000" dirty="0">
                <a:solidFill>
                  <a:schemeClr val="tx1">
                    <a:lumMod val="75000"/>
                    <a:lumOff val="25000"/>
                  </a:schemeClr>
                </a:solidFill>
              </a:rPr>
              <a:t> </a:t>
            </a:r>
            <a:r>
              <a:rPr lang="fr-FR" sz="2000" dirty="0" err="1">
                <a:solidFill>
                  <a:schemeClr val="tx1">
                    <a:lumMod val="75000"/>
                    <a:lumOff val="25000"/>
                  </a:schemeClr>
                </a:solidFill>
              </a:rPr>
              <a:t>registry</a:t>
            </a:r>
            <a:r>
              <a:rPr lang="fr-FR" sz="2000" dirty="0">
                <a:solidFill>
                  <a:schemeClr val="tx1">
                    <a:lumMod val="75000"/>
                    <a:lumOff val="25000"/>
                  </a:schemeClr>
                </a:solidFill>
              </a:rPr>
              <a:t> for high </a:t>
            </a:r>
            <a:r>
              <a:rPr lang="fr-FR" sz="2000" dirty="0" err="1">
                <a:solidFill>
                  <a:schemeClr val="tx1">
                    <a:lumMod val="75000"/>
                    <a:lumOff val="25000"/>
                  </a:schemeClr>
                </a:solidFill>
              </a:rPr>
              <a:t>availability</a:t>
            </a:r>
            <a:endParaRPr lang="fr-FR" sz="2000" dirty="0">
              <a:solidFill>
                <a:schemeClr val="tx1">
                  <a:lumMod val="75000"/>
                  <a:lumOff val="25000"/>
                </a:schemeClr>
              </a:solidFill>
            </a:endParaRPr>
          </a:p>
          <a:p>
            <a:endParaRPr lang="fr-FR" sz="28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10826729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E1DCA6-BF9B-81F0-99BF-CC1FC9A31E8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C06DB7D-7211-7DB3-1BAF-E977D366C91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Schema</a:t>
            </a:r>
            <a:r>
              <a:rPr lang="fr-FR" sz="2800" dirty="0">
                <a:solidFill>
                  <a:schemeClr val="tx1">
                    <a:lumMod val="75000"/>
                    <a:lumOff val="25000"/>
                  </a:schemeClr>
                </a:solidFill>
              </a:rPr>
              <a:t> </a:t>
            </a:r>
            <a:r>
              <a:rPr lang="fr-FR" sz="2800" dirty="0" err="1">
                <a:solidFill>
                  <a:schemeClr val="tx1">
                    <a:lumMod val="75000"/>
                    <a:lumOff val="25000"/>
                  </a:schemeClr>
                </a:solidFill>
              </a:rPr>
              <a:t>Registry</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CA56B660-330B-E0FF-6E0F-34A6A90ED290}"/>
              </a:ext>
            </a:extLst>
          </p:cNvPr>
          <p:cNvSpPr txBox="1"/>
          <p:nvPr/>
        </p:nvSpPr>
        <p:spPr>
          <a:xfrm>
            <a:off x="192216" y="923831"/>
            <a:ext cx="10104377" cy="10033516"/>
          </a:xfrm>
          <a:prstGeom prst="rect">
            <a:avLst/>
          </a:prstGeom>
          <a:noFill/>
        </p:spPr>
        <p:txBody>
          <a:bodyPr wrap="square">
            <a:spAutoFit/>
          </a:bodyPr>
          <a:lstStyle/>
          <a:p>
            <a:r>
              <a:rPr lang="fr-FR" sz="2400" dirty="0"/>
              <a:t> </a:t>
            </a:r>
            <a:r>
              <a:rPr lang="en-US" sz="2400" b="1" dirty="0"/>
              <a:t>Internally, here's what happens:</a:t>
            </a:r>
          </a:p>
          <a:p>
            <a:r>
              <a:rPr lang="en-US" sz="2400" b="1" dirty="0"/>
              <a:t>✅ For Producer:</a:t>
            </a:r>
          </a:p>
          <a:p>
            <a:pPr>
              <a:buFont typeface="Arial" panose="020B0604020202020204" pitchFamily="34" charset="0"/>
              <a:buChar char="•"/>
            </a:pPr>
            <a:r>
              <a:rPr lang="en-US" sz="2400" dirty="0"/>
              <a:t>When sending a message, the producer:</a:t>
            </a:r>
          </a:p>
          <a:p>
            <a:pPr marL="742950" lvl="1" indent="-285750">
              <a:buFont typeface="Arial" panose="020B0604020202020204" pitchFamily="34" charset="0"/>
              <a:buChar char="•"/>
            </a:pPr>
            <a:r>
              <a:rPr lang="en-US" sz="2400" dirty="0"/>
              <a:t>Makes an </a:t>
            </a:r>
            <a:r>
              <a:rPr lang="en-US" sz="2400" b="1" dirty="0"/>
              <a:t>HTTP request</a:t>
            </a:r>
            <a:r>
              <a:rPr lang="en-US" sz="2400" dirty="0"/>
              <a:t> to the Schema Registry to check/register the schema</a:t>
            </a:r>
          </a:p>
          <a:p>
            <a:pPr marL="742950" lvl="1" indent="-285750">
              <a:buFont typeface="Arial" panose="020B0604020202020204" pitchFamily="34" charset="0"/>
              <a:buChar char="•"/>
            </a:pPr>
            <a:r>
              <a:rPr lang="en-US" sz="2400" dirty="0"/>
              <a:t>Gets back a </a:t>
            </a:r>
            <a:r>
              <a:rPr lang="en-US" sz="2400" b="1" dirty="0"/>
              <a:t>schema ID</a:t>
            </a:r>
            <a:endParaRPr lang="en-US" sz="2400" dirty="0"/>
          </a:p>
          <a:p>
            <a:pPr marL="742950" lvl="1" indent="-285750">
              <a:buFont typeface="Arial" panose="020B0604020202020204" pitchFamily="34" charset="0"/>
              <a:buChar char="•"/>
            </a:pPr>
            <a:r>
              <a:rPr lang="en-US" sz="2400" dirty="0"/>
              <a:t>Encodes and sends the message to Kafka</a:t>
            </a:r>
          </a:p>
          <a:p>
            <a:r>
              <a:rPr lang="en-US" sz="2400" b="1" dirty="0"/>
              <a:t>✅ For Consumer:</a:t>
            </a:r>
          </a:p>
          <a:p>
            <a:pPr>
              <a:buFont typeface="Arial" panose="020B0604020202020204" pitchFamily="34" charset="0"/>
              <a:buChar char="•"/>
            </a:pPr>
            <a:r>
              <a:rPr lang="en-US" sz="2400" dirty="0"/>
              <a:t>When reading a message, the consumer:</a:t>
            </a:r>
          </a:p>
          <a:p>
            <a:pPr marL="742950" lvl="1" indent="-285750">
              <a:buFont typeface="Arial" panose="020B0604020202020204" pitchFamily="34" charset="0"/>
              <a:buChar char="•"/>
            </a:pPr>
            <a:r>
              <a:rPr lang="en-US" sz="2400" dirty="0"/>
              <a:t>Sees the </a:t>
            </a:r>
            <a:r>
              <a:rPr lang="en-US" sz="2400" b="1" dirty="0"/>
              <a:t>schema ID</a:t>
            </a:r>
            <a:r>
              <a:rPr lang="en-US" sz="2400" dirty="0"/>
              <a:t> in the message</a:t>
            </a:r>
          </a:p>
          <a:p>
            <a:pPr marL="742950" lvl="1" indent="-285750">
              <a:buFont typeface="Arial" panose="020B0604020202020204" pitchFamily="34" charset="0"/>
              <a:buChar char="•"/>
            </a:pPr>
            <a:r>
              <a:rPr lang="en-US" sz="2400" dirty="0"/>
              <a:t>Makes an </a:t>
            </a:r>
            <a:r>
              <a:rPr lang="en-US" sz="2400" b="1" dirty="0"/>
              <a:t>HTTP GET</a:t>
            </a:r>
            <a:r>
              <a:rPr lang="en-US" sz="2400" dirty="0"/>
              <a:t> request to fetch the schema from the Schema Registry</a:t>
            </a:r>
          </a:p>
          <a:p>
            <a:pPr marL="742950" lvl="1" indent="-285750">
              <a:buFont typeface="Arial" panose="020B0604020202020204" pitchFamily="34" charset="0"/>
              <a:buChar char="•"/>
            </a:pPr>
            <a:r>
              <a:rPr lang="en-US" sz="2400" dirty="0"/>
              <a:t>Deserializes the message using the retrieved schema</a:t>
            </a:r>
          </a:p>
          <a:p>
            <a:endParaRPr lang="fr-FR" sz="28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04621956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2DA27-2877-6FBD-0A82-AAC7A05C69C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9BA1B98-C1EE-3FCC-59B0-23449E6951BC}"/>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Consumer API</a:t>
            </a:r>
          </a:p>
        </p:txBody>
      </p:sp>
      <p:sp>
        <p:nvSpPr>
          <p:cNvPr id="6" name="TextBox 13">
            <a:extLst>
              <a:ext uri="{FF2B5EF4-FFF2-40B4-BE49-F238E27FC236}">
                <a16:creationId xmlns:a16="http://schemas.microsoft.com/office/drawing/2014/main" id="{78EE9FB9-E732-401D-3625-A043D20E96BF}"/>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a:t>
            </a:r>
            <a:r>
              <a:rPr lang="fr-FR" sz="1200" b="1" i="1" dirty="0" err="1">
                <a:solidFill>
                  <a:schemeClr val="tx1">
                    <a:lumMod val="75000"/>
                    <a:lumOff val="25000"/>
                  </a:schemeClr>
                </a:solidFill>
              </a:rPr>
              <a:t>schema</a:t>
            </a:r>
            <a:r>
              <a:rPr lang="fr-FR" sz="1200" b="1" i="1" dirty="0">
                <a:solidFill>
                  <a:schemeClr val="tx1">
                    <a:lumMod val="75000"/>
                    <a:lumOff val="25000"/>
                  </a:schemeClr>
                </a:solidFill>
              </a:rPr>
              <a:t>/docker-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a:t>
            </a:r>
            <a:r>
              <a:rPr lang="fr-FR" sz="1200" b="1" i="1" dirty="0" err="1">
                <a:solidFill>
                  <a:schemeClr val="tx1">
                    <a:lumMod val="75000"/>
                    <a:lumOff val="25000"/>
                  </a:schemeClr>
                </a:solidFill>
              </a:rPr>
              <a:t>com.sd.kafka.schema</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5AE765A0-DE06-D545-7D84-38C0F7B796E1}"/>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B3491F21-60B3-618A-8508-3AE063B8793B}"/>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1B3B56A5-88EC-2798-0CB9-5EABB0B352F6}"/>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359924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E4BFD4-A6A2-57D1-26AA-7C871501A2B7}"/>
            </a:ext>
          </a:extLst>
        </p:cNvPr>
        <p:cNvGrpSpPr/>
        <p:nvPr/>
      </p:nvGrpSpPr>
      <p:grpSpPr>
        <a:xfrm>
          <a:off x="0" y="0"/>
          <a:ext cx="0" cy="0"/>
          <a:chOff x="0" y="0"/>
          <a:chExt cx="0" cy="0"/>
        </a:xfrm>
      </p:grpSpPr>
      <p:sp>
        <p:nvSpPr>
          <p:cNvPr id="6" name="TextBox 13">
            <a:extLst>
              <a:ext uri="{FF2B5EF4-FFF2-40B4-BE49-F238E27FC236}">
                <a16:creationId xmlns:a16="http://schemas.microsoft.com/office/drawing/2014/main" id="{BE261753-CAB0-102E-3BAA-93F50FEB9ACC}"/>
              </a:ext>
            </a:extLst>
          </p:cNvPr>
          <p:cNvSpPr txBox="1"/>
          <p:nvPr/>
        </p:nvSpPr>
        <p:spPr>
          <a:xfrm>
            <a:off x="376773" y="1199185"/>
            <a:ext cx="7328041" cy="4739759"/>
          </a:xfrm>
          <a:prstGeom prst="rect">
            <a:avLst/>
          </a:prstGeom>
          <a:noFill/>
        </p:spPr>
        <p:txBody>
          <a:bodyPr wrap="square">
            <a:spAutoFit/>
          </a:bodyPr>
          <a:lstStyle/>
          <a:p>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a:solidFill>
                  <a:schemeClr val="tx1">
                    <a:lumMod val="75000"/>
                    <a:lumOff val="25000"/>
                  </a:schemeClr>
                </a:solidFill>
                <a:latin typeface="Arial" panose="020B0604020202020204" pitchFamily="34" charset="0"/>
                <a:cs typeface="Arial" panose="020B0604020202020204" pitchFamily="34" charset="0"/>
              </a:rPr>
              <a:t>Hands-on (ETL) </a:t>
            </a:r>
            <a:r>
              <a:rPr lang="fr-FR" sz="2000" dirty="0" err="1">
                <a:solidFill>
                  <a:schemeClr val="tx1">
                    <a:lumMod val="75000"/>
                    <a:lumOff val="25000"/>
                  </a:schemeClr>
                </a:solidFill>
                <a:latin typeface="Arial" panose="020B0604020202020204" pitchFamily="34" charset="0"/>
                <a:cs typeface="Arial" panose="020B0604020202020204" pitchFamily="34" charset="0"/>
              </a:rPr>
              <a:t>without</a:t>
            </a:r>
            <a:r>
              <a:rPr lang="fr-FR" sz="2000" dirty="0">
                <a:solidFill>
                  <a:schemeClr val="tx1">
                    <a:lumMod val="75000"/>
                    <a:lumOff val="25000"/>
                  </a:schemeClr>
                </a:solidFill>
                <a:latin typeface="Arial" panose="020B0604020202020204" pitchFamily="34" charset="0"/>
                <a:cs typeface="Arial" panose="020B0604020202020204" pitchFamily="34" charset="0"/>
              </a:rPr>
              <a:t>  Kafka </a:t>
            </a:r>
            <a:r>
              <a:rPr lang="fr-FR" sz="2000" dirty="0" err="1">
                <a:solidFill>
                  <a:schemeClr val="tx1">
                    <a:lumMod val="75000"/>
                    <a:lumOff val="25000"/>
                  </a:schemeClr>
                </a:solidFill>
                <a:latin typeface="Arial" panose="020B0604020202020204" pitchFamily="34" charset="0"/>
                <a:cs typeface="Arial" panose="020B0604020202020204" pitchFamily="34" charset="0"/>
              </a:rPr>
              <a:t>Streams</a:t>
            </a:r>
            <a:r>
              <a:rPr lang="fr-FR" sz="2000" dirty="0">
                <a:solidFill>
                  <a:schemeClr val="tx1">
                    <a:lumMod val="75000"/>
                    <a:lumOff val="25000"/>
                  </a:schemeClr>
                </a:solidFill>
                <a:latin typeface="Arial" panose="020B0604020202020204" pitchFamily="34" charset="0"/>
                <a:cs typeface="Arial" panose="020B0604020202020204" pitchFamily="34" charset="0"/>
              </a:rPr>
              <a:t>. </a:t>
            </a: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err="1">
                <a:solidFill>
                  <a:schemeClr val="tx1">
                    <a:lumMod val="75000"/>
                    <a:lumOff val="25000"/>
                  </a:schemeClr>
                </a:solidFill>
                <a:latin typeface="Arial" panose="020B0604020202020204" pitchFamily="34" charset="0"/>
                <a:cs typeface="Arial" panose="020B0604020202020204" pitchFamily="34" charset="0"/>
              </a:rPr>
              <a:t>Build</a:t>
            </a:r>
            <a:r>
              <a:rPr lang="fr-FR" sz="2000" dirty="0">
                <a:solidFill>
                  <a:schemeClr val="tx1">
                    <a:lumMod val="75000"/>
                    <a:lumOff val="25000"/>
                  </a:schemeClr>
                </a:solidFill>
                <a:latin typeface="Arial" panose="020B0604020202020204" pitchFamily="34" charset="0"/>
                <a:cs typeface="Arial" panose="020B0604020202020204" pitchFamily="34" charset="0"/>
              </a:rPr>
              <a:t> </a:t>
            </a:r>
            <a:r>
              <a:rPr lang="fr-FR" sz="2000" dirty="0" err="1">
                <a:solidFill>
                  <a:schemeClr val="tx1">
                    <a:lumMod val="75000"/>
                    <a:lumOff val="25000"/>
                  </a:schemeClr>
                </a:solidFill>
                <a:latin typeface="Arial" panose="020B0604020202020204" pitchFamily="34" charset="0"/>
                <a:cs typeface="Arial" panose="020B0604020202020204" pitchFamily="34" charset="0"/>
              </a:rPr>
              <a:t>your</a:t>
            </a:r>
            <a:r>
              <a:rPr lang="fr-FR" sz="2000" dirty="0">
                <a:solidFill>
                  <a:schemeClr val="tx1">
                    <a:lumMod val="75000"/>
                    <a:lumOff val="25000"/>
                  </a:schemeClr>
                </a:solidFill>
                <a:latin typeface="Arial" panose="020B0604020202020204" pitchFamily="34" charset="0"/>
                <a:cs typeface="Arial" panose="020B0604020202020204" pitchFamily="34" charset="0"/>
              </a:rPr>
              <a:t> Kafka Architecture</a:t>
            </a: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a:solidFill>
                  <a:schemeClr val="tx1">
                    <a:lumMod val="75000"/>
                    <a:lumOff val="25000"/>
                  </a:schemeClr>
                </a:solidFill>
                <a:latin typeface="Arial" panose="020B0604020202020204" pitchFamily="34" charset="0"/>
                <a:cs typeface="Arial" panose="020B0604020202020204" pitchFamily="34" charset="0"/>
              </a:rPr>
              <a:t>Kafka </a:t>
            </a:r>
            <a:r>
              <a:rPr lang="fr-FR" sz="2000" dirty="0" err="1">
                <a:solidFill>
                  <a:schemeClr val="tx1">
                    <a:lumMod val="75000"/>
                    <a:lumOff val="25000"/>
                  </a:schemeClr>
                </a:solidFill>
                <a:latin typeface="Arial" panose="020B0604020202020204" pitchFamily="34" charset="0"/>
                <a:cs typeface="Arial" panose="020B0604020202020204" pitchFamily="34" charset="0"/>
              </a:rPr>
              <a:t>Streams</a:t>
            </a: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a:solidFill>
                  <a:schemeClr val="tx1">
                    <a:lumMod val="75000"/>
                    <a:lumOff val="25000"/>
                  </a:schemeClr>
                </a:solidFill>
                <a:latin typeface="Arial" panose="020B0604020202020204" pitchFamily="34" charset="0"/>
                <a:cs typeface="Arial" panose="020B0604020202020204" pitchFamily="34" charset="0"/>
              </a:rPr>
              <a:t>KSQL DB</a:t>
            </a:r>
          </a:p>
          <a:p>
            <a:pPr marL="514350" indent="-514350">
              <a:buFont typeface="+mj-lt"/>
              <a:buAutoNum type="arabicPeriod"/>
            </a:pP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000" dirty="0">
                <a:solidFill>
                  <a:schemeClr val="tx1">
                    <a:lumMod val="75000"/>
                    <a:lumOff val="25000"/>
                  </a:schemeClr>
                </a:solidFill>
                <a:latin typeface="Arial" panose="020B0604020202020204" pitchFamily="34" charset="0"/>
                <a:cs typeface="Arial" panose="020B0604020202020204" pitchFamily="34" charset="0"/>
              </a:rPr>
              <a:t>Hands-on</a:t>
            </a:r>
          </a:p>
          <a:p>
            <a:pPr marL="400050" indent="-400050">
              <a:buFont typeface="+mj-lt"/>
              <a:buAutoNum type="arabicPeriod"/>
            </a:pPr>
            <a:endParaRPr lang="fr-FR" sz="2800" dirty="0">
              <a:solidFill>
                <a:schemeClr val="tx1">
                  <a:lumMod val="75000"/>
                  <a:lumOff val="25000"/>
                </a:schemeClr>
              </a:solidFill>
              <a:latin typeface="Arial" panose="020B0604020202020204" pitchFamily="34" charset="0"/>
              <a:cs typeface="Arial" panose="020B0604020202020204" pitchFamily="34" charset="0"/>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
        <p:nvSpPr>
          <p:cNvPr id="2" name="Espace réservé du texte 1">
            <a:extLst>
              <a:ext uri="{FF2B5EF4-FFF2-40B4-BE49-F238E27FC236}">
                <a16:creationId xmlns:a16="http://schemas.microsoft.com/office/drawing/2014/main" id="{82CB84ED-1832-48A5-F887-BC092B43A003}"/>
              </a:ext>
            </a:extLst>
          </p:cNvPr>
          <p:cNvSpPr>
            <a:spLocks noGrp="1"/>
          </p:cNvSpPr>
          <p:nvPr>
            <p:ph type="body" sz="quarter" idx="10"/>
          </p:nvPr>
        </p:nvSpPr>
        <p:spPr/>
        <p:txBody>
          <a:bodyPr/>
          <a:lstStyle/>
          <a:p>
            <a:r>
              <a:rPr lang="fr-FR" b="1" dirty="0">
                <a:solidFill>
                  <a:srgbClr val="E5430D"/>
                </a:solidFill>
              </a:rPr>
              <a:t>Fundamental</a:t>
            </a:r>
            <a:r>
              <a:rPr lang="fr-FR" b="1" dirty="0"/>
              <a:t>s &amp; Beyond</a:t>
            </a:r>
            <a:endParaRPr lang="fr-FR" b="1" dirty="0">
              <a:solidFill>
                <a:srgbClr val="E5430D"/>
              </a:solidFill>
            </a:endParaRPr>
          </a:p>
        </p:txBody>
      </p:sp>
      <p:sp>
        <p:nvSpPr>
          <p:cNvPr id="5" name="Espace réservé du texte 4">
            <a:extLst>
              <a:ext uri="{FF2B5EF4-FFF2-40B4-BE49-F238E27FC236}">
                <a16:creationId xmlns:a16="http://schemas.microsoft.com/office/drawing/2014/main" id="{BBEDF008-3797-0E4E-1344-A06F78710703}"/>
              </a:ext>
            </a:extLst>
          </p:cNvPr>
          <p:cNvSpPr>
            <a:spLocks noGrp="1"/>
          </p:cNvSpPr>
          <p:nvPr>
            <p:ph type="body" sz="quarter" idx="11"/>
          </p:nvPr>
        </p:nvSpPr>
        <p:spPr/>
        <p:txBody>
          <a:bodyPr/>
          <a:lstStyle/>
          <a:p>
            <a:r>
              <a:rPr lang="fr-FR" sz="1800" dirty="0">
                <a:solidFill>
                  <a:schemeClr val="tx1">
                    <a:lumMod val="75000"/>
                    <a:lumOff val="25000"/>
                  </a:schemeClr>
                </a:solidFill>
              </a:rPr>
              <a:t>APACHE KAFKA </a:t>
            </a:r>
            <a:endParaRPr lang="fr-FR" sz="1800" b="1" dirty="0">
              <a:solidFill>
                <a:schemeClr val="tx1">
                  <a:lumMod val="75000"/>
                  <a:lumOff val="25000"/>
                </a:schemeClr>
              </a:solidFill>
            </a:endParaRPr>
          </a:p>
        </p:txBody>
      </p:sp>
      <p:sp>
        <p:nvSpPr>
          <p:cNvPr id="18" name="Graphique 14">
            <a:extLst>
              <a:ext uri="{FF2B5EF4-FFF2-40B4-BE49-F238E27FC236}">
                <a16:creationId xmlns:a16="http://schemas.microsoft.com/office/drawing/2014/main" id="{5FFB4412-6AEE-357B-4425-6441DF88E726}"/>
              </a:ext>
            </a:extLst>
          </p:cNvPr>
          <p:cNvSpPr/>
          <p:nvPr/>
        </p:nvSpPr>
        <p:spPr>
          <a:xfrm>
            <a:off x="8628340" y="1868699"/>
            <a:ext cx="3563660" cy="3570356"/>
          </a:xfrm>
          <a:custGeom>
            <a:avLst/>
            <a:gdLst>
              <a:gd name="connsiteX0" fmla="*/ 2669006 w 5338011"/>
              <a:gd name="connsiteY0" fmla="*/ 0 h 5338011"/>
              <a:gd name="connsiteX1" fmla="*/ 5338011 w 5338011"/>
              <a:gd name="connsiteY1" fmla="*/ 2669006 h 5338011"/>
              <a:gd name="connsiteX2" fmla="*/ 5338011 w 5338011"/>
              <a:gd name="connsiteY2" fmla="*/ 5338011 h 5338011"/>
              <a:gd name="connsiteX3" fmla="*/ 2669006 w 5338011"/>
              <a:gd name="connsiteY3" fmla="*/ 5338011 h 5338011"/>
              <a:gd name="connsiteX4" fmla="*/ 0 w 5338011"/>
              <a:gd name="connsiteY4" fmla="*/ 2669006 h 5338011"/>
              <a:gd name="connsiteX5" fmla="*/ 2669006 w 5338011"/>
              <a:gd name="connsiteY5" fmla="*/ 0 h 533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8011" h="5338011">
                <a:moveTo>
                  <a:pt x="2669006" y="0"/>
                </a:moveTo>
                <a:cubicBezTo>
                  <a:pt x="4143020" y="0"/>
                  <a:pt x="5338011" y="1194991"/>
                  <a:pt x="5338011" y="2669006"/>
                </a:cubicBezTo>
                <a:lnTo>
                  <a:pt x="5338011" y="5338011"/>
                </a:lnTo>
                <a:lnTo>
                  <a:pt x="2669006" y="5338011"/>
                </a:lnTo>
                <a:cubicBezTo>
                  <a:pt x="1194991" y="5338011"/>
                  <a:pt x="0" y="4143020"/>
                  <a:pt x="0" y="2669006"/>
                </a:cubicBezTo>
                <a:cubicBezTo>
                  <a:pt x="0" y="1194991"/>
                  <a:pt x="1194991" y="0"/>
                  <a:pt x="2669006" y="0"/>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w="0" cap="flat">
            <a:noFill/>
            <a:prstDash val="solid"/>
            <a:miter/>
          </a:ln>
        </p:spPr>
        <p:txBody>
          <a:bodyPr rtlCol="0" anchor="ctr"/>
          <a:lstStyle/>
          <a:p>
            <a:endParaRPr lang="fr-FR"/>
          </a:p>
        </p:txBody>
      </p:sp>
      <p:sp>
        <p:nvSpPr>
          <p:cNvPr id="17" name="Arc plein 16">
            <a:extLst>
              <a:ext uri="{FF2B5EF4-FFF2-40B4-BE49-F238E27FC236}">
                <a16:creationId xmlns:a16="http://schemas.microsoft.com/office/drawing/2014/main" id="{4EC3ABEF-ABE9-5FF9-00D0-7D68C00EFBCF}"/>
              </a:ext>
            </a:extLst>
          </p:cNvPr>
          <p:cNvSpPr/>
          <p:nvPr/>
        </p:nvSpPr>
        <p:spPr>
          <a:xfrm rot="16200000">
            <a:off x="11084423" y="111226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4" name="ZoneTexte 3">
            <a:extLst>
              <a:ext uri="{FF2B5EF4-FFF2-40B4-BE49-F238E27FC236}">
                <a16:creationId xmlns:a16="http://schemas.microsoft.com/office/drawing/2014/main" id="{E734DC76-8B9C-F648-4D7D-66EE8837F521}"/>
              </a:ext>
            </a:extLst>
          </p:cNvPr>
          <p:cNvSpPr txBox="1"/>
          <p:nvPr/>
        </p:nvSpPr>
        <p:spPr>
          <a:xfrm>
            <a:off x="376997" y="975584"/>
            <a:ext cx="5630736" cy="707886"/>
          </a:xfrm>
          <a:prstGeom prst="rect">
            <a:avLst/>
          </a:prstGeom>
          <a:noFill/>
        </p:spPr>
        <p:txBody>
          <a:bodyPr wrap="square">
            <a:spAutoFit/>
          </a:bodyPr>
          <a:lstStyle/>
          <a:p>
            <a:r>
              <a:rPr lang="fr-FR" sz="2000" b="1" dirty="0">
                <a:solidFill>
                  <a:schemeClr val="tx1">
                    <a:lumMod val="75000"/>
                    <a:lumOff val="25000"/>
                  </a:schemeClr>
                </a:solidFill>
                <a:latin typeface="Arial" panose="020B0604020202020204" pitchFamily="34" charset="0"/>
                <a:cs typeface="Arial" panose="020B0604020202020204" pitchFamily="34" charset="0"/>
              </a:rPr>
              <a:t>AGENDA</a:t>
            </a:r>
          </a:p>
          <a:p>
            <a:r>
              <a:rPr lang="fr-FR" sz="2000" dirty="0">
                <a:solidFill>
                  <a:srgbClr val="E8470D"/>
                </a:solidFill>
                <a:latin typeface="Arial" panose="020B0604020202020204" pitchFamily="34" charset="0"/>
                <a:cs typeface="Arial" panose="020B0604020202020204" pitchFamily="34" charset="0"/>
              </a:rPr>
              <a:t>Day 2</a:t>
            </a:r>
          </a:p>
        </p:txBody>
      </p:sp>
      <p:grpSp>
        <p:nvGrpSpPr>
          <p:cNvPr id="3" name="Group 134">
            <a:extLst>
              <a:ext uri="{FF2B5EF4-FFF2-40B4-BE49-F238E27FC236}">
                <a16:creationId xmlns:a16="http://schemas.microsoft.com/office/drawing/2014/main" id="{52CC0326-0D1D-5D54-95EA-7D5C286FFB1D}"/>
              </a:ext>
            </a:extLst>
          </p:cNvPr>
          <p:cNvGrpSpPr/>
          <p:nvPr/>
        </p:nvGrpSpPr>
        <p:grpSpPr>
          <a:xfrm>
            <a:off x="5572215" y="2692707"/>
            <a:ext cx="217554" cy="187422"/>
            <a:chOff x="782638" y="3913188"/>
            <a:chExt cx="457200" cy="315912"/>
          </a:xfrm>
          <a:solidFill>
            <a:schemeClr val="accent1"/>
          </a:solidFill>
        </p:grpSpPr>
        <p:sp>
          <p:nvSpPr>
            <p:cNvPr id="7" name="Freeform 5">
              <a:extLst>
                <a:ext uri="{FF2B5EF4-FFF2-40B4-BE49-F238E27FC236}">
                  <a16:creationId xmlns:a16="http://schemas.microsoft.com/office/drawing/2014/main" id="{A956987F-7580-0A2A-7567-55FF6C20CDD6}"/>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8" name="Freeform 6">
              <a:extLst>
                <a:ext uri="{FF2B5EF4-FFF2-40B4-BE49-F238E27FC236}">
                  <a16:creationId xmlns:a16="http://schemas.microsoft.com/office/drawing/2014/main" id="{E69F58D7-1806-3DBB-226D-1FC0CD41163B}"/>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9" name="Group 134">
            <a:extLst>
              <a:ext uri="{FF2B5EF4-FFF2-40B4-BE49-F238E27FC236}">
                <a16:creationId xmlns:a16="http://schemas.microsoft.com/office/drawing/2014/main" id="{C66AB66A-C05E-3852-626D-ACAC1EA2D775}"/>
              </a:ext>
            </a:extLst>
          </p:cNvPr>
          <p:cNvGrpSpPr/>
          <p:nvPr/>
        </p:nvGrpSpPr>
        <p:grpSpPr>
          <a:xfrm>
            <a:off x="2215292" y="4533562"/>
            <a:ext cx="217554" cy="187422"/>
            <a:chOff x="782638" y="3913188"/>
            <a:chExt cx="457200" cy="315912"/>
          </a:xfrm>
          <a:solidFill>
            <a:schemeClr val="accent1"/>
          </a:solidFill>
        </p:grpSpPr>
        <p:sp>
          <p:nvSpPr>
            <p:cNvPr id="10" name="Freeform 5">
              <a:extLst>
                <a:ext uri="{FF2B5EF4-FFF2-40B4-BE49-F238E27FC236}">
                  <a16:creationId xmlns:a16="http://schemas.microsoft.com/office/drawing/2014/main" id="{BE16BC61-870C-B5F6-B4B7-A4DC5E995156}"/>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1" name="Freeform 6">
              <a:extLst>
                <a:ext uri="{FF2B5EF4-FFF2-40B4-BE49-F238E27FC236}">
                  <a16:creationId xmlns:a16="http://schemas.microsoft.com/office/drawing/2014/main" id="{DD6AC577-D996-B40F-7D33-B947C52D3319}"/>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12" name="Group 134">
            <a:extLst>
              <a:ext uri="{FF2B5EF4-FFF2-40B4-BE49-F238E27FC236}">
                <a16:creationId xmlns:a16="http://schemas.microsoft.com/office/drawing/2014/main" id="{305FE791-9C09-1A0F-D074-803824EF9EBC}"/>
              </a:ext>
            </a:extLst>
          </p:cNvPr>
          <p:cNvGrpSpPr/>
          <p:nvPr/>
        </p:nvGrpSpPr>
        <p:grpSpPr>
          <a:xfrm>
            <a:off x="2169591" y="5694994"/>
            <a:ext cx="217554" cy="187422"/>
            <a:chOff x="782638" y="3913188"/>
            <a:chExt cx="457200" cy="315912"/>
          </a:xfrm>
          <a:solidFill>
            <a:schemeClr val="accent1"/>
          </a:solidFill>
        </p:grpSpPr>
        <p:sp>
          <p:nvSpPr>
            <p:cNvPr id="13" name="Freeform 5">
              <a:extLst>
                <a:ext uri="{FF2B5EF4-FFF2-40B4-BE49-F238E27FC236}">
                  <a16:creationId xmlns:a16="http://schemas.microsoft.com/office/drawing/2014/main" id="{4854644C-9809-E9E2-9718-04CC7925061E}"/>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Freeform 6">
              <a:extLst>
                <a:ext uri="{FF2B5EF4-FFF2-40B4-BE49-F238E27FC236}">
                  <a16:creationId xmlns:a16="http://schemas.microsoft.com/office/drawing/2014/main" id="{A21024E7-855A-03FA-D7EC-8385F86D0AA9}"/>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dirty="0">
                <a:latin typeface="+mn-lt"/>
              </a:endParaRPr>
            </a:p>
          </p:txBody>
        </p:sp>
      </p:grpSp>
    </p:spTree>
    <p:extLst>
      <p:ext uri="{BB962C8B-B14F-4D97-AF65-F5344CB8AC3E}">
        <p14:creationId xmlns:p14="http://schemas.microsoft.com/office/powerpoint/2010/main" val="3916482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accel="40000" decel="4500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1+#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accel="40000" decel="4500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1+#ppt_w/2"/>
                                          </p:val>
                                        </p:tav>
                                        <p:tav tm="100000">
                                          <p:val>
                                            <p:strVal val="#ppt_x"/>
                                          </p:val>
                                        </p:tav>
                                      </p:tavLst>
                                    </p:anim>
                                    <p:anim calcmode="lin" valueType="num">
                                      <p:cBhvr additive="base">
                                        <p:cTn id="16"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2D070C-5734-F580-17D2-8216AB465A1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CB3F82B-820B-8F75-FE21-B12D0D4E2A07}"/>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21F29E68-0D01-5214-B010-006D5AB9158F}"/>
              </a:ext>
            </a:extLst>
          </p:cNvPr>
          <p:cNvSpPr txBox="1"/>
          <p:nvPr/>
        </p:nvSpPr>
        <p:spPr>
          <a:xfrm>
            <a:off x="3709555" y="2618508"/>
            <a:ext cx="4686300" cy="6955750"/>
          </a:xfrm>
          <a:prstGeom prst="rect">
            <a:avLst/>
          </a:prstGeom>
          <a:noFill/>
        </p:spPr>
        <p:txBody>
          <a:bodyPr wrap="square" lIns="91440" tIns="45720" rIns="91440" bIns="45720" anchor="t">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KAFKA STREAMS</a:t>
            </a:r>
            <a:endParaRPr lang="fr-FR" sz="2800" b="1" i="1" dirty="0">
              <a:solidFill>
                <a:schemeClr val="tx1">
                  <a:lumMod val="75000"/>
                  <a:lumOff val="25000"/>
                </a:schemeClr>
              </a:solidFill>
              <a:cs typeface="Arial"/>
            </a:endParaRPr>
          </a:p>
          <a:p>
            <a:endParaRPr lang="fr-FR" sz="2800" b="1" i="1"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33961994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A4902-CD25-EBE7-753F-87AADCDAA173}"/>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DC19AED-65DD-F1C1-F992-FA8961F4181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Streams</a:t>
            </a:r>
            <a:r>
              <a:rPr lang="fr-FR" sz="2800" dirty="0">
                <a:solidFill>
                  <a:schemeClr val="tx1">
                    <a:lumMod val="75000"/>
                    <a:lumOff val="25000"/>
                  </a:schemeClr>
                </a:solidFill>
              </a:rPr>
              <a:t> - Concepts </a:t>
            </a:r>
          </a:p>
        </p:txBody>
      </p:sp>
      <p:sp>
        <p:nvSpPr>
          <p:cNvPr id="6" name="TextBox 13">
            <a:extLst>
              <a:ext uri="{FF2B5EF4-FFF2-40B4-BE49-F238E27FC236}">
                <a16:creationId xmlns:a16="http://schemas.microsoft.com/office/drawing/2014/main" id="{AF91D79C-EF93-CCF2-8B2A-EE85F8E0E66C}"/>
              </a:ext>
            </a:extLst>
          </p:cNvPr>
          <p:cNvSpPr txBox="1"/>
          <p:nvPr/>
        </p:nvSpPr>
        <p:spPr>
          <a:xfrm>
            <a:off x="192216" y="923831"/>
            <a:ext cx="10104377" cy="4985980"/>
          </a:xfrm>
          <a:prstGeom prst="rect">
            <a:avLst/>
          </a:prstGeom>
          <a:noFill/>
        </p:spPr>
        <p:txBody>
          <a:bodyPr wrap="square" lIns="91440" tIns="45720" rIns="91440" bIns="45720" anchor="t">
            <a:spAutoFit/>
          </a:bodyPr>
          <a:lstStyle/>
          <a:p>
            <a:endParaRPr lang="fr-FR" dirty="0"/>
          </a:p>
          <a:p>
            <a:pPr marL="342900" indent="-342900">
              <a:buFont typeface="Arial" panose="020B0604020202020204" pitchFamily="34" charset="0"/>
              <a:buChar char="•"/>
            </a:pPr>
            <a:r>
              <a:rPr lang="fr-FR" sz="2800" dirty="0" err="1">
                <a:solidFill>
                  <a:schemeClr val="tx1">
                    <a:lumMod val="75000"/>
                    <a:lumOff val="25000"/>
                  </a:schemeClr>
                </a:solidFill>
              </a:rPr>
              <a:t>Sometimes</a:t>
            </a:r>
            <a:r>
              <a:rPr lang="fr-FR" sz="2800" dirty="0">
                <a:solidFill>
                  <a:schemeClr val="tx1">
                    <a:lumMod val="75000"/>
                    <a:lumOff val="25000"/>
                  </a:schemeClr>
                </a:solidFill>
              </a:rPr>
              <a:t> </a:t>
            </a:r>
            <a:r>
              <a:rPr lang="fr-FR" sz="2800" dirty="0" err="1">
                <a:solidFill>
                  <a:schemeClr val="tx1">
                    <a:lumMod val="75000"/>
                    <a:lumOff val="25000"/>
                  </a:schemeClr>
                </a:solidFill>
              </a:rPr>
              <a:t>we</a:t>
            </a:r>
            <a:r>
              <a:rPr lang="fr-FR" sz="2800" dirty="0">
                <a:solidFill>
                  <a:schemeClr val="tx1">
                    <a:lumMod val="75000"/>
                    <a:lumOff val="25000"/>
                  </a:schemeClr>
                </a:solidFill>
              </a:rPr>
              <a:t> </a:t>
            </a:r>
            <a:r>
              <a:rPr lang="fr-FR" sz="2800" dirty="0" err="1">
                <a:solidFill>
                  <a:schemeClr val="tx1">
                    <a:lumMod val="75000"/>
                    <a:lumOff val="25000"/>
                  </a:schemeClr>
                </a:solidFill>
              </a:rPr>
              <a:t>might</a:t>
            </a:r>
            <a:r>
              <a:rPr lang="fr-FR" sz="2800" dirty="0">
                <a:solidFill>
                  <a:schemeClr val="tx1">
                    <a:lumMod val="75000"/>
                    <a:lumOff val="25000"/>
                  </a:schemeClr>
                </a:solidFill>
              </a:rPr>
              <a:t> </a:t>
            </a:r>
            <a:r>
              <a:rPr lang="fr-FR" sz="2800" dirty="0" err="1">
                <a:solidFill>
                  <a:schemeClr val="tx1">
                    <a:lumMod val="75000"/>
                    <a:lumOff val="25000"/>
                  </a:schemeClr>
                </a:solidFill>
              </a:rPr>
              <a:t>need</a:t>
            </a:r>
            <a:r>
              <a:rPr lang="fr-FR" sz="2800" dirty="0">
                <a:solidFill>
                  <a:schemeClr val="tx1">
                    <a:lumMod val="75000"/>
                    <a:lumOff val="25000"/>
                  </a:schemeClr>
                </a:solidFill>
              </a:rPr>
              <a:t> to do </a:t>
            </a:r>
            <a:r>
              <a:rPr lang="fr-FR" sz="2800" dirty="0" err="1">
                <a:solidFill>
                  <a:schemeClr val="tx1">
                    <a:lumMod val="75000"/>
                    <a:lumOff val="25000"/>
                  </a:schemeClr>
                </a:solidFill>
              </a:rPr>
              <a:t>some</a:t>
            </a:r>
            <a:r>
              <a:rPr lang="fr-FR" sz="2800" dirty="0">
                <a:solidFill>
                  <a:schemeClr val="tx1">
                    <a:lumMod val="75000"/>
                    <a:lumOff val="25000"/>
                  </a:schemeClr>
                </a:solidFill>
              </a:rPr>
              <a:t> extra </a:t>
            </a:r>
            <a:r>
              <a:rPr lang="fr-FR" sz="2800" dirty="0" err="1">
                <a:solidFill>
                  <a:schemeClr val="tx1">
                    <a:lumMod val="75000"/>
                    <a:lumOff val="25000"/>
                  </a:schemeClr>
                </a:solidFill>
              </a:rPr>
              <a:t>operations</a:t>
            </a:r>
            <a:r>
              <a:rPr lang="fr-FR" sz="2800" dirty="0">
                <a:solidFill>
                  <a:schemeClr val="tx1">
                    <a:lumMod val="75000"/>
                    <a:lumOff val="25000"/>
                  </a:schemeClr>
                </a:solidFill>
              </a:rPr>
              <a:t> on a data </a:t>
            </a:r>
            <a:r>
              <a:rPr lang="fr-FR" sz="2800" dirty="0" err="1">
                <a:solidFill>
                  <a:schemeClr val="tx1">
                    <a:lumMod val="75000"/>
                    <a:lumOff val="25000"/>
                  </a:schemeClr>
                </a:solidFill>
              </a:rPr>
              <a:t>received</a:t>
            </a:r>
            <a:r>
              <a:rPr lang="fr-FR" sz="2800" dirty="0">
                <a:solidFill>
                  <a:schemeClr val="tx1">
                    <a:lumMod val="75000"/>
                    <a:lumOff val="25000"/>
                  </a:schemeClr>
                </a:solidFill>
              </a:rPr>
              <a:t> </a:t>
            </a:r>
            <a:r>
              <a:rPr lang="fr-FR" sz="2800" dirty="0" err="1">
                <a:solidFill>
                  <a:schemeClr val="tx1">
                    <a:lumMod val="75000"/>
                    <a:lumOff val="25000"/>
                  </a:schemeClr>
                </a:solidFill>
              </a:rPr>
              <a:t>from</a:t>
            </a:r>
            <a:r>
              <a:rPr lang="fr-FR" sz="2800" dirty="0">
                <a:solidFill>
                  <a:schemeClr val="tx1">
                    <a:lumMod val="75000"/>
                    <a:lumOff val="25000"/>
                  </a:schemeClr>
                </a:solidFill>
              </a:rPr>
              <a:t>  a </a:t>
            </a:r>
            <a:r>
              <a:rPr lang="fr-FR" sz="2800" dirty="0" err="1">
                <a:solidFill>
                  <a:schemeClr val="tx1">
                    <a:lumMod val="75000"/>
                    <a:lumOff val="25000"/>
                  </a:schemeClr>
                </a:solidFill>
              </a:rPr>
              <a:t>producer</a:t>
            </a:r>
            <a:r>
              <a:rPr lang="fr-FR" sz="2800" dirty="0">
                <a:solidFill>
                  <a:schemeClr val="tx1">
                    <a:lumMod val="75000"/>
                    <a:lumOff val="25000"/>
                  </a:schemeClr>
                </a:solidFill>
              </a:rPr>
              <a:t>.</a:t>
            </a:r>
          </a:p>
          <a:p>
            <a:pPr marL="342900" indent="-342900">
              <a:buFont typeface="Arial" panose="020B0604020202020204" pitchFamily="34" charset="0"/>
              <a:buChar char="•"/>
            </a:pPr>
            <a:endParaRPr lang="fr-FR" sz="2800" dirty="0">
              <a:solidFill>
                <a:schemeClr val="tx1">
                  <a:lumMod val="75000"/>
                  <a:lumOff val="25000"/>
                </a:schemeClr>
              </a:solidFill>
            </a:endParaRPr>
          </a:p>
          <a:p>
            <a:pPr marL="342900" indent="-342900">
              <a:buFont typeface="Arial" panose="020B0604020202020204" pitchFamily="34" charset="0"/>
              <a:buChar char="•"/>
            </a:pPr>
            <a:r>
              <a:rPr lang="fr-FR" sz="2800" dirty="0">
                <a:solidFill>
                  <a:schemeClr val="tx1">
                    <a:lumMod val="75000"/>
                    <a:lumOff val="25000"/>
                  </a:schemeClr>
                </a:solidFill>
              </a:rPr>
              <a:t>Like  </a:t>
            </a:r>
            <a:r>
              <a:rPr lang="fr-FR" sz="2800" dirty="0" err="1">
                <a:solidFill>
                  <a:schemeClr val="tx1">
                    <a:lumMod val="75000"/>
                    <a:lumOff val="25000"/>
                  </a:schemeClr>
                </a:solidFill>
              </a:rPr>
              <a:t>Transform</a:t>
            </a:r>
            <a:r>
              <a:rPr lang="fr-FR" sz="2800" dirty="0">
                <a:solidFill>
                  <a:schemeClr val="tx1">
                    <a:lumMod val="75000"/>
                    <a:lumOff val="25000"/>
                  </a:schemeClr>
                </a:solidFill>
              </a:rPr>
              <a:t>, </a:t>
            </a:r>
            <a:r>
              <a:rPr lang="fr-FR" sz="2800" dirty="0" err="1">
                <a:solidFill>
                  <a:schemeClr val="tx1">
                    <a:lumMod val="75000"/>
                    <a:lumOff val="25000"/>
                  </a:schemeClr>
                </a:solidFill>
              </a:rPr>
              <a:t>filter</a:t>
            </a:r>
            <a:r>
              <a:rPr lang="fr-FR" sz="2800" dirty="0">
                <a:solidFill>
                  <a:schemeClr val="tx1">
                    <a:lumMod val="75000"/>
                    <a:lumOff val="25000"/>
                  </a:schemeClr>
                </a:solidFill>
              </a:rPr>
              <a:t> , </a:t>
            </a:r>
            <a:r>
              <a:rPr lang="fr-FR" sz="2800" dirty="0" err="1">
                <a:solidFill>
                  <a:schemeClr val="tx1">
                    <a:lumMod val="75000"/>
                    <a:lumOff val="25000"/>
                  </a:schemeClr>
                </a:solidFill>
              </a:rPr>
              <a:t>join</a:t>
            </a:r>
            <a:r>
              <a:rPr lang="fr-FR" sz="2800" dirty="0">
                <a:solidFill>
                  <a:schemeClr val="tx1">
                    <a:lumMod val="75000"/>
                    <a:lumOff val="25000"/>
                  </a:schemeClr>
                </a:solidFill>
              </a:rPr>
              <a:t> , </a:t>
            </a:r>
            <a:r>
              <a:rPr lang="fr-FR" sz="2800" dirty="0" err="1">
                <a:solidFill>
                  <a:schemeClr val="tx1">
                    <a:lumMod val="75000"/>
                    <a:lumOff val="25000"/>
                  </a:schemeClr>
                </a:solidFill>
              </a:rPr>
              <a:t>aggregate</a:t>
            </a:r>
            <a:r>
              <a:rPr lang="fr-FR" sz="2800" dirty="0">
                <a:solidFill>
                  <a:schemeClr val="tx1">
                    <a:lumMod val="75000"/>
                    <a:lumOff val="25000"/>
                  </a:schemeClr>
                </a:solidFill>
              </a:rPr>
              <a:t> , </a:t>
            </a:r>
            <a:r>
              <a:rPr lang="fr-FR" sz="2800" dirty="0" err="1">
                <a:solidFill>
                  <a:schemeClr val="tx1">
                    <a:lumMod val="75000"/>
                    <a:lumOff val="25000"/>
                  </a:schemeClr>
                </a:solidFill>
              </a:rPr>
              <a:t>query</a:t>
            </a:r>
            <a:r>
              <a:rPr lang="fr-FR" sz="2800" dirty="0">
                <a:solidFill>
                  <a:schemeClr val="tx1">
                    <a:lumMod val="75000"/>
                    <a:lumOff val="25000"/>
                  </a:schemeClr>
                </a:solidFill>
              </a:rPr>
              <a:t> , </a:t>
            </a:r>
            <a:r>
              <a:rPr lang="fr-FR" sz="2800" dirty="0" err="1">
                <a:solidFill>
                  <a:schemeClr val="tx1">
                    <a:lumMod val="75000"/>
                    <a:lumOff val="25000"/>
                  </a:schemeClr>
                </a:solidFill>
              </a:rPr>
              <a:t>window</a:t>
            </a:r>
            <a:r>
              <a:rPr lang="fr-FR" sz="2800" dirty="0">
                <a:solidFill>
                  <a:schemeClr val="tx1">
                    <a:lumMod val="75000"/>
                    <a:lumOff val="25000"/>
                  </a:schemeClr>
                </a:solidFill>
              </a:rPr>
              <a:t> etc…</a:t>
            </a:r>
          </a:p>
          <a:p>
            <a:pPr marL="342900" indent="-342900">
              <a:buFont typeface="Arial" panose="020B0604020202020204" pitchFamily="34" charset="0"/>
              <a:buChar char="•"/>
            </a:pPr>
            <a:endParaRPr lang="fr-FR" sz="2800" dirty="0">
              <a:solidFill>
                <a:schemeClr val="tx1">
                  <a:lumMod val="75000"/>
                  <a:lumOff val="25000"/>
                </a:schemeClr>
              </a:solidFill>
            </a:endParaRPr>
          </a:p>
          <a:p>
            <a:pPr marL="342900" indent="-342900">
              <a:buFont typeface="Arial" panose="020B0604020202020204" pitchFamily="34" charset="0"/>
              <a:buChar char="•"/>
            </a:pPr>
            <a:r>
              <a:rPr lang="fr-FR" sz="2800" dirty="0">
                <a:solidFill>
                  <a:schemeClr val="tx1">
                    <a:lumMod val="75000"/>
                    <a:lumOff val="25000"/>
                  </a:schemeClr>
                </a:solidFill>
              </a:rPr>
              <a:t>Just the consumer API </a:t>
            </a:r>
            <a:r>
              <a:rPr lang="fr-FR" sz="2800" dirty="0" err="1">
                <a:solidFill>
                  <a:schemeClr val="tx1">
                    <a:lumMod val="75000"/>
                    <a:lumOff val="25000"/>
                  </a:schemeClr>
                </a:solidFill>
              </a:rPr>
              <a:t>is</a:t>
            </a:r>
            <a:r>
              <a:rPr lang="fr-FR" sz="2800" dirty="0">
                <a:solidFill>
                  <a:schemeClr val="tx1">
                    <a:lumMod val="75000"/>
                    <a:lumOff val="25000"/>
                  </a:schemeClr>
                </a:solidFill>
              </a:rPr>
              <a:t> not </a:t>
            </a:r>
            <a:r>
              <a:rPr lang="fr-FR" sz="2800" dirty="0" err="1">
                <a:solidFill>
                  <a:schemeClr val="tx1">
                    <a:lumMod val="75000"/>
                    <a:lumOff val="25000"/>
                  </a:schemeClr>
                </a:solidFill>
              </a:rPr>
              <a:t>sufficient</a:t>
            </a:r>
            <a:r>
              <a:rPr lang="fr-FR" sz="2800" dirty="0">
                <a:solidFill>
                  <a:schemeClr val="tx1">
                    <a:lumMod val="75000"/>
                    <a:lumOff val="25000"/>
                  </a:schemeClr>
                </a:solidFill>
              </a:rPr>
              <a:t> to do </a:t>
            </a:r>
            <a:r>
              <a:rPr lang="fr-FR" sz="2800" dirty="0" err="1">
                <a:solidFill>
                  <a:schemeClr val="tx1">
                    <a:lumMod val="75000"/>
                    <a:lumOff val="25000"/>
                  </a:schemeClr>
                </a:solidFill>
              </a:rPr>
              <a:t>this</a:t>
            </a:r>
            <a:r>
              <a:rPr lang="fr-FR" sz="2800" dirty="0">
                <a:solidFill>
                  <a:schemeClr val="tx1">
                    <a:lumMod val="75000"/>
                    <a:lumOff val="25000"/>
                  </a:schemeClr>
                </a:solidFill>
              </a:rPr>
              <a:t>. </a:t>
            </a:r>
            <a:r>
              <a:rPr lang="fr-FR" sz="2800" dirty="0" err="1">
                <a:solidFill>
                  <a:schemeClr val="tx1">
                    <a:lumMod val="75000"/>
                    <a:lumOff val="25000"/>
                  </a:schemeClr>
                </a:solidFill>
              </a:rPr>
              <a:t>We</a:t>
            </a:r>
            <a:r>
              <a:rPr lang="fr-FR" sz="2800" dirty="0">
                <a:solidFill>
                  <a:schemeClr val="tx1">
                    <a:lumMod val="75000"/>
                    <a:lumOff val="25000"/>
                  </a:schemeClr>
                </a:solidFill>
              </a:rPr>
              <a:t> have to </a:t>
            </a:r>
            <a:r>
              <a:rPr lang="fr-FR" sz="2800" dirty="0" err="1">
                <a:solidFill>
                  <a:schemeClr val="tx1">
                    <a:lumMod val="75000"/>
                    <a:lumOff val="25000"/>
                  </a:schemeClr>
                </a:solidFill>
              </a:rPr>
              <a:t>add</a:t>
            </a:r>
            <a:r>
              <a:rPr lang="fr-FR" sz="2800" dirty="0">
                <a:solidFill>
                  <a:schemeClr val="tx1">
                    <a:lumMod val="75000"/>
                    <a:lumOff val="25000"/>
                  </a:schemeClr>
                </a:solidFill>
              </a:rPr>
              <a:t> </a:t>
            </a:r>
            <a:r>
              <a:rPr lang="fr-FR" sz="2800" dirty="0" err="1">
                <a:solidFill>
                  <a:schemeClr val="tx1">
                    <a:lumMod val="75000"/>
                    <a:lumOff val="25000"/>
                  </a:schemeClr>
                </a:solidFill>
              </a:rPr>
              <a:t>some</a:t>
            </a:r>
            <a:r>
              <a:rPr lang="fr-FR" sz="2800" dirty="0">
                <a:solidFill>
                  <a:schemeClr val="tx1">
                    <a:lumMod val="75000"/>
                    <a:lumOff val="25000"/>
                  </a:schemeClr>
                </a:solidFill>
              </a:rPr>
              <a:t> extra code </a:t>
            </a:r>
            <a:r>
              <a:rPr lang="fr-FR" sz="2800" dirty="0" err="1">
                <a:solidFill>
                  <a:schemeClr val="tx1">
                    <a:lumMod val="75000"/>
                    <a:lumOff val="25000"/>
                  </a:schemeClr>
                </a:solidFill>
              </a:rPr>
              <a:t>todo</a:t>
            </a:r>
            <a:r>
              <a:rPr lang="fr-FR" sz="2800" dirty="0">
                <a:solidFill>
                  <a:schemeClr val="tx1">
                    <a:lumMod val="75000"/>
                    <a:lumOff val="25000"/>
                  </a:schemeClr>
                </a:solidFill>
              </a:rPr>
              <a:t> </a:t>
            </a:r>
            <a:r>
              <a:rPr lang="fr-FR" sz="2800" dirty="0" err="1">
                <a:solidFill>
                  <a:schemeClr val="tx1">
                    <a:lumMod val="75000"/>
                    <a:lumOff val="25000"/>
                  </a:schemeClr>
                </a:solidFill>
              </a:rPr>
              <a:t>these</a:t>
            </a:r>
            <a:r>
              <a:rPr lang="fr-FR" sz="2800" dirty="0">
                <a:solidFill>
                  <a:schemeClr val="tx1">
                    <a:lumMod val="75000"/>
                    <a:lumOff val="25000"/>
                  </a:schemeClr>
                </a:solidFill>
              </a:rPr>
              <a:t> </a:t>
            </a:r>
            <a:r>
              <a:rPr lang="fr-FR" sz="2800" dirty="0" err="1">
                <a:solidFill>
                  <a:schemeClr val="tx1">
                    <a:lumMod val="75000"/>
                    <a:lumOff val="25000"/>
                  </a:schemeClr>
                </a:solidFill>
              </a:rPr>
              <a:t>operations</a:t>
            </a:r>
            <a:r>
              <a:rPr lang="fr-FR" sz="2800" dirty="0">
                <a:solidFill>
                  <a:schemeClr val="tx1">
                    <a:lumMod val="75000"/>
                    <a:lumOff val="25000"/>
                  </a:schemeClr>
                </a:solidFill>
              </a:rPr>
              <a:t>.</a:t>
            </a:r>
          </a:p>
          <a:p>
            <a:pPr marL="342900" indent="-342900">
              <a:buFont typeface="Arial" panose="020B0604020202020204" pitchFamily="34" charset="0"/>
              <a:buChar char="•"/>
            </a:pPr>
            <a:endParaRPr lang="fr-FR" sz="2800" dirty="0">
              <a:solidFill>
                <a:schemeClr val="tx1">
                  <a:lumMod val="75000"/>
                  <a:lumOff val="25000"/>
                </a:schemeClr>
              </a:solidFill>
            </a:endParaRPr>
          </a:p>
          <a:p>
            <a:pPr marL="342900" indent="-342900">
              <a:buFont typeface="Arial" panose="020B0604020202020204" pitchFamily="34" charset="0"/>
              <a:buChar char="•"/>
            </a:pPr>
            <a:r>
              <a:rPr lang="fr-FR" sz="2800" dirty="0">
                <a:solidFill>
                  <a:schemeClr val="tx1">
                    <a:lumMod val="75000"/>
                    <a:lumOff val="25000"/>
                  </a:schemeClr>
                </a:solidFill>
              </a:rPr>
              <a:t>Stream </a:t>
            </a:r>
            <a:r>
              <a:rPr lang="fr-FR" sz="2800" dirty="0" err="1">
                <a:solidFill>
                  <a:schemeClr val="tx1">
                    <a:lumMod val="75000"/>
                    <a:lumOff val="25000"/>
                  </a:schemeClr>
                </a:solidFill>
              </a:rPr>
              <a:t>processing</a:t>
            </a:r>
            <a:r>
              <a:rPr lang="fr-FR" sz="2800" dirty="0">
                <a:solidFill>
                  <a:schemeClr val="tx1">
                    <a:lumMod val="75000"/>
                    <a:lumOff val="25000"/>
                  </a:schemeClr>
                </a:solidFill>
              </a:rPr>
              <a:t> API solves </a:t>
            </a:r>
            <a:r>
              <a:rPr lang="fr-FR" sz="2800" dirty="0" err="1">
                <a:solidFill>
                  <a:schemeClr val="tx1">
                    <a:lumMod val="75000"/>
                    <a:lumOff val="25000"/>
                  </a:schemeClr>
                </a:solidFill>
              </a:rPr>
              <a:t>these</a:t>
            </a:r>
            <a:r>
              <a:rPr lang="fr-FR" sz="2800" dirty="0">
                <a:solidFill>
                  <a:schemeClr val="tx1">
                    <a:lumMod val="75000"/>
                    <a:lumOff val="25000"/>
                  </a:schemeClr>
                </a:solidFill>
              </a:rPr>
              <a:t> </a:t>
            </a:r>
            <a:r>
              <a:rPr lang="fr-FR" sz="2800" dirty="0" err="1">
                <a:solidFill>
                  <a:schemeClr val="tx1">
                    <a:lumMod val="75000"/>
                    <a:lumOff val="25000"/>
                  </a:schemeClr>
                </a:solidFill>
              </a:rPr>
              <a:t>problems</a:t>
            </a:r>
            <a:r>
              <a:rPr lang="fr-FR" sz="2800" dirty="0">
                <a:solidFill>
                  <a:schemeClr val="tx1">
                    <a:lumMod val="75000"/>
                    <a:lumOff val="25000"/>
                  </a:schemeClr>
                </a:solidFill>
              </a:rPr>
              <a:t>.</a:t>
            </a:r>
          </a:p>
          <a:p>
            <a:endParaRPr lang="fr-FR" sz="2000" dirty="0"/>
          </a:p>
        </p:txBody>
      </p:sp>
    </p:spTree>
    <p:extLst>
      <p:ext uri="{BB962C8B-B14F-4D97-AF65-F5344CB8AC3E}">
        <p14:creationId xmlns:p14="http://schemas.microsoft.com/office/powerpoint/2010/main" val="306600718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8F320-90A0-6207-03BA-5CBDFCA6903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879EECB-B2BB-5CF0-EAED-F4B9D6C656E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Streams</a:t>
            </a:r>
            <a:r>
              <a:rPr lang="fr-FR" sz="2800" dirty="0">
                <a:solidFill>
                  <a:schemeClr val="tx1">
                    <a:lumMod val="75000"/>
                    <a:lumOff val="25000"/>
                  </a:schemeClr>
                </a:solidFill>
              </a:rPr>
              <a:t> - Concepts </a:t>
            </a:r>
          </a:p>
        </p:txBody>
      </p:sp>
      <p:sp>
        <p:nvSpPr>
          <p:cNvPr id="6" name="TextBox 13">
            <a:extLst>
              <a:ext uri="{FF2B5EF4-FFF2-40B4-BE49-F238E27FC236}">
                <a16:creationId xmlns:a16="http://schemas.microsoft.com/office/drawing/2014/main" id="{3E438CEA-CA63-B101-5B0C-2DA6C9DD637D}"/>
              </a:ext>
            </a:extLst>
          </p:cNvPr>
          <p:cNvSpPr txBox="1"/>
          <p:nvPr/>
        </p:nvSpPr>
        <p:spPr>
          <a:xfrm>
            <a:off x="192216" y="923831"/>
            <a:ext cx="10104377" cy="4278094"/>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sz="3600" dirty="0">
                <a:solidFill>
                  <a:schemeClr val="tx1">
                    <a:lumMod val="75000"/>
                    <a:lumOff val="25000"/>
                  </a:schemeClr>
                </a:solidFill>
              </a:rPr>
              <a:t>Kafka Streams is a </a:t>
            </a:r>
            <a:r>
              <a:rPr lang="en-US" sz="3600" b="1" dirty="0">
                <a:solidFill>
                  <a:schemeClr val="tx1">
                    <a:lumMod val="75000"/>
                    <a:lumOff val="25000"/>
                  </a:schemeClr>
                </a:solidFill>
              </a:rPr>
              <a:t>Java</a:t>
            </a:r>
            <a:r>
              <a:rPr lang="en-US" sz="3600" dirty="0">
                <a:solidFill>
                  <a:schemeClr val="tx1">
                    <a:lumMod val="75000"/>
                    <a:lumOff val="25000"/>
                  </a:schemeClr>
                </a:solidFill>
              </a:rPr>
              <a:t> </a:t>
            </a:r>
            <a:r>
              <a:rPr lang="en-US" sz="3600" b="1" dirty="0">
                <a:solidFill>
                  <a:schemeClr val="tx1">
                    <a:lumMod val="75000"/>
                    <a:lumOff val="25000"/>
                  </a:schemeClr>
                </a:solidFill>
              </a:rPr>
              <a:t>library</a:t>
            </a:r>
            <a:r>
              <a:rPr lang="en-US" sz="3600" dirty="0">
                <a:solidFill>
                  <a:schemeClr val="tx1">
                    <a:lumMod val="75000"/>
                    <a:lumOff val="25000"/>
                  </a:schemeClr>
                </a:solidFill>
              </a:rPr>
              <a:t>.</a:t>
            </a:r>
          </a:p>
          <a:p>
            <a:pPr marL="285750" indent="-285750">
              <a:buFont typeface="Arial" panose="020B0604020202020204" pitchFamily="34" charset="0"/>
              <a:buChar char="•"/>
            </a:pPr>
            <a:endParaRPr lang="en-US" sz="3600" dirty="0">
              <a:solidFill>
                <a:schemeClr val="tx1">
                  <a:lumMod val="75000"/>
                  <a:lumOff val="25000"/>
                </a:schemeClr>
              </a:solidFill>
            </a:endParaRPr>
          </a:p>
          <a:p>
            <a:pPr marL="285750" indent="-285750">
              <a:buFont typeface="Arial" panose="020B0604020202020204" pitchFamily="34" charset="0"/>
              <a:buChar char="•"/>
            </a:pPr>
            <a:r>
              <a:rPr lang="en-US" sz="3600" dirty="0">
                <a:solidFill>
                  <a:schemeClr val="tx1">
                    <a:lumMod val="75000"/>
                    <a:lumOff val="25000"/>
                  </a:schemeClr>
                </a:solidFill>
              </a:rPr>
              <a:t>Used to build applications that </a:t>
            </a:r>
            <a:r>
              <a:rPr lang="en-US" sz="3600" b="1" dirty="0">
                <a:solidFill>
                  <a:schemeClr val="tx1">
                    <a:lumMod val="75000"/>
                    <a:lumOff val="25000"/>
                  </a:schemeClr>
                </a:solidFill>
              </a:rPr>
              <a:t>process</a:t>
            </a:r>
            <a:r>
              <a:rPr lang="en-US" sz="3600" dirty="0">
                <a:solidFill>
                  <a:schemeClr val="tx1">
                    <a:lumMod val="75000"/>
                    <a:lumOff val="25000"/>
                  </a:schemeClr>
                </a:solidFill>
              </a:rPr>
              <a:t> </a:t>
            </a:r>
            <a:r>
              <a:rPr lang="en-US" sz="3600" b="1" dirty="0">
                <a:solidFill>
                  <a:schemeClr val="tx1">
                    <a:lumMod val="75000"/>
                    <a:lumOff val="25000"/>
                  </a:schemeClr>
                </a:solidFill>
              </a:rPr>
              <a:t>data</a:t>
            </a:r>
            <a:r>
              <a:rPr lang="en-US" sz="3600" dirty="0">
                <a:solidFill>
                  <a:schemeClr val="tx1">
                    <a:lumMod val="75000"/>
                    <a:lumOff val="25000"/>
                  </a:schemeClr>
                </a:solidFill>
              </a:rPr>
              <a:t> in </a:t>
            </a:r>
            <a:r>
              <a:rPr lang="en-US" sz="3600" dirty="0" err="1">
                <a:solidFill>
                  <a:schemeClr val="tx1">
                    <a:lumMod val="75000"/>
                    <a:lumOff val="25000"/>
                  </a:schemeClr>
                </a:solidFill>
              </a:rPr>
              <a:t>kafka</a:t>
            </a:r>
            <a:r>
              <a:rPr lang="en-US" sz="3600" dirty="0">
                <a:solidFill>
                  <a:schemeClr val="tx1">
                    <a:lumMod val="75000"/>
                    <a:lumOff val="25000"/>
                  </a:schemeClr>
                </a:solidFill>
              </a:rPr>
              <a:t>.</a:t>
            </a:r>
          </a:p>
          <a:p>
            <a:pPr marL="285750" indent="-285750">
              <a:buFont typeface="Arial" panose="020B0604020202020204" pitchFamily="34" charset="0"/>
              <a:buChar char="•"/>
            </a:pPr>
            <a:endParaRPr lang="en-US" sz="3600" dirty="0">
              <a:solidFill>
                <a:schemeClr val="tx1">
                  <a:lumMod val="75000"/>
                  <a:lumOff val="25000"/>
                </a:schemeClr>
              </a:solidFill>
            </a:endParaRPr>
          </a:p>
          <a:p>
            <a:pPr marL="285750" indent="-285750">
              <a:buFont typeface="Arial" panose="020B0604020202020204" pitchFamily="34" charset="0"/>
              <a:buChar char="•"/>
            </a:pPr>
            <a:r>
              <a:rPr lang="en-US" sz="3600" dirty="0">
                <a:solidFill>
                  <a:schemeClr val="tx1">
                    <a:lumMod val="75000"/>
                    <a:lumOff val="25000"/>
                  </a:schemeClr>
                </a:solidFill>
              </a:rPr>
              <a:t>Use the library to write standard Java applications</a:t>
            </a:r>
          </a:p>
          <a:p>
            <a:endParaRPr lang="fr-FR" sz="2000" dirty="0"/>
          </a:p>
        </p:txBody>
      </p:sp>
    </p:spTree>
    <p:extLst>
      <p:ext uri="{BB962C8B-B14F-4D97-AF65-F5344CB8AC3E}">
        <p14:creationId xmlns:p14="http://schemas.microsoft.com/office/powerpoint/2010/main" val="405489848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34CC7-0C47-2B6F-F9D4-C704562DEE1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0AA906A-12F2-ED77-BA3B-1EF2DE56CCB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Streams</a:t>
            </a:r>
            <a:r>
              <a:rPr lang="fr-FR" sz="2800" dirty="0">
                <a:solidFill>
                  <a:schemeClr val="tx1">
                    <a:lumMod val="75000"/>
                    <a:lumOff val="25000"/>
                  </a:schemeClr>
                </a:solidFill>
              </a:rPr>
              <a:t> - Concepts </a:t>
            </a:r>
          </a:p>
        </p:txBody>
      </p:sp>
      <p:sp>
        <p:nvSpPr>
          <p:cNvPr id="6" name="TextBox 13">
            <a:extLst>
              <a:ext uri="{FF2B5EF4-FFF2-40B4-BE49-F238E27FC236}">
                <a16:creationId xmlns:a16="http://schemas.microsoft.com/office/drawing/2014/main" id="{6C53CA7B-EF15-D278-B22C-9C6FE9846F9F}"/>
              </a:ext>
            </a:extLst>
          </p:cNvPr>
          <p:cNvSpPr txBox="1"/>
          <p:nvPr/>
        </p:nvSpPr>
        <p:spPr>
          <a:xfrm>
            <a:off x="192216" y="923831"/>
            <a:ext cx="10104377" cy="4370427"/>
          </a:xfrm>
          <a:prstGeom prst="rect">
            <a:avLst/>
          </a:prstGeom>
          <a:noFill/>
        </p:spPr>
        <p:txBody>
          <a:bodyPr wrap="square" lIns="91440" tIns="45720" rIns="91440" bIns="45720" anchor="t">
            <a:spAutoFit/>
          </a:bodyPr>
          <a:lstStyle/>
          <a:p>
            <a:endParaRPr lang="fr-FR" dirty="0"/>
          </a:p>
          <a:p>
            <a:r>
              <a:rPr lang="fr-FR" sz="2000" dirty="0">
                <a:solidFill>
                  <a:schemeClr val="tx1">
                    <a:lumMod val="75000"/>
                    <a:lumOff val="25000"/>
                  </a:schemeClr>
                </a:solidFill>
              </a:rPr>
              <a:t>Une application </a:t>
            </a:r>
            <a:r>
              <a:rPr lang="fr-FR" sz="2000" dirty="0" err="1">
                <a:solidFill>
                  <a:schemeClr val="tx1">
                    <a:lumMod val="75000"/>
                    <a:lumOff val="25000"/>
                  </a:schemeClr>
                </a:solidFill>
              </a:rPr>
              <a:t>KafkaStream</a:t>
            </a:r>
            <a:r>
              <a:rPr lang="fr-FR" sz="2000" dirty="0">
                <a:solidFill>
                  <a:schemeClr val="tx1">
                    <a:lumMod val="75000"/>
                    <a:lumOff val="25000"/>
                  </a:schemeClr>
                </a:solidFill>
              </a:rPr>
              <a:t> défini sa logique de traitement à travers une ou plusieurs </a:t>
            </a:r>
            <a:r>
              <a:rPr lang="fr-FR" sz="2000" b="1" dirty="0">
                <a:solidFill>
                  <a:schemeClr val="tx1">
                    <a:lumMod val="75000"/>
                    <a:lumOff val="25000"/>
                  </a:schemeClr>
                </a:solidFill>
              </a:rPr>
              <a:t>topologies de processeurs</a:t>
            </a:r>
            <a:r>
              <a:rPr lang="fr-FR" sz="2000" dirty="0">
                <a:solidFill>
                  <a:schemeClr val="tx1">
                    <a:lumMod val="75000"/>
                    <a:lumOff val="25000"/>
                  </a:schemeClr>
                </a:solidFill>
              </a:rPr>
              <a:t>, i.e. un graphe de processeurs de flux connectés</a:t>
            </a:r>
          </a:p>
          <a:p>
            <a:endParaRPr lang="fr-FR" sz="2000" dirty="0">
              <a:solidFill>
                <a:schemeClr val="tx1">
                  <a:lumMod val="75000"/>
                  <a:lumOff val="25000"/>
                </a:schemeClr>
              </a:solidFill>
            </a:endParaRPr>
          </a:p>
          <a:p>
            <a:r>
              <a:rPr lang="fr-FR" sz="2000" dirty="0">
                <a:solidFill>
                  <a:schemeClr val="tx1">
                    <a:lumMod val="75000"/>
                    <a:lumOff val="25000"/>
                  </a:schemeClr>
                </a:solidFill>
              </a:rPr>
              <a:t>Un processeur représente une étape de traitement qui prend en entrée un évènement, le transforme puis produit un ou plusieurs événement</a:t>
            </a:r>
          </a:p>
          <a:p>
            <a:endParaRPr lang="fr-FR" sz="2000" dirty="0">
              <a:solidFill>
                <a:schemeClr val="tx1">
                  <a:lumMod val="75000"/>
                  <a:lumOff val="25000"/>
                </a:schemeClr>
              </a:solidFill>
            </a:endParaRPr>
          </a:p>
          <a:p>
            <a:r>
              <a:rPr lang="fr-FR" sz="2000" dirty="0">
                <a:solidFill>
                  <a:schemeClr val="tx1">
                    <a:lumMod val="75000"/>
                    <a:lumOff val="25000"/>
                  </a:schemeClr>
                </a:solidFill>
              </a:rPr>
              <a:t>Certains processeurs :</a:t>
            </a:r>
          </a:p>
          <a:p>
            <a:pPr marL="285750" indent="-285750">
              <a:buFont typeface="Arial" panose="020B0604020202020204" pitchFamily="34" charset="0"/>
              <a:buChar char="•"/>
            </a:pPr>
            <a:r>
              <a:rPr lang="fr-FR" sz="2000" dirty="0">
                <a:solidFill>
                  <a:schemeClr val="tx1">
                    <a:lumMod val="75000"/>
                    <a:lumOff val="25000"/>
                  </a:schemeClr>
                </a:solidFill>
              </a:rPr>
              <a:t>n’ont pas de connexions entrantes : </a:t>
            </a:r>
            <a:r>
              <a:rPr lang="fr-FR" sz="2000" b="1" i="1" dirty="0">
                <a:solidFill>
                  <a:schemeClr val="tx1">
                    <a:lumMod val="75000"/>
                    <a:lumOff val="25000"/>
                  </a:schemeClr>
                </a:solidFill>
              </a:rPr>
              <a:t>Source</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d’autres n’ont pas de connexions sortantes : </a:t>
            </a:r>
            <a:r>
              <a:rPr lang="fr-FR" sz="2000" b="1" i="1" dirty="0" err="1">
                <a:solidFill>
                  <a:schemeClr val="tx1">
                    <a:lumMod val="75000"/>
                    <a:lumOff val="25000"/>
                  </a:schemeClr>
                </a:solidFill>
              </a:rPr>
              <a:t>Sink</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Les autres ont des connexions entrantes et sortantes </a:t>
            </a:r>
          </a:p>
          <a:p>
            <a:endParaRPr lang="fr-FR" sz="2000" dirty="0">
              <a:solidFill>
                <a:schemeClr val="tx1">
                  <a:lumMod val="75000"/>
                  <a:lumOff val="25000"/>
                </a:schemeClr>
              </a:solidFill>
            </a:endParaRPr>
          </a:p>
          <a:p>
            <a:r>
              <a:rPr lang="fr-FR" sz="2000" dirty="0">
                <a:solidFill>
                  <a:schemeClr val="tx1">
                    <a:lumMod val="75000"/>
                    <a:lumOff val="25000"/>
                  </a:schemeClr>
                </a:solidFill>
              </a:rPr>
              <a:t>La topologie peut être spécifiée par un DSL offrant les opérateurs classiques</a:t>
            </a:r>
          </a:p>
          <a:p>
            <a:r>
              <a:rPr lang="fr-FR" sz="2000" dirty="0">
                <a:solidFill>
                  <a:schemeClr val="tx1">
                    <a:lumMod val="75000"/>
                    <a:lumOff val="25000"/>
                  </a:schemeClr>
                </a:solidFill>
              </a:rPr>
              <a:t> (</a:t>
            </a:r>
            <a:r>
              <a:rPr lang="fr-FR" sz="2000" dirty="0" err="1">
                <a:solidFill>
                  <a:schemeClr val="tx1">
                    <a:lumMod val="75000"/>
                    <a:lumOff val="25000"/>
                  </a:schemeClr>
                </a:solidFill>
              </a:rPr>
              <a:t>filter</a:t>
            </a:r>
            <a:r>
              <a:rPr lang="fr-FR" sz="2000" dirty="0">
                <a:solidFill>
                  <a:schemeClr val="tx1">
                    <a:lumMod val="75000"/>
                    <a:lumOff val="25000"/>
                  </a:schemeClr>
                </a:solidFill>
              </a:rPr>
              <a:t>, </a:t>
            </a:r>
            <a:r>
              <a:rPr lang="fr-FR" sz="2000" dirty="0" err="1">
                <a:solidFill>
                  <a:schemeClr val="tx1">
                    <a:lumMod val="75000"/>
                    <a:lumOff val="25000"/>
                  </a:schemeClr>
                </a:solidFill>
              </a:rPr>
              <a:t>map</a:t>
            </a:r>
            <a:r>
              <a:rPr lang="fr-FR" sz="2000" dirty="0">
                <a:solidFill>
                  <a:schemeClr val="tx1">
                    <a:lumMod val="75000"/>
                    <a:lumOff val="25000"/>
                  </a:schemeClr>
                </a:solidFill>
              </a:rPr>
              <a:t>, </a:t>
            </a:r>
            <a:r>
              <a:rPr lang="fr-FR" sz="2000" dirty="0" err="1">
                <a:solidFill>
                  <a:schemeClr val="tx1">
                    <a:lumMod val="75000"/>
                    <a:lumOff val="25000"/>
                  </a:schemeClr>
                </a:solidFill>
              </a:rPr>
              <a:t>join</a:t>
            </a:r>
            <a:r>
              <a:rPr lang="fr-FR" sz="2000" dirty="0">
                <a:solidFill>
                  <a:schemeClr val="tx1">
                    <a:lumMod val="75000"/>
                    <a:lumOff val="25000"/>
                  </a:schemeClr>
                </a:solidFill>
              </a:rPr>
              <a:t>, …)</a:t>
            </a:r>
          </a:p>
        </p:txBody>
      </p:sp>
    </p:spTree>
    <p:extLst>
      <p:ext uri="{BB962C8B-B14F-4D97-AF65-F5344CB8AC3E}">
        <p14:creationId xmlns:p14="http://schemas.microsoft.com/office/powerpoint/2010/main" val="2666368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13B50-3640-07C5-5B1C-E8F6E8F9925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9E78459-62E7-5FCD-5E7C-6AC8F695B8F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Points forts</a:t>
            </a:r>
          </a:p>
        </p:txBody>
      </p:sp>
      <p:sp>
        <p:nvSpPr>
          <p:cNvPr id="6" name="TextBox 13">
            <a:extLst>
              <a:ext uri="{FF2B5EF4-FFF2-40B4-BE49-F238E27FC236}">
                <a16:creationId xmlns:a16="http://schemas.microsoft.com/office/drawing/2014/main" id="{66A8F85B-1805-32E6-B9A3-9D365CBB16EE}"/>
              </a:ext>
            </a:extLst>
          </p:cNvPr>
          <p:cNvSpPr txBox="1"/>
          <p:nvPr/>
        </p:nvSpPr>
        <p:spPr>
          <a:xfrm>
            <a:off x="783654" y="1182985"/>
            <a:ext cx="10104377" cy="5675015"/>
          </a:xfrm>
          <a:prstGeom prst="rect">
            <a:avLst/>
          </a:prstGeom>
          <a:noFill/>
        </p:spPr>
        <p:txBody>
          <a:bodyPr wrap="square">
            <a:spAutoFit/>
          </a:bodyPr>
          <a:lstStyle/>
          <a:p>
            <a:pPr lvl="0"/>
            <a:r>
              <a:rPr lang="fr-FR" sz="3200" dirty="0">
                <a:solidFill>
                  <a:schemeClr val="tx1">
                    <a:lumMod val="75000"/>
                    <a:lumOff val="25000"/>
                  </a:schemeClr>
                </a:solidFill>
              </a:rPr>
              <a:t>Très bonne scalabilité et flexibilité</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Gestion des abonnements multiples</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Facilité d’extension du cluster</a:t>
            </a:r>
          </a:p>
          <a:p>
            <a:pPr lvl="0"/>
            <a:r>
              <a:rPr lang="fr-FR" sz="3200" dirty="0">
                <a:solidFill>
                  <a:schemeClr val="tx1">
                    <a:lumMod val="75000"/>
                    <a:lumOff val="25000"/>
                  </a:schemeClr>
                </a:solidFill>
              </a:rPr>
              <a:t>Très bonne performance</a:t>
            </a:r>
          </a:p>
          <a:p>
            <a:pPr lvl="0"/>
            <a:r>
              <a:rPr lang="fr-FR" sz="3200" dirty="0">
                <a:solidFill>
                  <a:schemeClr val="tx1">
                    <a:lumMod val="75000"/>
                    <a:lumOff val="25000"/>
                  </a:schemeClr>
                </a:solidFill>
              </a:rPr>
              <a:t>Disponibilité et tolérance aux fautes</a:t>
            </a:r>
          </a:p>
          <a:p>
            <a:pPr lvl="0"/>
            <a:r>
              <a:rPr lang="fr-FR" sz="3200" dirty="0">
                <a:solidFill>
                  <a:schemeClr val="tx1">
                    <a:lumMod val="75000"/>
                    <a:lumOff val="25000"/>
                  </a:schemeClr>
                </a:solidFill>
              </a:rPr>
              <a:t>Rétention sur disque</a:t>
            </a:r>
          </a:p>
          <a:p>
            <a:pPr lvl="0"/>
            <a:r>
              <a:rPr lang="fr-FR" sz="3200" dirty="0">
                <a:solidFill>
                  <a:schemeClr val="tx1">
                    <a:lumMod val="75000"/>
                    <a:lumOff val="25000"/>
                  </a:schemeClr>
                </a:solidFill>
              </a:rPr>
              <a:t>Traitement distribué d’évènements</a:t>
            </a:r>
          </a:p>
          <a:p>
            <a:r>
              <a:rPr lang="fr-FR" sz="3200" dirty="0">
                <a:solidFill>
                  <a:schemeClr val="tx1">
                    <a:lumMod val="75000"/>
                    <a:lumOff val="25000"/>
                  </a:schemeClr>
                </a:solidFill>
              </a:rPr>
              <a:t>Intégration avec les autres systèmes</a:t>
            </a:r>
          </a:p>
          <a:p>
            <a:pPr lvl="0"/>
            <a:endParaRPr lang="fr-FR" dirty="0"/>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8204042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FE480-17A1-374E-6C39-2D4D2FC6B12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D3412A1-904D-B641-C3F4-54101D32D49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Streams</a:t>
            </a:r>
            <a:r>
              <a:rPr lang="fr-FR" sz="2800" dirty="0">
                <a:solidFill>
                  <a:schemeClr val="tx1">
                    <a:lumMod val="75000"/>
                    <a:lumOff val="25000"/>
                  </a:schemeClr>
                </a:solidFill>
              </a:rPr>
              <a:t> – Topologie processeurs </a:t>
            </a:r>
          </a:p>
        </p:txBody>
      </p:sp>
      <p:sp>
        <p:nvSpPr>
          <p:cNvPr id="6" name="TextBox 13">
            <a:extLst>
              <a:ext uri="{FF2B5EF4-FFF2-40B4-BE49-F238E27FC236}">
                <a16:creationId xmlns:a16="http://schemas.microsoft.com/office/drawing/2014/main" id="{5B7C342E-7FBC-5220-21C5-99BE1B455362}"/>
              </a:ext>
            </a:extLst>
          </p:cNvPr>
          <p:cNvSpPr txBox="1"/>
          <p:nvPr/>
        </p:nvSpPr>
        <p:spPr>
          <a:xfrm>
            <a:off x="192216" y="923831"/>
            <a:ext cx="10104377" cy="677108"/>
          </a:xfrm>
          <a:prstGeom prst="rect">
            <a:avLst/>
          </a:prstGeom>
          <a:noFill/>
        </p:spPr>
        <p:txBody>
          <a:bodyPr wrap="square" lIns="91440" tIns="45720" rIns="91440" bIns="45720" anchor="t">
            <a:spAutoFit/>
          </a:bodyPr>
          <a:lstStyle/>
          <a:p>
            <a:endParaRPr lang="fr-FR" dirty="0"/>
          </a:p>
          <a:p>
            <a:r>
              <a:rPr lang="fr-FR" sz="2000" dirty="0">
                <a:solidFill>
                  <a:schemeClr val="tx1">
                    <a:lumMod val="75000"/>
                    <a:lumOff val="25000"/>
                  </a:schemeClr>
                </a:solidFill>
              </a:rPr>
              <a:t> </a:t>
            </a:r>
          </a:p>
        </p:txBody>
      </p:sp>
      <p:pic>
        <p:nvPicPr>
          <p:cNvPr id="3" name="Image 2">
            <a:extLst>
              <a:ext uri="{FF2B5EF4-FFF2-40B4-BE49-F238E27FC236}">
                <a16:creationId xmlns:a16="http://schemas.microsoft.com/office/drawing/2014/main" id="{D3A26E46-0FA2-70C8-2CA9-1774128049E7}"/>
              </a:ext>
            </a:extLst>
          </p:cNvPr>
          <p:cNvPicPr>
            <a:picLocks noChangeAspect="1"/>
          </p:cNvPicPr>
          <p:nvPr/>
        </p:nvPicPr>
        <p:blipFill>
          <a:blip r:embed="rId3"/>
          <a:stretch>
            <a:fillRect/>
          </a:stretch>
        </p:blipFill>
        <p:spPr>
          <a:xfrm>
            <a:off x="3235385" y="1004590"/>
            <a:ext cx="4397851" cy="5257061"/>
          </a:xfrm>
          <a:prstGeom prst="rect">
            <a:avLst/>
          </a:prstGeom>
        </p:spPr>
      </p:pic>
    </p:spTree>
    <p:extLst>
      <p:ext uri="{BB962C8B-B14F-4D97-AF65-F5344CB8AC3E}">
        <p14:creationId xmlns:p14="http://schemas.microsoft.com/office/powerpoint/2010/main" val="169995336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958CE-963E-2338-394A-A7AEF996ED3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A9E72CA-74C6-CB16-2E6A-A83174F61DF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Streams</a:t>
            </a:r>
            <a:r>
              <a:rPr lang="fr-FR" sz="2800" dirty="0">
                <a:solidFill>
                  <a:schemeClr val="tx1">
                    <a:lumMod val="75000"/>
                    <a:lumOff val="25000"/>
                  </a:schemeClr>
                </a:solidFill>
              </a:rPr>
              <a:t> - Concepts </a:t>
            </a:r>
          </a:p>
        </p:txBody>
      </p:sp>
      <p:sp>
        <p:nvSpPr>
          <p:cNvPr id="6" name="TextBox 13">
            <a:extLst>
              <a:ext uri="{FF2B5EF4-FFF2-40B4-BE49-F238E27FC236}">
                <a16:creationId xmlns:a16="http://schemas.microsoft.com/office/drawing/2014/main" id="{1234D3F1-B1B7-0D16-F914-308B6ECB3D60}"/>
              </a:ext>
            </a:extLst>
          </p:cNvPr>
          <p:cNvSpPr txBox="1"/>
          <p:nvPr/>
        </p:nvSpPr>
        <p:spPr>
          <a:xfrm>
            <a:off x="192216" y="923831"/>
            <a:ext cx="10104377" cy="4678204"/>
          </a:xfrm>
          <a:prstGeom prst="rect">
            <a:avLst/>
          </a:prstGeom>
          <a:noFill/>
        </p:spPr>
        <p:txBody>
          <a:bodyPr wrap="square" lIns="91440" tIns="45720" rIns="91440" bIns="45720" anchor="t">
            <a:spAutoFit/>
          </a:bodyPr>
          <a:lstStyle/>
          <a:p>
            <a:endParaRPr lang="fr-FR" dirty="0"/>
          </a:p>
          <a:p>
            <a:pPr marL="342900" indent="-342900">
              <a:buFont typeface="Arial" panose="020B0604020202020204" pitchFamily="34" charset="0"/>
              <a:buChar char="•"/>
            </a:pPr>
            <a:r>
              <a:rPr lang="fr-FR" sz="2000" dirty="0">
                <a:solidFill>
                  <a:schemeClr val="tx1">
                    <a:lumMod val="75000"/>
                    <a:lumOff val="25000"/>
                  </a:schemeClr>
                </a:solidFill>
              </a:rPr>
              <a:t>Abstractions </a:t>
            </a:r>
            <a:r>
              <a:rPr lang="fr-FR" sz="2000" b="1" i="1" dirty="0" err="1">
                <a:solidFill>
                  <a:schemeClr val="tx1">
                    <a:lumMod val="75000"/>
                    <a:lumOff val="25000"/>
                  </a:schemeClr>
                </a:solidFill>
              </a:rPr>
              <a:t>KStream</a:t>
            </a:r>
            <a:r>
              <a:rPr lang="fr-FR" sz="2000" b="1" i="1" dirty="0">
                <a:solidFill>
                  <a:schemeClr val="tx1">
                    <a:lumMod val="75000"/>
                    <a:lumOff val="25000"/>
                  </a:schemeClr>
                </a:solidFill>
              </a:rPr>
              <a:t> </a:t>
            </a:r>
            <a:r>
              <a:rPr lang="fr-FR" sz="2000" dirty="0">
                <a:solidFill>
                  <a:schemeClr val="tx1">
                    <a:lumMod val="75000"/>
                    <a:lumOff val="25000"/>
                  </a:schemeClr>
                </a:solidFill>
              </a:rPr>
              <a:t>et </a:t>
            </a:r>
            <a:r>
              <a:rPr lang="fr-FR" sz="2000" b="1" i="1" dirty="0" err="1">
                <a:solidFill>
                  <a:schemeClr val="tx1">
                    <a:lumMod val="75000"/>
                    <a:lumOff val="25000"/>
                  </a:schemeClr>
                </a:solidFill>
              </a:rPr>
              <a:t>KTable</a:t>
            </a:r>
            <a:r>
              <a:rPr lang="fr-FR" sz="2000" b="1" i="1" dirty="0">
                <a:solidFill>
                  <a:schemeClr val="tx1">
                    <a:lumMod val="75000"/>
                    <a:lumOff val="25000"/>
                  </a:schemeClr>
                </a:solidFill>
              </a:rPr>
              <a:t> </a:t>
            </a:r>
            <a:r>
              <a:rPr lang="fr-FR" sz="2000" dirty="0">
                <a:solidFill>
                  <a:schemeClr val="tx1">
                    <a:lumMod val="75000"/>
                    <a:lumOff val="25000"/>
                  </a:schemeClr>
                </a:solidFill>
              </a:rPr>
              <a:t>permettant la transformation de flux d’évènements, des jointures entre </a:t>
            </a:r>
            <a:r>
              <a:rPr lang="fr-FR" sz="2000" dirty="0" err="1">
                <a:solidFill>
                  <a:schemeClr val="tx1">
                    <a:lumMod val="75000"/>
                    <a:lumOff val="25000"/>
                  </a:schemeClr>
                </a:solidFill>
              </a:rPr>
              <a:t>fluix</a:t>
            </a:r>
            <a:r>
              <a:rPr lang="fr-FR" sz="2000" dirty="0">
                <a:solidFill>
                  <a:schemeClr val="tx1">
                    <a:lumMod val="75000"/>
                    <a:lumOff val="25000"/>
                  </a:schemeClr>
                </a:solidFill>
              </a:rPr>
              <a:t>, des agrégations et des requêtes</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Peut garantir que chaque évènement soit traité une et une seule fois, même en cas de défaillance. (Par défaut, configuration </a:t>
            </a:r>
            <a:r>
              <a:rPr lang="fr-FR" sz="2000" i="1" dirty="0">
                <a:solidFill>
                  <a:schemeClr val="tx1">
                    <a:lumMod val="75000"/>
                    <a:lumOff val="25000"/>
                  </a:schemeClr>
                </a:solidFill>
              </a:rPr>
              <a:t>At Least Once</a:t>
            </a:r>
            <a:r>
              <a:rPr lang="fr-FR" sz="2000" dirty="0">
                <a:solidFill>
                  <a:schemeClr val="tx1">
                    <a:lumMod val="75000"/>
                    <a:lumOff val="25000"/>
                  </a:schemeClr>
                </a:solidFill>
              </a:rPr>
              <a:t>)</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Temps de latence des traitements en millisecondes, modèle énormément scalable</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Un ensemble d’opérateurs </a:t>
            </a:r>
            <a:r>
              <a:rPr lang="fr-FR" sz="2000" dirty="0" err="1">
                <a:solidFill>
                  <a:schemeClr val="tx1">
                    <a:lumMod val="75000"/>
                    <a:lumOff val="25000"/>
                  </a:schemeClr>
                </a:solidFill>
              </a:rPr>
              <a:t>stateless</a:t>
            </a:r>
            <a:r>
              <a:rPr lang="fr-FR" sz="2000" dirty="0">
                <a:solidFill>
                  <a:schemeClr val="tx1">
                    <a:lumMod val="75000"/>
                    <a:lumOff val="25000"/>
                  </a:schemeClr>
                </a:solidFill>
              </a:rPr>
              <a:t> ou </a:t>
            </a:r>
            <a:r>
              <a:rPr lang="fr-FR" sz="2000" dirty="0" err="1">
                <a:solidFill>
                  <a:schemeClr val="tx1">
                    <a:lumMod val="75000"/>
                    <a:lumOff val="25000"/>
                  </a:schemeClr>
                </a:solidFill>
              </a:rPr>
              <a:t>stateful</a:t>
            </a:r>
            <a:r>
              <a:rPr lang="fr-FR" sz="2000" dirty="0">
                <a:solidFill>
                  <a:schemeClr val="tx1">
                    <a:lumMod val="75000"/>
                    <a:lumOff val="25000"/>
                  </a:schemeClr>
                </a:solidFill>
              </a:rPr>
              <a:t> permettant de filtrer, transformer les messages</a:t>
            </a:r>
          </a:p>
          <a:p>
            <a:pPr marL="342900" indent="-342900">
              <a:buFont typeface="Arial" panose="020B0604020202020204" pitchFamily="34" charset="0"/>
              <a:buChar char="•"/>
            </a:pPr>
            <a:endParaRPr lang="fr-FR" sz="2000" dirty="0">
              <a:solidFill>
                <a:schemeClr val="tx1">
                  <a:lumMod val="75000"/>
                  <a:lumOff val="25000"/>
                </a:schemeClr>
              </a:solidFill>
            </a:endParaRPr>
          </a:p>
          <a:p>
            <a:pPr marL="342900" indent="-342900">
              <a:buFont typeface="Arial" panose="020B0604020202020204" pitchFamily="34" charset="0"/>
              <a:buChar char="•"/>
            </a:pPr>
            <a:r>
              <a:rPr lang="fr-FR" sz="2000" dirty="0">
                <a:solidFill>
                  <a:schemeClr val="tx1">
                    <a:lumMod val="75000"/>
                    <a:lumOff val="25000"/>
                  </a:schemeClr>
                </a:solidFill>
              </a:rPr>
              <a:t>Supporte des opérations de fenêtrage temporel avec l'arrivée des événements dans le désordre.</a:t>
            </a:r>
          </a:p>
          <a:p>
            <a:endParaRPr lang="fr-FR" sz="2000" dirty="0">
              <a:solidFill>
                <a:schemeClr val="tx1">
                  <a:lumMod val="75000"/>
                  <a:lumOff val="25000"/>
                </a:schemeClr>
              </a:solidFill>
            </a:endParaRPr>
          </a:p>
        </p:txBody>
      </p:sp>
    </p:spTree>
    <p:extLst>
      <p:ext uri="{BB962C8B-B14F-4D97-AF65-F5344CB8AC3E}">
        <p14:creationId xmlns:p14="http://schemas.microsoft.com/office/powerpoint/2010/main" val="984799810"/>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B03B8-CC4C-1FC1-6E25-B4A11E0D22E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E5D9D8F-5A2D-962D-CA1B-9FD3A5836C07}"/>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KStream</a:t>
            </a:r>
            <a:r>
              <a:rPr lang="fr-FR" sz="2800" dirty="0">
                <a:solidFill>
                  <a:schemeClr val="tx1">
                    <a:lumMod val="75000"/>
                    <a:lumOff val="25000"/>
                  </a:schemeClr>
                </a:solidFill>
              </a:rPr>
              <a:t> </a:t>
            </a:r>
            <a:r>
              <a:rPr lang="fr-FR" sz="2800" dirty="0" err="1">
                <a:solidFill>
                  <a:schemeClr val="tx1">
                    <a:lumMod val="75000"/>
                    <a:lumOff val="25000"/>
                  </a:schemeClr>
                </a:solidFill>
              </a:rPr>
              <a:t>Definiton</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96039D90-0AF6-2238-1A54-D55EB5B98EF3}"/>
              </a:ext>
            </a:extLst>
          </p:cNvPr>
          <p:cNvSpPr txBox="1"/>
          <p:nvPr/>
        </p:nvSpPr>
        <p:spPr>
          <a:xfrm>
            <a:off x="192216" y="923831"/>
            <a:ext cx="10104377" cy="4154984"/>
          </a:xfrm>
          <a:prstGeom prst="rect">
            <a:avLst/>
          </a:prstGeom>
          <a:noFill/>
        </p:spPr>
        <p:txBody>
          <a:bodyPr wrap="square" lIns="91440" tIns="45720" rIns="91440" bIns="45720" anchor="t">
            <a:spAutoFit/>
          </a:bodyPr>
          <a:lstStyle/>
          <a:p>
            <a:r>
              <a:rPr lang="fr-FR" sz="2400" dirty="0">
                <a:solidFill>
                  <a:schemeClr val="tx1">
                    <a:lumMod val="75000"/>
                    <a:lumOff val="25000"/>
                  </a:schemeClr>
                </a:solidFill>
              </a:rPr>
              <a:t>Un </a:t>
            </a:r>
            <a:r>
              <a:rPr lang="fr-FR" sz="2400" b="1" i="1" dirty="0" err="1">
                <a:solidFill>
                  <a:schemeClr val="tx1">
                    <a:lumMod val="75000"/>
                    <a:lumOff val="25000"/>
                  </a:schemeClr>
                </a:solidFill>
              </a:rPr>
              <a:t>KStream</a:t>
            </a:r>
            <a:r>
              <a:rPr lang="fr-FR" sz="2400" b="1" i="1" dirty="0">
                <a:solidFill>
                  <a:schemeClr val="tx1">
                    <a:lumMod val="75000"/>
                    <a:lumOff val="25000"/>
                  </a:schemeClr>
                </a:solidFill>
              </a:rPr>
              <a:t> </a:t>
            </a:r>
            <a:r>
              <a:rPr lang="fr-FR" sz="2400" dirty="0">
                <a:solidFill>
                  <a:schemeClr val="tx1">
                    <a:lumMod val="75000"/>
                    <a:lumOff val="25000"/>
                  </a:schemeClr>
                </a:solidFill>
              </a:rPr>
              <a:t>est une abstraction représentant un ensemble de données illimité, c’est à dire infini et sans cesse croissant car de nouveaux enregistrements continuent d'arriver</a:t>
            </a:r>
          </a:p>
          <a:p>
            <a:r>
              <a:rPr lang="fr-FR" sz="2400" dirty="0">
                <a:solidFill>
                  <a:schemeClr val="tx1">
                    <a:lumMod val="75000"/>
                    <a:lumOff val="25000"/>
                  </a:schemeClr>
                </a:solidFill>
              </a:rPr>
              <a:t>Les caractéristiques de ce flux :</a:t>
            </a:r>
          </a:p>
          <a:p>
            <a:endParaRPr lang="fr-FR" sz="2400" dirty="0">
              <a:solidFill>
                <a:schemeClr val="tx1">
                  <a:lumMod val="75000"/>
                  <a:lumOff val="25000"/>
                </a:schemeClr>
              </a:solidFill>
            </a:endParaRPr>
          </a:p>
          <a:p>
            <a:pPr marL="742950" lvl="1" indent="-285750">
              <a:buFont typeface="Arial" panose="020B0604020202020204" pitchFamily="34" charset="0"/>
              <a:buChar char="•"/>
            </a:pPr>
            <a:r>
              <a:rPr lang="fr-FR" sz="2400" dirty="0">
                <a:solidFill>
                  <a:schemeClr val="tx1">
                    <a:lumMod val="75000"/>
                    <a:lumOff val="25000"/>
                  </a:schemeClr>
                </a:solidFill>
              </a:rPr>
              <a:t>Les événements sont partitionnés </a:t>
            </a:r>
          </a:p>
          <a:p>
            <a:pPr marL="742950" lvl="1" indent="-285750">
              <a:buFont typeface="Arial" panose="020B0604020202020204" pitchFamily="34" charset="0"/>
              <a:buChar char="•"/>
            </a:pPr>
            <a:r>
              <a:rPr lang="fr-FR" sz="2400" dirty="0">
                <a:solidFill>
                  <a:schemeClr val="tx1">
                    <a:lumMod val="75000"/>
                    <a:lumOff val="25000"/>
                  </a:schemeClr>
                </a:solidFill>
              </a:rPr>
              <a:t>A l’intérieur d’une partition, les évènement sont ordonnés</a:t>
            </a:r>
          </a:p>
          <a:p>
            <a:pPr marL="742950" lvl="1" indent="-285750">
              <a:buFont typeface="Arial" panose="020B0604020202020204" pitchFamily="34" charset="0"/>
              <a:buChar char="•"/>
            </a:pPr>
            <a:r>
              <a:rPr lang="fr-FR" sz="2400" dirty="0">
                <a:solidFill>
                  <a:schemeClr val="tx1">
                    <a:lumMod val="75000"/>
                    <a:lumOff val="25000"/>
                  </a:schemeClr>
                </a:solidFill>
              </a:rPr>
              <a:t>Les événements sont immuables et ont un horodatage</a:t>
            </a:r>
          </a:p>
          <a:p>
            <a:endParaRPr lang="fr-FR" sz="2400" dirty="0">
              <a:solidFill>
                <a:schemeClr val="tx1">
                  <a:lumMod val="75000"/>
                  <a:lumOff val="25000"/>
                </a:schemeClr>
              </a:solidFill>
            </a:endParaRPr>
          </a:p>
          <a:p>
            <a:r>
              <a:rPr lang="fr-FR" sz="2400" dirty="0">
                <a:solidFill>
                  <a:schemeClr val="tx1">
                    <a:lumMod val="75000"/>
                    <a:lumOff val="25000"/>
                  </a:schemeClr>
                </a:solidFill>
              </a:rPr>
              <a:t>Si il est persisté, il correspond à un topic Kafka partitionné avec une stratégie d’archivage </a:t>
            </a:r>
            <a:r>
              <a:rPr lang="fr-FR" sz="2400" i="1" dirty="0" err="1">
                <a:solidFill>
                  <a:schemeClr val="tx1">
                    <a:lumMod val="75000"/>
                    <a:lumOff val="25000"/>
                  </a:schemeClr>
                </a:solidFill>
              </a:rPr>
              <a:t>delete</a:t>
            </a:r>
            <a:endParaRPr lang="fr-FR" sz="2400" dirty="0">
              <a:solidFill>
                <a:schemeClr val="tx1">
                  <a:lumMod val="75000"/>
                  <a:lumOff val="25000"/>
                </a:schemeClr>
              </a:solidFill>
            </a:endParaRPr>
          </a:p>
        </p:txBody>
      </p:sp>
    </p:spTree>
    <p:extLst>
      <p:ext uri="{BB962C8B-B14F-4D97-AF65-F5344CB8AC3E}">
        <p14:creationId xmlns:p14="http://schemas.microsoft.com/office/powerpoint/2010/main" val="2722962775"/>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F81075-9EBE-6410-9F6E-F4979C9C6A7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561EC56-84E0-79AC-5D6D-4CDD725BDFDF}"/>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KTable</a:t>
            </a:r>
            <a:r>
              <a:rPr lang="fr-FR" sz="2800" dirty="0">
                <a:solidFill>
                  <a:schemeClr val="tx1">
                    <a:lumMod val="75000"/>
                    <a:lumOff val="25000"/>
                  </a:schemeClr>
                </a:solidFill>
              </a:rPr>
              <a:t> </a:t>
            </a:r>
            <a:r>
              <a:rPr lang="fr-FR" sz="2800" dirty="0" err="1">
                <a:solidFill>
                  <a:schemeClr val="tx1">
                    <a:lumMod val="75000"/>
                    <a:lumOff val="25000"/>
                  </a:schemeClr>
                </a:solidFill>
              </a:rPr>
              <a:t>Definiton</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5E9AD9FC-81BD-9854-E6B7-2A6FB930A7C3}"/>
              </a:ext>
            </a:extLst>
          </p:cNvPr>
          <p:cNvSpPr txBox="1"/>
          <p:nvPr/>
        </p:nvSpPr>
        <p:spPr>
          <a:xfrm>
            <a:off x="192216" y="923831"/>
            <a:ext cx="10104377" cy="5170646"/>
          </a:xfrm>
          <a:prstGeom prst="rect">
            <a:avLst/>
          </a:prstGeom>
          <a:noFill/>
        </p:spPr>
        <p:txBody>
          <a:bodyPr wrap="square" lIns="91440" tIns="45720" rIns="91440" bIns="45720" anchor="t">
            <a:spAutoFit/>
          </a:bodyPr>
          <a:lstStyle/>
          <a:p>
            <a:endParaRPr lang="fr-FR" dirty="0"/>
          </a:p>
          <a:p>
            <a:r>
              <a:rPr lang="fr-FR" sz="2400" i="1" dirty="0" err="1">
                <a:solidFill>
                  <a:schemeClr val="tx1">
                    <a:lumMod val="75000"/>
                    <a:lumOff val="25000"/>
                  </a:schemeClr>
                </a:solidFill>
              </a:rPr>
              <a:t>KafkaStream</a:t>
            </a:r>
            <a:r>
              <a:rPr lang="fr-FR" sz="2400" i="1" dirty="0">
                <a:solidFill>
                  <a:schemeClr val="tx1">
                    <a:lumMod val="75000"/>
                    <a:lumOff val="25000"/>
                  </a:schemeClr>
                </a:solidFill>
              </a:rPr>
              <a:t> </a:t>
            </a:r>
            <a:r>
              <a:rPr lang="fr-FR" sz="2400" dirty="0">
                <a:solidFill>
                  <a:schemeClr val="tx1">
                    <a:lumMod val="75000"/>
                    <a:lumOff val="25000"/>
                  </a:schemeClr>
                </a:solidFill>
              </a:rPr>
              <a:t>fournit également l’abstraction </a:t>
            </a:r>
            <a:r>
              <a:rPr lang="fr-FR" sz="2400" b="1" i="1" dirty="0" err="1">
                <a:solidFill>
                  <a:schemeClr val="tx1">
                    <a:lumMod val="75000"/>
                    <a:lumOff val="25000"/>
                  </a:schemeClr>
                </a:solidFill>
              </a:rPr>
              <a:t>KTable</a:t>
            </a:r>
            <a:r>
              <a:rPr lang="fr-FR" sz="2400" b="1" i="1" dirty="0">
                <a:solidFill>
                  <a:schemeClr val="tx1">
                    <a:lumMod val="75000"/>
                    <a:lumOff val="25000"/>
                  </a:schemeClr>
                </a:solidFill>
              </a:rPr>
              <a:t> </a:t>
            </a:r>
            <a:r>
              <a:rPr lang="fr-FR" sz="2400" dirty="0">
                <a:solidFill>
                  <a:schemeClr val="tx1">
                    <a:lumMod val="75000"/>
                    <a:lumOff val="25000"/>
                  </a:schemeClr>
                </a:solidFill>
              </a:rPr>
              <a:t>qui représente un ensemble de faits qui évoluent.</a:t>
            </a:r>
          </a:p>
          <a:p>
            <a:endParaRPr lang="fr-FR" sz="2400" dirty="0">
              <a:solidFill>
                <a:schemeClr val="tx1">
                  <a:lumMod val="75000"/>
                  <a:lumOff val="25000"/>
                </a:schemeClr>
              </a:solidFill>
            </a:endParaRPr>
          </a:p>
          <a:p>
            <a:r>
              <a:rPr lang="fr-FR" sz="2400" dirty="0">
                <a:solidFill>
                  <a:schemeClr val="tx1">
                    <a:lumMod val="75000"/>
                    <a:lumOff val="25000"/>
                  </a:schemeClr>
                </a:solidFill>
              </a:rPr>
              <a:t>L’arrivée d’une valeur avec une clé connue met à jour la valeur précédente.</a:t>
            </a:r>
          </a:p>
          <a:p>
            <a:endParaRPr lang="fr-FR" sz="2400" dirty="0">
              <a:solidFill>
                <a:schemeClr val="tx1">
                  <a:lumMod val="75000"/>
                  <a:lumOff val="25000"/>
                </a:schemeClr>
              </a:solidFill>
            </a:endParaRPr>
          </a:p>
          <a:p>
            <a:r>
              <a:rPr lang="fr-FR" sz="2400" dirty="0">
                <a:solidFill>
                  <a:schemeClr val="tx1">
                    <a:lumMod val="75000"/>
                    <a:lumOff val="25000"/>
                  </a:schemeClr>
                </a:solidFill>
              </a:rPr>
              <a:t>Cela peut être vu comme une table d’une base de données ou il n’existe qu’une valeur pour une clé donné.</a:t>
            </a:r>
          </a:p>
          <a:p>
            <a:endParaRPr lang="fr-FR" sz="2400" dirty="0">
              <a:solidFill>
                <a:schemeClr val="tx1">
                  <a:lumMod val="75000"/>
                  <a:lumOff val="25000"/>
                </a:schemeClr>
              </a:solidFill>
            </a:endParaRPr>
          </a:p>
          <a:p>
            <a:r>
              <a:rPr lang="fr-FR" sz="2400" dirty="0">
                <a:solidFill>
                  <a:schemeClr val="tx1">
                    <a:lumMod val="75000"/>
                    <a:lumOff val="25000"/>
                  </a:schemeClr>
                </a:solidFill>
              </a:rPr>
              <a:t>Cela correspond à un topic Kafka avec un archivage compact.</a:t>
            </a: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4B36504A-2A83-13FB-47E4-6E77072F1D51}"/>
              </a:ext>
            </a:extLst>
          </p:cNvPr>
          <p:cNvPicPr>
            <a:picLocks noChangeAspect="1"/>
          </p:cNvPicPr>
          <p:nvPr/>
        </p:nvPicPr>
        <p:blipFill>
          <a:blip r:embed="rId3"/>
          <a:stretch>
            <a:fillRect/>
          </a:stretch>
        </p:blipFill>
        <p:spPr>
          <a:xfrm>
            <a:off x="4105151" y="5032979"/>
            <a:ext cx="1803042" cy="1403797"/>
          </a:xfrm>
          <a:prstGeom prst="rect">
            <a:avLst/>
          </a:prstGeom>
        </p:spPr>
      </p:pic>
    </p:spTree>
    <p:extLst>
      <p:ext uri="{BB962C8B-B14F-4D97-AF65-F5344CB8AC3E}">
        <p14:creationId xmlns:p14="http://schemas.microsoft.com/office/powerpoint/2010/main" val="359472466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BF955-D434-4837-9A17-F80C99E6F76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2A170A1-DC19-15EF-4EC6-2BEA85E3DAAB}"/>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KGlobalTable</a:t>
            </a:r>
            <a:r>
              <a:rPr lang="fr-FR" sz="2800" dirty="0">
                <a:solidFill>
                  <a:schemeClr val="tx1">
                    <a:lumMod val="75000"/>
                    <a:lumOff val="25000"/>
                  </a:schemeClr>
                </a:solidFill>
              </a:rPr>
              <a:t> </a:t>
            </a:r>
            <a:r>
              <a:rPr lang="fr-FR" sz="2800" dirty="0" err="1">
                <a:solidFill>
                  <a:schemeClr val="tx1">
                    <a:lumMod val="75000"/>
                    <a:lumOff val="25000"/>
                  </a:schemeClr>
                </a:solidFill>
              </a:rPr>
              <a:t>Definiton</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92987C53-1210-BA43-1E64-D0D1876CB9A2}"/>
              </a:ext>
            </a:extLst>
          </p:cNvPr>
          <p:cNvSpPr txBox="1"/>
          <p:nvPr/>
        </p:nvSpPr>
        <p:spPr>
          <a:xfrm>
            <a:off x="192216" y="923831"/>
            <a:ext cx="10104377" cy="3693319"/>
          </a:xfrm>
          <a:prstGeom prst="rect">
            <a:avLst/>
          </a:prstGeom>
          <a:noFill/>
        </p:spPr>
        <p:txBody>
          <a:bodyPr wrap="square" lIns="91440" tIns="45720" rIns="91440" bIns="45720" anchor="t">
            <a:spAutoFit/>
          </a:bodyPr>
          <a:lstStyle/>
          <a:p>
            <a:endParaRPr lang="fr-FR" dirty="0"/>
          </a:p>
          <a:p>
            <a:r>
              <a:rPr lang="fr-FR" sz="2400" b="1" i="1" dirty="0" err="1">
                <a:solidFill>
                  <a:schemeClr val="tx1">
                    <a:lumMod val="75000"/>
                    <a:lumOff val="25000"/>
                  </a:schemeClr>
                </a:solidFill>
              </a:rPr>
              <a:t>KGlobalTable</a:t>
            </a:r>
            <a:r>
              <a:rPr lang="fr-FR" sz="2400" b="1" i="1" dirty="0">
                <a:solidFill>
                  <a:schemeClr val="tx1">
                    <a:lumMod val="75000"/>
                    <a:lumOff val="25000"/>
                  </a:schemeClr>
                </a:solidFill>
              </a:rPr>
              <a:t> </a:t>
            </a:r>
            <a:r>
              <a:rPr lang="fr-FR" sz="2400" dirty="0">
                <a:solidFill>
                  <a:schemeClr val="tx1">
                    <a:lumMod val="75000"/>
                    <a:lumOff val="25000"/>
                  </a:schemeClr>
                </a:solidFill>
              </a:rPr>
              <a:t>représente une table distribuée globale.</a:t>
            </a:r>
          </a:p>
          <a:p>
            <a:endParaRPr lang="fr-FR" sz="2400" dirty="0">
              <a:solidFill>
                <a:schemeClr val="tx1">
                  <a:lumMod val="75000"/>
                  <a:lumOff val="25000"/>
                </a:schemeClr>
              </a:solidFill>
            </a:endParaRPr>
          </a:p>
          <a:p>
            <a:r>
              <a:rPr lang="fr-FR" sz="2400" dirty="0">
                <a:solidFill>
                  <a:schemeClr val="tx1">
                    <a:lumMod val="75000"/>
                    <a:lumOff val="25000"/>
                  </a:schemeClr>
                </a:solidFill>
              </a:rPr>
              <a:t>Contrairement à une </a:t>
            </a:r>
            <a:r>
              <a:rPr lang="fr-FR" sz="2400" i="1" dirty="0" err="1">
                <a:solidFill>
                  <a:schemeClr val="tx1">
                    <a:lumMod val="75000"/>
                    <a:lumOff val="25000"/>
                  </a:schemeClr>
                </a:solidFill>
              </a:rPr>
              <a:t>KTable</a:t>
            </a:r>
            <a:r>
              <a:rPr lang="fr-FR" sz="2400" dirty="0">
                <a:solidFill>
                  <a:schemeClr val="tx1">
                    <a:lumMod val="75000"/>
                    <a:lumOff val="25000"/>
                  </a:schemeClr>
                </a:solidFill>
              </a:rPr>
              <a:t>, qui est partitionnée et contient donc un sous-ensemble des clés des évènements, Une </a:t>
            </a:r>
            <a:r>
              <a:rPr lang="fr-FR" sz="2400" i="1" dirty="0" err="1">
                <a:solidFill>
                  <a:schemeClr val="tx1">
                    <a:lumMod val="75000"/>
                    <a:lumOff val="25000"/>
                  </a:schemeClr>
                </a:solidFill>
              </a:rPr>
              <a:t>KGlobalTable</a:t>
            </a:r>
            <a:r>
              <a:rPr lang="fr-FR" sz="2400" i="1" dirty="0">
                <a:solidFill>
                  <a:schemeClr val="tx1">
                    <a:lumMod val="75000"/>
                    <a:lumOff val="25000"/>
                  </a:schemeClr>
                </a:solidFill>
              </a:rPr>
              <a:t> </a:t>
            </a:r>
            <a:r>
              <a:rPr lang="fr-FR" sz="2400" dirty="0">
                <a:solidFill>
                  <a:schemeClr val="tx1">
                    <a:lumMod val="75000"/>
                    <a:lumOff val="25000"/>
                  </a:schemeClr>
                </a:solidFill>
              </a:rPr>
              <a:t>contient une copie complète des données.</a:t>
            </a:r>
          </a:p>
          <a:p>
            <a:endParaRPr lang="fr-FR" sz="2400" dirty="0">
              <a:solidFill>
                <a:schemeClr val="tx1">
                  <a:lumMod val="75000"/>
                  <a:lumOff val="25000"/>
                </a:schemeClr>
              </a:solidFill>
            </a:endParaRPr>
          </a:p>
          <a:p>
            <a:r>
              <a:rPr lang="fr-FR" sz="2400" dirty="0">
                <a:solidFill>
                  <a:schemeClr val="tx1">
                    <a:lumMod val="75000"/>
                    <a:lumOff val="25000"/>
                  </a:schemeClr>
                </a:solidFill>
              </a:rPr>
              <a:t>Elle est accessible par chaque instance de l’application </a:t>
            </a:r>
            <a:r>
              <a:rPr lang="fr-FR" sz="2400" i="1" dirty="0" err="1">
                <a:solidFill>
                  <a:schemeClr val="tx1">
                    <a:lumMod val="75000"/>
                    <a:lumOff val="25000"/>
                  </a:schemeClr>
                </a:solidFill>
              </a:rPr>
              <a:t>KafkaStream</a:t>
            </a:r>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823758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44898-4BA2-9F34-49B2-54345BD2D62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EF2BEE91-2C5A-E3A5-7931-894BC5C657DE}"/>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KGlobalTable</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383433AC-9E47-3B66-6F52-996A401608CB}"/>
              </a:ext>
            </a:extLst>
          </p:cNvPr>
          <p:cNvSpPr txBox="1"/>
          <p:nvPr/>
        </p:nvSpPr>
        <p:spPr>
          <a:xfrm>
            <a:off x="192216" y="923831"/>
            <a:ext cx="10104377" cy="4801314"/>
          </a:xfrm>
          <a:prstGeom prst="rect">
            <a:avLst/>
          </a:prstGeom>
          <a:noFill/>
        </p:spPr>
        <p:txBody>
          <a:bodyPr wrap="square" lIns="91440" tIns="45720" rIns="91440" bIns="45720" anchor="t">
            <a:spAutoFit/>
          </a:bodyPr>
          <a:lstStyle/>
          <a:p>
            <a:endParaRPr lang="fr-FR" dirty="0"/>
          </a:p>
          <a:p>
            <a:r>
              <a:rPr lang="en-US" sz="2400" b="1" dirty="0" err="1">
                <a:solidFill>
                  <a:schemeClr val="tx1">
                    <a:lumMod val="75000"/>
                    <a:lumOff val="25000"/>
                  </a:schemeClr>
                </a:solidFill>
              </a:rPr>
              <a:t>KGlobalTable</a:t>
            </a:r>
            <a:r>
              <a:rPr lang="en-US" sz="2400" dirty="0">
                <a:solidFill>
                  <a:schemeClr val="tx1">
                    <a:lumMod val="75000"/>
                    <a:lumOff val="25000"/>
                  </a:schemeClr>
                </a:solidFill>
              </a:rPr>
              <a:t> is a special type of table in Kafka Streams that provides a fully replicated, read-only view of a Kafka topic across all instances of your application.</a:t>
            </a:r>
          </a:p>
          <a:p>
            <a:endParaRPr lang="en-US" sz="2400" dirty="0">
              <a:solidFill>
                <a:schemeClr val="tx1">
                  <a:lumMod val="75000"/>
                  <a:lumOff val="25000"/>
                </a:schemeClr>
              </a:solidFill>
            </a:endParaRPr>
          </a:p>
          <a:p>
            <a:r>
              <a:rPr lang="fr-FR" sz="2400" i="1" dirty="0" err="1">
                <a:solidFill>
                  <a:schemeClr val="tx1">
                    <a:lumMod val="75000"/>
                    <a:lumOff val="25000"/>
                  </a:schemeClr>
                </a:solidFill>
              </a:rPr>
              <a:t>StreamsBuilder</a:t>
            </a:r>
            <a:r>
              <a:rPr lang="fr-FR" sz="2400" i="1" dirty="0">
                <a:solidFill>
                  <a:schemeClr val="tx1">
                    <a:lumMod val="75000"/>
                    <a:lumOff val="25000"/>
                  </a:schemeClr>
                </a:solidFill>
              </a:rPr>
              <a:t> </a:t>
            </a:r>
            <a:r>
              <a:rPr lang="fr-FR" sz="2400" i="1" dirty="0" err="1">
                <a:solidFill>
                  <a:schemeClr val="tx1">
                    <a:lumMod val="75000"/>
                    <a:lumOff val="25000"/>
                  </a:schemeClr>
                </a:solidFill>
              </a:rPr>
              <a:t>builder</a:t>
            </a:r>
            <a:r>
              <a:rPr lang="fr-FR" sz="2400" i="1" dirty="0">
                <a:solidFill>
                  <a:schemeClr val="tx1">
                    <a:lumMod val="75000"/>
                    <a:lumOff val="25000"/>
                  </a:schemeClr>
                </a:solidFill>
              </a:rPr>
              <a:t> = new </a:t>
            </a:r>
            <a:r>
              <a:rPr lang="fr-FR" sz="2400" i="1" dirty="0" err="1">
                <a:solidFill>
                  <a:schemeClr val="tx1">
                    <a:lumMod val="75000"/>
                    <a:lumOff val="25000"/>
                  </a:schemeClr>
                </a:solidFill>
              </a:rPr>
              <a:t>StreamsBuilder</a:t>
            </a:r>
            <a:r>
              <a:rPr lang="fr-FR" sz="2400" i="1" dirty="0">
                <a:solidFill>
                  <a:schemeClr val="tx1">
                    <a:lumMod val="75000"/>
                    <a:lumOff val="25000"/>
                  </a:schemeClr>
                </a:solidFill>
              </a:rPr>
              <a:t>();</a:t>
            </a:r>
          </a:p>
          <a:p>
            <a:endParaRPr lang="fr-FR" sz="2400" i="1" dirty="0">
              <a:solidFill>
                <a:schemeClr val="tx1">
                  <a:lumMod val="75000"/>
                  <a:lumOff val="25000"/>
                </a:schemeClr>
              </a:solidFill>
            </a:endParaRPr>
          </a:p>
          <a:p>
            <a:r>
              <a:rPr lang="fr-FR" sz="2400" i="1" dirty="0" err="1">
                <a:solidFill>
                  <a:schemeClr val="tx1">
                    <a:lumMod val="75000"/>
                    <a:lumOff val="25000"/>
                  </a:schemeClr>
                </a:solidFill>
              </a:rPr>
              <a:t>KGlobalTable</a:t>
            </a:r>
            <a:r>
              <a:rPr lang="fr-FR" sz="2400" i="1" dirty="0">
                <a:solidFill>
                  <a:schemeClr val="tx1">
                    <a:lumMod val="75000"/>
                    <a:lumOff val="25000"/>
                  </a:schemeClr>
                </a:solidFill>
              </a:rPr>
              <a:t>&lt;String, String&gt; </a:t>
            </a:r>
            <a:r>
              <a:rPr lang="fr-FR" sz="2400" i="1" dirty="0" err="1">
                <a:solidFill>
                  <a:schemeClr val="tx1">
                    <a:lumMod val="75000"/>
                    <a:lumOff val="25000"/>
                  </a:schemeClr>
                </a:solidFill>
              </a:rPr>
              <a:t>globalTable</a:t>
            </a:r>
            <a:r>
              <a:rPr lang="fr-FR" sz="2400" i="1" dirty="0">
                <a:solidFill>
                  <a:schemeClr val="tx1">
                    <a:lumMod val="75000"/>
                    <a:lumOff val="25000"/>
                  </a:schemeClr>
                </a:solidFill>
              </a:rPr>
              <a:t> = </a:t>
            </a:r>
            <a:r>
              <a:rPr lang="fr-FR" sz="2400" i="1" dirty="0" err="1">
                <a:solidFill>
                  <a:schemeClr val="tx1">
                    <a:lumMod val="75000"/>
                    <a:lumOff val="25000"/>
                  </a:schemeClr>
                </a:solidFill>
              </a:rPr>
              <a:t>builder.globalTable</a:t>
            </a:r>
            <a:r>
              <a:rPr lang="fr-FR" sz="2400" i="1" dirty="0">
                <a:solidFill>
                  <a:schemeClr val="tx1">
                    <a:lumMod val="75000"/>
                    <a:lumOff val="25000"/>
                  </a:schemeClr>
                </a:solidFill>
              </a:rPr>
              <a:t>(</a:t>
            </a:r>
          </a:p>
          <a:p>
            <a:r>
              <a:rPr lang="fr-FR" sz="2400" i="1" dirty="0">
                <a:solidFill>
                  <a:schemeClr val="tx1">
                    <a:lumMod val="75000"/>
                    <a:lumOff val="25000"/>
                  </a:schemeClr>
                </a:solidFill>
              </a:rPr>
              <a:t>    "</a:t>
            </a:r>
            <a:r>
              <a:rPr lang="fr-FR" sz="2400" i="1" dirty="0" err="1">
                <a:solidFill>
                  <a:schemeClr val="tx1">
                    <a:lumMod val="75000"/>
                    <a:lumOff val="25000"/>
                  </a:schemeClr>
                </a:solidFill>
              </a:rPr>
              <a:t>users</a:t>
            </a:r>
            <a:r>
              <a:rPr lang="fr-FR" sz="2400" i="1" dirty="0">
                <a:solidFill>
                  <a:schemeClr val="tx1">
                    <a:lumMod val="75000"/>
                    <a:lumOff val="25000"/>
                  </a:schemeClr>
                </a:solidFill>
              </a:rPr>
              <a:t>-topic", // topic </a:t>
            </a:r>
            <a:r>
              <a:rPr lang="fr-FR" sz="2400" i="1" dirty="0" err="1">
                <a:solidFill>
                  <a:schemeClr val="tx1">
                    <a:lumMod val="75000"/>
                    <a:lumOff val="25000"/>
                  </a:schemeClr>
                </a:solidFill>
              </a:rPr>
              <a:t>name</a:t>
            </a:r>
            <a:endParaRPr lang="fr-FR" sz="2400" i="1" dirty="0">
              <a:solidFill>
                <a:schemeClr val="tx1">
                  <a:lumMod val="75000"/>
                  <a:lumOff val="25000"/>
                </a:schemeClr>
              </a:solidFill>
            </a:endParaRPr>
          </a:p>
          <a:p>
            <a:r>
              <a:rPr lang="fr-FR" sz="2400" i="1" dirty="0">
                <a:solidFill>
                  <a:schemeClr val="tx1">
                    <a:lumMod val="75000"/>
                    <a:lumOff val="25000"/>
                  </a:schemeClr>
                </a:solidFill>
              </a:rPr>
              <a:t>    </a:t>
            </a:r>
            <a:r>
              <a:rPr lang="fr-FR" sz="2400" i="1" dirty="0" err="1">
                <a:solidFill>
                  <a:schemeClr val="tx1">
                    <a:lumMod val="75000"/>
                    <a:lumOff val="25000"/>
                  </a:schemeClr>
                </a:solidFill>
              </a:rPr>
              <a:t>Consumed.with</a:t>
            </a:r>
            <a:r>
              <a:rPr lang="fr-FR" sz="2400" i="1" dirty="0">
                <a:solidFill>
                  <a:schemeClr val="tx1">
                    <a:lumMod val="75000"/>
                    <a:lumOff val="25000"/>
                  </a:schemeClr>
                </a:solidFill>
              </a:rPr>
              <a:t>(</a:t>
            </a:r>
            <a:r>
              <a:rPr lang="fr-FR" sz="2400" i="1" dirty="0" err="1">
                <a:solidFill>
                  <a:schemeClr val="tx1">
                    <a:lumMod val="75000"/>
                    <a:lumOff val="25000"/>
                  </a:schemeClr>
                </a:solidFill>
              </a:rPr>
              <a:t>Serdes.String</a:t>
            </a:r>
            <a:r>
              <a:rPr lang="fr-FR" sz="2400" i="1" dirty="0">
                <a:solidFill>
                  <a:schemeClr val="tx1">
                    <a:lumMod val="75000"/>
                    <a:lumOff val="25000"/>
                  </a:schemeClr>
                </a:solidFill>
              </a:rPr>
              <a:t>(), </a:t>
            </a:r>
            <a:r>
              <a:rPr lang="fr-FR" sz="2400" i="1" dirty="0" err="1">
                <a:solidFill>
                  <a:schemeClr val="tx1">
                    <a:lumMod val="75000"/>
                    <a:lumOff val="25000"/>
                  </a:schemeClr>
                </a:solidFill>
              </a:rPr>
              <a:t>Serdes.String</a:t>
            </a:r>
            <a:r>
              <a:rPr lang="fr-FR" sz="2400" i="1" dirty="0">
                <a:solidFill>
                  <a:schemeClr val="tx1">
                    <a:lumMod val="75000"/>
                    <a:lumOff val="25000"/>
                  </a:schemeClr>
                </a:solidFill>
              </a:rPr>
              <a:t>()), // key/value </a:t>
            </a:r>
            <a:r>
              <a:rPr lang="fr-FR" sz="2400" i="1" dirty="0" err="1">
                <a:solidFill>
                  <a:schemeClr val="tx1">
                    <a:lumMod val="75000"/>
                    <a:lumOff val="25000"/>
                  </a:schemeClr>
                </a:solidFill>
              </a:rPr>
              <a:t>serdes</a:t>
            </a:r>
            <a:endParaRPr lang="fr-FR" sz="2400" i="1" dirty="0">
              <a:solidFill>
                <a:schemeClr val="tx1">
                  <a:lumMod val="75000"/>
                  <a:lumOff val="25000"/>
                </a:schemeClr>
              </a:solidFill>
            </a:endParaRPr>
          </a:p>
          <a:p>
            <a:r>
              <a:rPr lang="fr-FR" sz="2400" i="1" dirty="0">
                <a:solidFill>
                  <a:schemeClr val="tx1">
                    <a:lumMod val="75000"/>
                    <a:lumOff val="25000"/>
                  </a:schemeClr>
                </a:solidFill>
              </a:rPr>
              <a:t>    Materialized.as("</a:t>
            </a:r>
            <a:r>
              <a:rPr lang="fr-FR" sz="2400" i="1" dirty="0" err="1">
                <a:solidFill>
                  <a:schemeClr val="tx1">
                    <a:lumMod val="75000"/>
                    <a:lumOff val="25000"/>
                  </a:schemeClr>
                </a:solidFill>
              </a:rPr>
              <a:t>users</a:t>
            </a:r>
            <a:r>
              <a:rPr lang="fr-FR" sz="2400" i="1" dirty="0">
                <a:solidFill>
                  <a:schemeClr val="tx1">
                    <a:lumMod val="75000"/>
                    <a:lumOff val="25000"/>
                  </a:schemeClr>
                </a:solidFill>
              </a:rPr>
              <a:t>-store") // </a:t>
            </a:r>
            <a:r>
              <a:rPr lang="fr-FR" sz="2400" i="1" dirty="0" err="1">
                <a:solidFill>
                  <a:schemeClr val="tx1">
                    <a:lumMod val="75000"/>
                    <a:lumOff val="25000"/>
                  </a:schemeClr>
                </a:solidFill>
              </a:rPr>
              <a:t>optional</a:t>
            </a:r>
            <a:r>
              <a:rPr lang="fr-FR" sz="2400" i="1" dirty="0">
                <a:solidFill>
                  <a:schemeClr val="tx1">
                    <a:lumMod val="75000"/>
                    <a:lumOff val="25000"/>
                  </a:schemeClr>
                </a:solidFill>
              </a:rPr>
              <a:t> state store </a:t>
            </a:r>
            <a:r>
              <a:rPr lang="fr-FR" sz="2400" i="1" dirty="0" err="1">
                <a:solidFill>
                  <a:schemeClr val="tx1">
                    <a:lumMod val="75000"/>
                    <a:lumOff val="25000"/>
                  </a:schemeClr>
                </a:solidFill>
              </a:rPr>
              <a:t>name</a:t>
            </a:r>
            <a:endParaRPr lang="fr-FR" sz="2400" i="1" dirty="0">
              <a:solidFill>
                <a:schemeClr val="tx1">
                  <a:lumMod val="75000"/>
                  <a:lumOff val="25000"/>
                </a:schemeClr>
              </a:solidFill>
            </a:endParaRPr>
          </a:p>
          <a:p>
            <a:r>
              <a:rPr lang="fr-FR" sz="2400" i="1" dirty="0">
                <a:solidFill>
                  <a:schemeClr val="tx1">
                    <a:lumMod val="75000"/>
                    <a:lumOff val="25000"/>
                  </a:schemeClr>
                </a:solidFill>
              </a:rPr>
              <a:t>);</a:t>
            </a: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7541885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85D25-9AC5-6066-6CEB-97EF201F3D23}"/>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1E4C7D8-23D5-7052-C1DF-E3D773C19F8D}"/>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KGlobalTable</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7F94A579-3B3E-1BE3-ED03-9A0967410053}"/>
              </a:ext>
            </a:extLst>
          </p:cNvPr>
          <p:cNvSpPr txBox="1"/>
          <p:nvPr/>
        </p:nvSpPr>
        <p:spPr>
          <a:xfrm>
            <a:off x="192216" y="923831"/>
            <a:ext cx="10104377" cy="5539978"/>
          </a:xfrm>
          <a:prstGeom prst="rect">
            <a:avLst/>
          </a:prstGeom>
          <a:noFill/>
        </p:spPr>
        <p:txBody>
          <a:bodyPr wrap="square" lIns="91440" tIns="45720" rIns="91440" bIns="45720" anchor="t">
            <a:spAutoFit/>
          </a:bodyPr>
          <a:lstStyle/>
          <a:p>
            <a:endParaRPr lang="fr-FR" dirty="0"/>
          </a:p>
          <a:p>
            <a:r>
              <a:rPr lang="en-US" sz="2400" b="1" dirty="0" err="1">
                <a:solidFill>
                  <a:schemeClr val="tx1">
                    <a:lumMod val="75000"/>
                    <a:lumOff val="25000"/>
                  </a:schemeClr>
                </a:solidFill>
              </a:rPr>
              <a:t>KGlobalTable</a:t>
            </a:r>
            <a:r>
              <a:rPr lang="en-US" sz="2400" dirty="0">
                <a:solidFill>
                  <a:schemeClr val="tx1">
                    <a:lumMod val="75000"/>
                    <a:lumOff val="25000"/>
                  </a:schemeClr>
                </a:solidFill>
              </a:rPr>
              <a:t> is a special type of table in Kafka Streams that provides a fully replicated, read-only view of a Kafka topic across all instances of your application.</a:t>
            </a:r>
          </a:p>
          <a:p>
            <a:endParaRPr lang="en-US" sz="2400" dirty="0">
              <a:solidFill>
                <a:schemeClr val="tx1">
                  <a:lumMod val="75000"/>
                  <a:lumOff val="25000"/>
                </a:schemeClr>
              </a:solidFill>
            </a:endParaRPr>
          </a:p>
          <a:p>
            <a:r>
              <a:rPr lang="fr-FR" sz="2400" i="1" dirty="0" err="1">
                <a:solidFill>
                  <a:schemeClr val="tx1">
                    <a:lumMod val="75000"/>
                    <a:lumOff val="25000"/>
                  </a:schemeClr>
                </a:solidFill>
              </a:rPr>
              <a:t>StreamsBuilder</a:t>
            </a:r>
            <a:r>
              <a:rPr lang="fr-FR" sz="2400" i="1" dirty="0">
                <a:solidFill>
                  <a:schemeClr val="tx1">
                    <a:lumMod val="75000"/>
                    <a:lumOff val="25000"/>
                  </a:schemeClr>
                </a:solidFill>
              </a:rPr>
              <a:t> </a:t>
            </a:r>
            <a:r>
              <a:rPr lang="fr-FR" sz="2400" i="1" dirty="0" err="1">
                <a:solidFill>
                  <a:schemeClr val="tx1">
                    <a:lumMod val="75000"/>
                    <a:lumOff val="25000"/>
                  </a:schemeClr>
                </a:solidFill>
              </a:rPr>
              <a:t>builder</a:t>
            </a:r>
            <a:r>
              <a:rPr lang="fr-FR" sz="2400" i="1" dirty="0">
                <a:solidFill>
                  <a:schemeClr val="tx1">
                    <a:lumMod val="75000"/>
                    <a:lumOff val="25000"/>
                  </a:schemeClr>
                </a:solidFill>
              </a:rPr>
              <a:t> = new </a:t>
            </a:r>
            <a:r>
              <a:rPr lang="fr-FR" sz="2400" i="1" dirty="0" err="1">
                <a:solidFill>
                  <a:schemeClr val="tx1">
                    <a:lumMod val="75000"/>
                    <a:lumOff val="25000"/>
                  </a:schemeClr>
                </a:solidFill>
              </a:rPr>
              <a:t>StreamsBuilder</a:t>
            </a:r>
            <a:r>
              <a:rPr lang="fr-FR" sz="2400" i="1" dirty="0">
                <a:solidFill>
                  <a:schemeClr val="tx1">
                    <a:lumMod val="75000"/>
                    <a:lumOff val="25000"/>
                  </a:schemeClr>
                </a:solidFill>
              </a:rPr>
              <a:t>();</a:t>
            </a:r>
          </a:p>
          <a:p>
            <a:endParaRPr lang="fr-FR" sz="2400" i="1" dirty="0">
              <a:solidFill>
                <a:schemeClr val="tx1">
                  <a:lumMod val="75000"/>
                  <a:lumOff val="25000"/>
                </a:schemeClr>
              </a:solidFill>
            </a:endParaRPr>
          </a:p>
          <a:p>
            <a:r>
              <a:rPr lang="fr-FR" sz="2400" i="1" dirty="0" err="1">
                <a:solidFill>
                  <a:schemeClr val="tx1">
                    <a:lumMod val="75000"/>
                    <a:lumOff val="25000"/>
                  </a:schemeClr>
                </a:solidFill>
              </a:rPr>
              <a:t>KGlobalTable</a:t>
            </a:r>
            <a:r>
              <a:rPr lang="fr-FR" sz="2400" i="1" dirty="0">
                <a:solidFill>
                  <a:schemeClr val="tx1">
                    <a:lumMod val="75000"/>
                    <a:lumOff val="25000"/>
                  </a:schemeClr>
                </a:solidFill>
              </a:rPr>
              <a:t>&lt;String, String&gt; </a:t>
            </a:r>
            <a:r>
              <a:rPr lang="fr-FR" sz="2400" i="1" dirty="0" err="1">
                <a:solidFill>
                  <a:schemeClr val="tx1">
                    <a:lumMod val="75000"/>
                    <a:lumOff val="25000"/>
                  </a:schemeClr>
                </a:solidFill>
              </a:rPr>
              <a:t>globalTable</a:t>
            </a:r>
            <a:r>
              <a:rPr lang="fr-FR" sz="2400" i="1" dirty="0">
                <a:solidFill>
                  <a:schemeClr val="tx1">
                    <a:lumMod val="75000"/>
                    <a:lumOff val="25000"/>
                  </a:schemeClr>
                </a:solidFill>
              </a:rPr>
              <a:t> = </a:t>
            </a:r>
            <a:r>
              <a:rPr lang="fr-FR" sz="2400" i="1" dirty="0" err="1">
                <a:solidFill>
                  <a:schemeClr val="tx1">
                    <a:lumMod val="75000"/>
                    <a:lumOff val="25000"/>
                  </a:schemeClr>
                </a:solidFill>
              </a:rPr>
              <a:t>builder.globalTable</a:t>
            </a:r>
            <a:r>
              <a:rPr lang="fr-FR" sz="2400" i="1" dirty="0">
                <a:solidFill>
                  <a:schemeClr val="tx1">
                    <a:lumMod val="75000"/>
                    <a:lumOff val="25000"/>
                  </a:schemeClr>
                </a:solidFill>
              </a:rPr>
              <a:t>(</a:t>
            </a:r>
          </a:p>
          <a:p>
            <a:r>
              <a:rPr lang="fr-FR" sz="2400" i="1" dirty="0">
                <a:solidFill>
                  <a:schemeClr val="tx1">
                    <a:lumMod val="75000"/>
                    <a:lumOff val="25000"/>
                  </a:schemeClr>
                </a:solidFill>
              </a:rPr>
              <a:t>    </a:t>
            </a:r>
            <a:r>
              <a:rPr lang="fr-FR" sz="2400" b="1" i="1" dirty="0">
                <a:solidFill>
                  <a:schemeClr val="tx1">
                    <a:lumMod val="75000"/>
                    <a:lumOff val="25000"/>
                  </a:schemeClr>
                </a:solidFill>
              </a:rPr>
              <a:t>"</a:t>
            </a:r>
            <a:r>
              <a:rPr lang="fr-FR" sz="2400" b="1" i="1" dirty="0" err="1">
                <a:solidFill>
                  <a:schemeClr val="tx1">
                    <a:lumMod val="75000"/>
                    <a:lumOff val="25000"/>
                  </a:schemeClr>
                </a:solidFill>
              </a:rPr>
              <a:t>users</a:t>
            </a:r>
            <a:r>
              <a:rPr lang="fr-FR" sz="2400" b="1" i="1" dirty="0">
                <a:solidFill>
                  <a:schemeClr val="tx1">
                    <a:lumMod val="75000"/>
                    <a:lumOff val="25000"/>
                  </a:schemeClr>
                </a:solidFill>
              </a:rPr>
              <a:t>-topic", </a:t>
            </a:r>
            <a:r>
              <a:rPr lang="fr-FR" sz="2400" i="1" dirty="0">
                <a:solidFill>
                  <a:schemeClr val="tx1">
                    <a:lumMod val="75000"/>
                    <a:lumOff val="25000"/>
                  </a:schemeClr>
                </a:solidFill>
              </a:rPr>
              <a:t>// topic </a:t>
            </a:r>
            <a:r>
              <a:rPr lang="fr-FR" sz="2400" i="1" dirty="0" err="1">
                <a:solidFill>
                  <a:schemeClr val="tx1">
                    <a:lumMod val="75000"/>
                    <a:lumOff val="25000"/>
                  </a:schemeClr>
                </a:solidFill>
              </a:rPr>
              <a:t>name</a:t>
            </a:r>
            <a:endParaRPr lang="fr-FR" sz="2400" i="1" dirty="0">
              <a:solidFill>
                <a:schemeClr val="tx1">
                  <a:lumMod val="75000"/>
                  <a:lumOff val="25000"/>
                </a:schemeClr>
              </a:solidFill>
            </a:endParaRPr>
          </a:p>
          <a:p>
            <a:r>
              <a:rPr lang="fr-FR" sz="2400" i="1" dirty="0">
                <a:solidFill>
                  <a:schemeClr val="tx1">
                    <a:lumMod val="75000"/>
                    <a:lumOff val="25000"/>
                  </a:schemeClr>
                </a:solidFill>
              </a:rPr>
              <a:t>    </a:t>
            </a:r>
            <a:r>
              <a:rPr lang="fr-FR" sz="2400" i="1" dirty="0" err="1">
                <a:solidFill>
                  <a:schemeClr val="tx1">
                    <a:lumMod val="75000"/>
                    <a:lumOff val="25000"/>
                  </a:schemeClr>
                </a:solidFill>
              </a:rPr>
              <a:t>Consumed.with</a:t>
            </a:r>
            <a:r>
              <a:rPr lang="fr-FR" sz="2400" i="1" dirty="0">
                <a:solidFill>
                  <a:schemeClr val="tx1">
                    <a:lumMod val="75000"/>
                    <a:lumOff val="25000"/>
                  </a:schemeClr>
                </a:solidFill>
              </a:rPr>
              <a:t>(</a:t>
            </a:r>
            <a:r>
              <a:rPr lang="fr-FR" sz="2400" i="1" dirty="0" err="1">
                <a:solidFill>
                  <a:schemeClr val="tx1">
                    <a:lumMod val="75000"/>
                    <a:lumOff val="25000"/>
                  </a:schemeClr>
                </a:solidFill>
              </a:rPr>
              <a:t>Serdes.String</a:t>
            </a:r>
            <a:r>
              <a:rPr lang="fr-FR" sz="2400" i="1" dirty="0">
                <a:solidFill>
                  <a:schemeClr val="tx1">
                    <a:lumMod val="75000"/>
                    <a:lumOff val="25000"/>
                  </a:schemeClr>
                </a:solidFill>
              </a:rPr>
              <a:t>(), </a:t>
            </a:r>
            <a:r>
              <a:rPr lang="fr-FR" sz="2400" i="1" dirty="0" err="1">
                <a:solidFill>
                  <a:schemeClr val="tx1">
                    <a:lumMod val="75000"/>
                    <a:lumOff val="25000"/>
                  </a:schemeClr>
                </a:solidFill>
              </a:rPr>
              <a:t>Serdes.String</a:t>
            </a:r>
            <a:r>
              <a:rPr lang="fr-FR" sz="2400" i="1" dirty="0">
                <a:solidFill>
                  <a:schemeClr val="tx1">
                    <a:lumMod val="75000"/>
                    <a:lumOff val="25000"/>
                  </a:schemeClr>
                </a:solidFill>
              </a:rPr>
              <a:t>()), // key/value </a:t>
            </a:r>
            <a:r>
              <a:rPr lang="fr-FR" sz="2400" i="1" dirty="0" err="1">
                <a:solidFill>
                  <a:schemeClr val="tx1">
                    <a:lumMod val="75000"/>
                    <a:lumOff val="25000"/>
                  </a:schemeClr>
                </a:solidFill>
              </a:rPr>
              <a:t>serdes</a:t>
            </a:r>
            <a:endParaRPr lang="fr-FR" sz="2400" i="1" dirty="0">
              <a:solidFill>
                <a:schemeClr val="tx1">
                  <a:lumMod val="75000"/>
                  <a:lumOff val="25000"/>
                </a:schemeClr>
              </a:solidFill>
            </a:endParaRPr>
          </a:p>
          <a:p>
            <a:r>
              <a:rPr lang="fr-FR" sz="2400" i="1" dirty="0">
                <a:solidFill>
                  <a:schemeClr val="tx1">
                    <a:lumMod val="75000"/>
                    <a:lumOff val="25000"/>
                  </a:schemeClr>
                </a:solidFill>
              </a:rPr>
              <a:t>    Materialized.as("</a:t>
            </a:r>
            <a:r>
              <a:rPr lang="fr-FR" sz="2400" i="1" dirty="0" err="1">
                <a:solidFill>
                  <a:schemeClr val="tx1">
                    <a:lumMod val="75000"/>
                    <a:lumOff val="25000"/>
                  </a:schemeClr>
                </a:solidFill>
              </a:rPr>
              <a:t>users</a:t>
            </a:r>
            <a:r>
              <a:rPr lang="fr-FR" sz="2400" i="1" dirty="0">
                <a:solidFill>
                  <a:schemeClr val="tx1">
                    <a:lumMod val="75000"/>
                    <a:lumOff val="25000"/>
                  </a:schemeClr>
                </a:solidFill>
              </a:rPr>
              <a:t>-store") // </a:t>
            </a:r>
            <a:r>
              <a:rPr lang="fr-FR" sz="2400" i="1" dirty="0" err="1">
                <a:solidFill>
                  <a:schemeClr val="tx1">
                    <a:lumMod val="75000"/>
                    <a:lumOff val="25000"/>
                  </a:schemeClr>
                </a:solidFill>
              </a:rPr>
              <a:t>optional</a:t>
            </a:r>
            <a:r>
              <a:rPr lang="fr-FR" sz="2400" i="1" dirty="0">
                <a:solidFill>
                  <a:schemeClr val="tx1">
                    <a:lumMod val="75000"/>
                    <a:lumOff val="25000"/>
                  </a:schemeClr>
                </a:solidFill>
              </a:rPr>
              <a:t> state store </a:t>
            </a:r>
            <a:r>
              <a:rPr lang="fr-FR" sz="2400" i="1" dirty="0" err="1">
                <a:solidFill>
                  <a:schemeClr val="tx1">
                    <a:lumMod val="75000"/>
                    <a:lumOff val="25000"/>
                  </a:schemeClr>
                </a:solidFill>
              </a:rPr>
              <a:t>name</a:t>
            </a:r>
            <a:endParaRPr lang="fr-FR" sz="2400" i="1" dirty="0">
              <a:solidFill>
                <a:schemeClr val="tx1">
                  <a:lumMod val="75000"/>
                  <a:lumOff val="25000"/>
                </a:schemeClr>
              </a:solidFill>
            </a:endParaRPr>
          </a:p>
          <a:p>
            <a:r>
              <a:rPr lang="fr-FR" sz="2400" i="1" dirty="0">
                <a:solidFill>
                  <a:schemeClr val="tx1">
                    <a:lumMod val="75000"/>
                    <a:lumOff val="25000"/>
                  </a:schemeClr>
                </a:solidFill>
              </a:rPr>
              <a:t>);</a:t>
            </a:r>
          </a:p>
          <a:p>
            <a:endParaRPr lang="fr-FR" sz="2400" dirty="0">
              <a:solidFill>
                <a:schemeClr val="tx1">
                  <a:lumMod val="75000"/>
                  <a:lumOff val="25000"/>
                </a:schemeClr>
              </a:solidFill>
            </a:endParaRPr>
          </a:p>
          <a:p>
            <a:r>
              <a:rPr lang="en-US" sz="2400" dirty="0">
                <a:solidFill>
                  <a:schemeClr val="tx1">
                    <a:lumMod val="75000"/>
                    <a:lumOff val="25000"/>
                  </a:schemeClr>
                </a:solidFill>
              </a:rPr>
              <a:t>Now every Kafka Streams instance gets a full copy of users-topic.</a:t>
            </a:r>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27581408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5E22D-6EB1-BD2D-146B-E7D159868A3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4318A83-A683-7379-3BC6-A940713BE4BE}"/>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KGlobalTable</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D551052F-0EEA-2818-34E5-ECB330EF21A2}"/>
              </a:ext>
            </a:extLst>
          </p:cNvPr>
          <p:cNvSpPr txBox="1"/>
          <p:nvPr/>
        </p:nvSpPr>
        <p:spPr>
          <a:xfrm>
            <a:off x="192216" y="923831"/>
            <a:ext cx="10104377" cy="4985980"/>
          </a:xfrm>
          <a:prstGeom prst="rect">
            <a:avLst/>
          </a:prstGeom>
          <a:noFill/>
        </p:spPr>
        <p:txBody>
          <a:bodyPr wrap="square" lIns="91440" tIns="45720" rIns="91440" bIns="45720" anchor="t">
            <a:spAutoFit/>
          </a:bodyPr>
          <a:lstStyle/>
          <a:p>
            <a:r>
              <a:rPr lang="fr-FR" dirty="0"/>
              <a:t> </a:t>
            </a:r>
            <a:r>
              <a:rPr lang="fr-FR" dirty="0" err="1"/>
              <a:t>KStream</a:t>
            </a:r>
            <a:r>
              <a:rPr lang="fr-FR" dirty="0"/>
              <a:t>&lt;String, String&gt; </a:t>
            </a:r>
            <a:r>
              <a:rPr lang="fr-FR" dirty="0" err="1"/>
              <a:t>purchases</a:t>
            </a:r>
            <a:r>
              <a:rPr lang="fr-FR" dirty="0"/>
              <a:t> = </a:t>
            </a:r>
            <a:r>
              <a:rPr lang="fr-FR" dirty="0" err="1"/>
              <a:t>builder.stream</a:t>
            </a:r>
            <a:r>
              <a:rPr lang="fr-FR" dirty="0"/>
              <a:t>(</a:t>
            </a:r>
          </a:p>
          <a:p>
            <a:r>
              <a:rPr lang="fr-FR" dirty="0"/>
              <a:t>    </a:t>
            </a:r>
            <a:r>
              <a:rPr lang="fr-FR" b="1" dirty="0"/>
              <a:t>"</a:t>
            </a:r>
            <a:r>
              <a:rPr lang="fr-FR" b="1" dirty="0" err="1"/>
              <a:t>purchases</a:t>
            </a:r>
            <a:r>
              <a:rPr lang="fr-FR" b="1" dirty="0"/>
              <a:t>-topic",</a:t>
            </a:r>
          </a:p>
          <a:p>
            <a:r>
              <a:rPr lang="fr-FR" dirty="0"/>
              <a:t>    </a:t>
            </a:r>
            <a:r>
              <a:rPr lang="fr-FR" dirty="0" err="1"/>
              <a:t>Consumed.with</a:t>
            </a:r>
            <a:r>
              <a:rPr lang="fr-FR" dirty="0"/>
              <a:t>(</a:t>
            </a:r>
            <a:r>
              <a:rPr lang="fr-FR" dirty="0" err="1"/>
              <a:t>Serdes.String</a:t>
            </a:r>
            <a:r>
              <a:rPr lang="fr-FR" dirty="0"/>
              <a:t>(), </a:t>
            </a:r>
            <a:r>
              <a:rPr lang="fr-FR" dirty="0" err="1"/>
              <a:t>Serdes.String</a:t>
            </a:r>
            <a:r>
              <a:rPr lang="fr-FR" dirty="0"/>
              <a:t>())</a:t>
            </a:r>
          </a:p>
          <a:p>
            <a:r>
              <a:rPr lang="fr-FR" dirty="0"/>
              <a:t>);</a:t>
            </a:r>
          </a:p>
          <a:p>
            <a:endParaRPr lang="fr-FR" dirty="0"/>
          </a:p>
          <a:p>
            <a:r>
              <a:rPr lang="fr-FR" dirty="0" err="1"/>
              <a:t>KGlobalTable</a:t>
            </a:r>
            <a:r>
              <a:rPr lang="fr-FR" dirty="0"/>
              <a:t>&lt;String, String&gt; </a:t>
            </a:r>
            <a:r>
              <a:rPr lang="fr-FR" dirty="0" err="1"/>
              <a:t>users</a:t>
            </a:r>
            <a:r>
              <a:rPr lang="fr-FR" dirty="0"/>
              <a:t> = </a:t>
            </a:r>
            <a:r>
              <a:rPr lang="fr-FR" dirty="0" err="1"/>
              <a:t>builder.globalTable</a:t>
            </a:r>
            <a:r>
              <a:rPr lang="fr-FR" dirty="0"/>
              <a:t>(</a:t>
            </a:r>
          </a:p>
          <a:p>
            <a:r>
              <a:rPr lang="fr-FR" b="1" dirty="0"/>
              <a:t>    "</a:t>
            </a:r>
            <a:r>
              <a:rPr lang="fr-FR" b="1" dirty="0" err="1"/>
              <a:t>users</a:t>
            </a:r>
            <a:r>
              <a:rPr lang="fr-FR" b="1" dirty="0"/>
              <a:t>-topic",</a:t>
            </a:r>
          </a:p>
          <a:p>
            <a:r>
              <a:rPr lang="fr-FR" dirty="0"/>
              <a:t>    </a:t>
            </a:r>
            <a:r>
              <a:rPr lang="fr-FR" dirty="0" err="1"/>
              <a:t>Consumed.with</a:t>
            </a:r>
            <a:r>
              <a:rPr lang="fr-FR" dirty="0"/>
              <a:t>(</a:t>
            </a:r>
            <a:r>
              <a:rPr lang="fr-FR" dirty="0" err="1"/>
              <a:t>Serdes.String</a:t>
            </a:r>
            <a:r>
              <a:rPr lang="fr-FR" dirty="0"/>
              <a:t>(), </a:t>
            </a:r>
            <a:r>
              <a:rPr lang="fr-FR" dirty="0" err="1"/>
              <a:t>Serdes.String</a:t>
            </a:r>
            <a:r>
              <a:rPr lang="fr-FR" dirty="0"/>
              <a:t>())</a:t>
            </a:r>
          </a:p>
          <a:p>
            <a:r>
              <a:rPr lang="fr-FR" dirty="0"/>
              <a:t>);</a:t>
            </a:r>
          </a:p>
          <a:p>
            <a:endParaRPr lang="fr-FR" dirty="0"/>
          </a:p>
          <a:p>
            <a:r>
              <a:rPr lang="fr-FR" dirty="0" err="1"/>
              <a:t>KStream</a:t>
            </a:r>
            <a:r>
              <a:rPr lang="fr-FR" dirty="0"/>
              <a:t>&lt;String, String&gt; </a:t>
            </a:r>
            <a:r>
              <a:rPr lang="fr-FR" dirty="0" err="1"/>
              <a:t>enriched</a:t>
            </a:r>
            <a:r>
              <a:rPr lang="fr-FR" dirty="0"/>
              <a:t> = </a:t>
            </a:r>
            <a:r>
              <a:rPr lang="fr-FR" dirty="0" err="1"/>
              <a:t>purchases.join</a:t>
            </a:r>
            <a:r>
              <a:rPr lang="fr-FR" dirty="0"/>
              <a:t>(</a:t>
            </a:r>
          </a:p>
          <a:p>
            <a:r>
              <a:rPr lang="fr-FR" dirty="0"/>
              <a:t>    </a:t>
            </a:r>
            <a:r>
              <a:rPr lang="fr-FR" dirty="0" err="1"/>
              <a:t>users</a:t>
            </a:r>
            <a:r>
              <a:rPr lang="fr-FR" dirty="0"/>
              <a:t>,</a:t>
            </a:r>
          </a:p>
          <a:p>
            <a:r>
              <a:rPr lang="fr-FR" dirty="0"/>
              <a:t>    (</a:t>
            </a:r>
            <a:r>
              <a:rPr lang="fr-FR" dirty="0" err="1"/>
              <a:t>purchaseKey</a:t>
            </a:r>
            <a:r>
              <a:rPr lang="fr-FR" dirty="0"/>
              <a:t>, </a:t>
            </a:r>
            <a:r>
              <a:rPr lang="fr-FR" dirty="0" err="1"/>
              <a:t>purchaseValue</a:t>
            </a:r>
            <a:r>
              <a:rPr lang="fr-FR" dirty="0"/>
              <a:t>) -&gt; </a:t>
            </a:r>
            <a:r>
              <a:rPr lang="fr-FR" dirty="0" err="1"/>
              <a:t>purchaseKey</a:t>
            </a:r>
            <a:r>
              <a:rPr lang="fr-FR" dirty="0"/>
              <a:t>, // key </a:t>
            </a:r>
            <a:r>
              <a:rPr lang="fr-FR" dirty="0" err="1"/>
              <a:t>selector</a:t>
            </a:r>
            <a:r>
              <a:rPr lang="fr-FR" dirty="0"/>
              <a:t> for </a:t>
            </a:r>
            <a:r>
              <a:rPr lang="fr-FR" dirty="0" err="1"/>
              <a:t>join</a:t>
            </a:r>
            <a:endParaRPr lang="fr-FR" dirty="0"/>
          </a:p>
          <a:p>
            <a:r>
              <a:rPr lang="fr-FR" dirty="0"/>
              <a:t>    (</a:t>
            </a:r>
            <a:r>
              <a:rPr lang="fr-FR" dirty="0" err="1"/>
              <a:t>purchase</a:t>
            </a:r>
            <a:r>
              <a:rPr lang="fr-FR" dirty="0"/>
              <a:t>, user) -&gt; </a:t>
            </a:r>
            <a:r>
              <a:rPr lang="fr-FR" dirty="0" err="1"/>
              <a:t>purchase</a:t>
            </a:r>
            <a:r>
              <a:rPr lang="fr-FR" dirty="0"/>
              <a:t> + " </a:t>
            </a:r>
            <a:r>
              <a:rPr lang="fr-FR" dirty="0" err="1"/>
              <a:t>belongs</a:t>
            </a:r>
            <a:r>
              <a:rPr lang="fr-FR" dirty="0"/>
              <a:t> to " + user // value </a:t>
            </a:r>
            <a:r>
              <a:rPr lang="fr-FR" dirty="0" err="1"/>
              <a:t>joiner</a:t>
            </a:r>
            <a:endParaRPr lang="fr-FR" dirty="0"/>
          </a:p>
          <a:p>
            <a:r>
              <a:rPr lang="fr-FR" dirty="0"/>
              <a:t>);</a:t>
            </a: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43950297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9B672E-A619-4B48-3EEA-F3282C9099C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2331270-F103-A587-C35D-DECE389F621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Opérateurs </a:t>
            </a:r>
            <a:r>
              <a:rPr lang="fr-FR" sz="2800" dirty="0" err="1">
                <a:solidFill>
                  <a:schemeClr val="tx1">
                    <a:lumMod val="75000"/>
                    <a:lumOff val="25000"/>
                  </a:schemeClr>
                </a:solidFill>
              </a:rPr>
              <a:t>stateless</a:t>
            </a:r>
            <a:r>
              <a:rPr lang="fr-FR" sz="2800" dirty="0">
                <a:solidFill>
                  <a:schemeClr val="tx1">
                    <a:lumMod val="75000"/>
                    <a:lumOff val="25000"/>
                  </a:schemeClr>
                </a:solidFill>
              </a:rPr>
              <a:t> / </a:t>
            </a:r>
            <a:r>
              <a:rPr lang="fr-FR" sz="2800" dirty="0" err="1">
                <a:solidFill>
                  <a:schemeClr val="tx1">
                    <a:lumMod val="75000"/>
                    <a:lumOff val="25000"/>
                  </a:schemeClr>
                </a:solidFill>
              </a:rPr>
              <a:t>stateful</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FAEE9D40-6D23-145C-0A87-EB0DDD8BAD7D}"/>
              </a:ext>
            </a:extLst>
          </p:cNvPr>
          <p:cNvSpPr txBox="1"/>
          <p:nvPr/>
        </p:nvSpPr>
        <p:spPr>
          <a:xfrm>
            <a:off x="192216" y="923831"/>
            <a:ext cx="10104377" cy="5447645"/>
          </a:xfrm>
          <a:prstGeom prst="rect">
            <a:avLst/>
          </a:prstGeom>
          <a:noFill/>
        </p:spPr>
        <p:txBody>
          <a:bodyPr wrap="square" lIns="91440" tIns="45720" rIns="91440" bIns="45720" anchor="t">
            <a:spAutoFit/>
          </a:bodyPr>
          <a:lstStyle/>
          <a:p>
            <a:r>
              <a:rPr lang="fr-FR" dirty="0"/>
              <a:t> </a:t>
            </a:r>
            <a:endParaRPr lang="fr-FR" sz="2400" dirty="0">
              <a:solidFill>
                <a:schemeClr val="tx1">
                  <a:lumMod val="75000"/>
                  <a:lumOff val="25000"/>
                </a:schemeClr>
              </a:solidFill>
            </a:endParaRPr>
          </a:p>
          <a:p>
            <a:r>
              <a:rPr lang="fr-FR" sz="2400" dirty="0" err="1">
                <a:solidFill>
                  <a:schemeClr val="tx1">
                    <a:lumMod val="75000"/>
                    <a:lumOff val="25000"/>
                  </a:schemeClr>
                </a:solidFill>
              </a:rPr>
              <a:t>KafkaStream</a:t>
            </a:r>
            <a:r>
              <a:rPr lang="fr-FR" sz="2400" dirty="0">
                <a:solidFill>
                  <a:schemeClr val="tx1">
                    <a:lumMod val="75000"/>
                    <a:lumOff val="25000"/>
                  </a:schemeClr>
                </a:solidFill>
              </a:rPr>
              <a:t> propose de nombreux opérateurs permettant de traiter les enregistrements entrants.</a:t>
            </a:r>
          </a:p>
          <a:p>
            <a:r>
              <a:rPr lang="fr-FR" sz="2400" dirty="0">
                <a:solidFill>
                  <a:schemeClr val="tx1">
                    <a:lumMod val="75000"/>
                    <a:lumOff val="25000"/>
                  </a:schemeClr>
                </a:solidFill>
              </a:rPr>
              <a:t>Certains sont </a:t>
            </a:r>
            <a:r>
              <a:rPr lang="fr-FR" sz="2400" b="1" i="1" dirty="0" err="1">
                <a:solidFill>
                  <a:schemeClr val="tx1">
                    <a:lumMod val="75000"/>
                    <a:lumOff val="25000"/>
                  </a:schemeClr>
                </a:solidFill>
              </a:rPr>
              <a:t>stateless</a:t>
            </a:r>
            <a:r>
              <a:rPr lang="fr-FR" sz="2400" dirty="0">
                <a:solidFill>
                  <a:schemeClr val="tx1">
                    <a:lumMod val="75000"/>
                    <a:lumOff val="25000"/>
                  </a:schemeClr>
                </a:solidFill>
              </a:rPr>
              <a:t>, d’autres </a:t>
            </a:r>
            <a:r>
              <a:rPr lang="fr-FR" sz="2400" b="1" i="1" dirty="0" err="1">
                <a:solidFill>
                  <a:schemeClr val="tx1">
                    <a:lumMod val="75000"/>
                    <a:lumOff val="25000"/>
                  </a:schemeClr>
                </a:solidFill>
              </a:rPr>
              <a:t>stateful</a:t>
            </a:r>
            <a:r>
              <a:rPr lang="fr-FR" sz="2400" dirty="0">
                <a:solidFill>
                  <a:schemeClr val="tx1">
                    <a:lumMod val="75000"/>
                    <a:lumOff val="25000"/>
                  </a:schemeClr>
                </a:solidFill>
              </a:rPr>
              <a:t>.</a:t>
            </a: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Exemple </a:t>
            </a:r>
            <a:r>
              <a:rPr lang="fr-FR" sz="2400" dirty="0" err="1">
                <a:solidFill>
                  <a:schemeClr val="tx1">
                    <a:lumMod val="75000"/>
                    <a:lumOff val="25000"/>
                  </a:schemeClr>
                </a:solidFill>
              </a:rPr>
              <a:t>stateless</a:t>
            </a:r>
            <a:r>
              <a:rPr lang="fr-FR" sz="2400" dirty="0">
                <a:solidFill>
                  <a:schemeClr val="tx1">
                    <a:lumMod val="75000"/>
                    <a:lumOff val="25000"/>
                  </a:schemeClr>
                </a:solidFill>
              </a:rPr>
              <a:t> : </a:t>
            </a:r>
            <a:r>
              <a:rPr lang="fr-FR" sz="2400" dirty="0" err="1">
                <a:solidFill>
                  <a:schemeClr val="tx1">
                    <a:lumMod val="75000"/>
                    <a:lumOff val="25000"/>
                  </a:schemeClr>
                </a:solidFill>
              </a:rPr>
              <a:t>filter</a:t>
            </a:r>
            <a:r>
              <a:rPr lang="fr-FR" sz="2400" dirty="0">
                <a:solidFill>
                  <a:schemeClr val="tx1">
                    <a:lumMod val="75000"/>
                    <a:lumOff val="25000"/>
                  </a:schemeClr>
                </a:solidFill>
              </a:rPr>
              <a:t>, </a:t>
            </a:r>
            <a:r>
              <a:rPr lang="fr-FR" sz="2400" dirty="0" err="1">
                <a:solidFill>
                  <a:schemeClr val="tx1">
                    <a:lumMod val="75000"/>
                    <a:lumOff val="25000"/>
                  </a:schemeClr>
                </a:solidFill>
              </a:rPr>
              <a:t>map</a:t>
            </a:r>
            <a:r>
              <a:rPr lang="fr-FR" sz="2400" dirty="0">
                <a:solidFill>
                  <a:schemeClr val="tx1">
                    <a:lumMod val="75000"/>
                    <a:lumOff val="25000"/>
                  </a:schemeClr>
                </a:solidFill>
              </a:rPr>
              <a:t>, …</a:t>
            </a:r>
          </a:p>
          <a:p>
            <a:pPr marL="285750" indent="-285750">
              <a:buFont typeface="Arial" panose="020B0604020202020204" pitchFamily="34" charset="0"/>
              <a:buChar char="•"/>
            </a:pPr>
            <a:r>
              <a:rPr lang="fr-FR" sz="2400" dirty="0">
                <a:solidFill>
                  <a:schemeClr val="tx1">
                    <a:lumMod val="75000"/>
                    <a:lumOff val="25000"/>
                  </a:schemeClr>
                </a:solidFill>
              </a:rPr>
              <a:t>Exemple </a:t>
            </a:r>
            <a:r>
              <a:rPr lang="fr-FR" sz="2400" dirty="0" err="1">
                <a:solidFill>
                  <a:schemeClr val="tx1">
                    <a:lumMod val="75000"/>
                    <a:lumOff val="25000"/>
                  </a:schemeClr>
                </a:solidFill>
              </a:rPr>
              <a:t>stateful</a:t>
            </a:r>
            <a:r>
              <a:rPr lang="fr-FR" sz="2400" dirty="0">
                <a:solidFill>
                  <a:schemeClr val="tx1">
                    <a:lumMod val="75000"/>
                    <a:lumOff val="25000"/>
                  </a:schemeClr>
                </a:solidFill>
              </a:rPr>
              <a:t> : Agrégation, Jointure</a:t>
            </a:r>
          </a:p>
          <a:p>
            <a:endParaRPr lang="fr-FR" sz="2400" dirty="0">
              <a:solidFill>
                <a:schemeClr val="tx1">
                  <a:lumMod val="75000"/>
                  <a:lumOff val="25000"/>
                </a:schemeClr>
              </a:solidFill>
            </a:endParaRPr>
          </a:p>
          <a:p>
            <a:r>
              <a:rPr lang="fr-FR" sz="2400" dirty="0">
                <a:solidFill>
                  <a:schemeClr val="tx1">
                    <a:lumMod val="75000"/>
                    <a:lumOff val="25000"/>
                  </a:schemeClr>
                </a:solidFill>
              </a:rPr>
              <a:t>Les opérateurs </a:t>
            </a:r>
            <a:r>
              <a:rPr lang="fr-FR" sz="2400" dirty="0" err="1">
                <a:solidFill>
                  <a:schemeClr val="tx1">
                    <a:lumMod val="75000"/>
                    <a:lumOff val="25000"/>
                  </a:schemeClr>
                </a:solidFill>
              </a:rPr>
              <a:t>stateful</a:t>
            </a:r>
            <a:r>
              <a:rPr lang="fr-FR" sz="2400" dirty="0">
                <a:solidFill>
                  <a:schemeClr val="tx1">
                    <a:lumMod val="75000"/>
                    <a:lumOff val="25000"/>
                  </a:schemeClr>
                </a:solidFill>
              </a:rPr>
              <a:t> doivent maintenir un état stocké dans un </a:t>
            </a:r>
            <a:r>
              <a:rPr lang="fr-FR" sz="2400" b="1" i="1" dirty="0" err="1">
                <a:solidFill>
                  <a:schemeClr val="tx1">
                    <a:lumMod val="75000"/>
                    <a:lumOff val="25000"/>
                  </a:schemeClr>
                </a:solidFill>
              </a:rPr>
              <a:t>StateStore</a:t>
            </a:r>
            <a:endParaRPr lang="fr-FR" sz="2400" b="1" i="1" dirty="0">
              <a:solidFill>
                <a:schemeClr val="tx1">
                  <a:lumMod val="75000"/>
                  <a:lumOff val="25000"/>
                </a:schemeClr>
              </a:solidFill>
            </a:endParaRP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On peut interroger ces états via des </a:t>
            </a:r>
            <a:r>
              <a:rPr lang="fr-FR" sz="2400" i="1" dirty="0">
                <a:solidFill>
                  <a:schemeClr val="tx1">
                    <a:lumMod val="75000"/>
                    <a:lumOff val="25000"/>
                  </a:schemeClr>
                </a:solidFill>
              </a:rPr>
              <a:t>interactive </a:t>
            </a:r>
            <a:r>
              <a:rPr lang="fr-FR" sz="2400" i="1" dirty="0" err="1">
                <a:solidFill>
                  <a:schemeClr val="tx1">
                    <a:lumMod val="75000"/>
                    <a:lumOff val="25000"/>
                  </a:schemeClr>
                </a:solidFill>
              </a:rPr>
              <a:t>queries</a:t>
            </a:r>
            <a:r>
              <a:rPr lang="fr-FR" sz="2400" i="1" dirty="0">
                <a:solidFill>
                  <a:schemeClr val="tx1">
                    <a:lumMod val="75000"/>
                    <a:lumOff val="25000"/>
                  </a:schemeClr>
                </a:solidFill>
              </a:rPr>
              <a:t> </a:t>
            </a:r>
            <a:endParaRPr lang="fr-FR" sz="2400" dirty="0">
              <a:solidFill>
                <a:schemeClr val="tx1">
                  <a:lumMod val="75000"/>
                  <a:lumOff val="25000"/>
                </a:schemeClr>
              </a:solidFill>
            </a:endParaRPr>
          </a:p>
          <a:p>
            <a:endParaRPr lang="fr-FR"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09458863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CA7E2-4804-1785-9BB4-0C6AD23D820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2BC9A17-ED1F-DABB-6331-173EAA7E1C8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Processeurs </a:t>
            </a:r>
            <a:r>
              <a:rPr lang="fr-FR" sz="2800" dirty="0" err="1">
                <a:solidFill>
                  <a:schemeClr val="tx1">
                    <a:lumMod val="75000"/>
                    <a:lumOff val="25000"/>
                  </a:schemeClr>
                </a:solidFill>
              </a:rPr>
              <a:t>stateless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931E9EA2-4EC4-90F7-1D77-9D9C181659DC}"/>
              </a:ext>
            </a:extLst>
          </p:cNvPr>
          <p:cNvSpPr txBox="1"/>
          <p:nvPr/>
        </p:nvSpPr>
        <p:spPr>
          <a:xfrm>
            <a:off x="192216" y="923831"/>
            <a:ext cx="10104377" cy="4493538"/>
          </a:xfrm>
          <a:prstGeom prst="rect">
            <a:avLst/>
          </a:prstGeom>
          <a:noFill/>
        </p:spPr>
        <p:txBody>
          <a:bodyPr wrap="square" lIns="91440" tIns="45720" rIns="91440" bIns="45720" anchor="t">
            <a:spAutoFit/>
          </a:bodyPr>
          <a:lstStyle/>
          <a:p>
            <a:r>
              <a:rPr lang="fr-FR" dirty="0"/>
              <a:t> </a:t>
            </a:r>
          </a:p>
          <a:p>
            <a:r>
              <a:rPr lang="fr-FR" sz="2000" dirty="0">
                <a:solidFill>
                  <a:schemeClr val="tx1">
                    <a:lumMod val="75000"/>
                    <a:lumOff val="25000"/>
                  </a:schemeClr>
                </a:solidFill>
              </a:rPr>
              <a:t>Les processeurs </a:t>
            </a:r>
            <a:r>
              <a:rPr lang="fr-FR" sz="2000" dirty="0" err="1">
                <a:solidFill>
                  <a:schemeClr val="tx1">
                    <a:lumMod val="75000"/>
                    <a:lumOff val="25000"/>
                  </a:schemeClr>
                </a:solidFill>
              </a:rPr>
              <a:t>stateless</a:t>
            </a:r>
            <a:r>
              <a:rPr lang="fr-FR" sz="2000" dirty="0">
                <a:solidFill>
                  <a:schemeClr val="tx1">
                    <a:lumMod val="75000"/>
                    <a:lumOff val="25000"/>
                  </a:schemeClr>
                </a:solidFill>
              </a:rPr>
              <a:t> ne nécessitent pas de </a:t>
            </a:r>
            <a:r>
              <a:rPr lang="fr-FR" sz="2000" i="1" dirty="0" err="1">
                <a:solidFill>
                  <a:schemeClr val="tx1">
                    <a:lumMod val="75000"/>
                    <a:lumOff val="25000"/>
                  </a:schemeClr>
                </a:solidFill>
              </a:rPr>
              <a:t>StateStore</a:t>
            </a:r>
            <a:r>
              <a:rPr lang="fr-FR" sz="2000" dirty="0">
                <a:solidFill>
                  <a:schemeClr val="tx1">
                    <a:lumMod val="75000"/>
                    <a:lumOff val="25000"/>
                  </a:schemeClr>
                </a:solidFill>
              </a:rPr>
              <a:t>.</a:t>
            </a:r>
          </a:p>
          <a:p>
            <a:endParaRPr lang="fr-FR" sz="2000" dirty="0">
              <a:solidFill>
                <a:schemeClr val="tx1">
                  <a:lumMod val="75000"/>
                  <a:lumOff val="25000"/>
                </a:schemeClr>
              </a:solidFill>
            </a:endParaRPr>
          </a:p>
          <a:p>
            <a:r>
              <a:rPr lang="fr-FR" sz="2000" b="1" i="1" dirty="0" err="1">
                <a:solidFill>
                  <a:schemeClr val="tx1">
                    <a:lumMod val="75000"/>
                    <a:lumOff val="25000"/>
                  </a:schemeClr>
                </a:solidFill>
              </a:rPr>
              <a:t>filter</a:t>
            </a:r>
            <a:r>
              <a:rPr lang="fr-FR" sz="2000" b="1" i="1" dirty="0">
                <a:solidFill>
                  <a:schemeClr val="tx1">
                    <a:lumMod val="75000"/>
                    <a:lumOff val="25000"/>
                  </a:schemeClr>
                </a:solidFill>
              </a:rPr>
              <a:t>, </a:t>
            </a:r>
            <a:r>
              <a:rPr lang="fr-FR" sz="2000" b="1" i="1" dirty="0" err="1">
                <a:solidFill>
                  <a:schemeClr val="tx1">
                    <a:lumMod val="75000"/>
                    <a:lumOff val="25000"/>
                  </a:schemeClr>
                </a:solidFill>
              </a:rPr>
              <a:t>filterNot</a:t>
            </a:r>
            <a:r>
              <a:rPr lang="fr-FR" sz="2000" b="1" i="1" dirty="0">
                <a:solidFill>
                  <a:schemeClr val="tx1">
                    <a:lumMod val="75000"/>
                    <a:lumOff val="25000"/>
                  </a:schemeClr>
                </a:solidFill>
              </a:rPr>
              <a:t> </a:t>
            </a:r>
            <a:r>
              <a:rPr lang="fr-FR" sz="2000" dirty="0">
                <a:solidFill>
                  <a:schemeClr val="tx1">
                    <a:lumMod val="75000"/>
                    <a:lumOff val="25000"/>
                  </a:schemeClr>
                </a:solidFill>
              </a:rPr>
              <a:t>: Filtre à partir d’une fonction booléenne</a:t>
            </a:r>
          </a:p>
          <a:p>
            <a:r>
              <a:rPr lang="fr-FR" sz="2000" b="1" i="1" dirty="0" err="1">
                <a:solidFill>
                  <a:schemeClr val="tx1">
                    <a:lumMod val="75000"/>
                    <a:lumOff val="25000"/>
                  </a:schemeClr>
                </a:solidFill>
              </a:rPr>
              <a:t>map</a:t>
            </a:r>
            <a:r>
              <a:rPr lang="fr-FR" sz="2000" dirty="0">
                <a:solidFill>
                  <a:schemeClr val="tx1">
                    <a:lumMod val="75000"/>
                    <a:lumOff val="25000"/>
                  </a:schemeClr>
                </a:solidFill>
              </a:rPr>
              <a:t>, </a:t>
            </a:r>
            <a:r>
              <a:rPr lang="fr-FR" sz="2000" b="1" i="1" dirty="0" err="1">
                <a:solidFill>
                  <a:schemeClr val="tx1">
                    <a:lumMod val="75000"/>
                    <a:lumOff val="25000"/>
                  </a:schemeClr>
                </a:solidFill>
              </a:rPr>
              <a:t>mapValues</a:t>
            </a:r>
            <a:r>
              <a:rPr lang="fr-FR" sz="2000" b="1" i="1" dirty="0">
                <a:solidFill>
                  <a:schemeClr val="tx1">
                    <a:lumMod val="75000"/>
                    <a:lumOff val="25000"/>
                  </a:schemeClr>
                </a:solidFill>
              </a:rPr>
              <a:t> </a:t>
            </a:r>
            <a:r>
              <a:rPr lang="fr-FR" sz="2000" dirty="0">
                <a:solidFill>
                  <a:schemeClr val="tx1">
                    <a:lumMod val="75000"/>
                    <a:lumOff val="25000"/>
                  </a:schemeClr>
                </a:solidFill>
              </a:rPr>
              <a:t>: Transformation du message</a:t>
            </a:r>
          </a:p>
          <a:p>
            <a:r>
              <a:rPr lang="fr-FR" sz="2000" b="1" i="1" dirty="0" err="1">
                <a:solidFill>
                  <a:schemeClr val="tx1">
                    <a:lumMod val="75000"/>
                    <a:lumOff val="25000"/>
                  </a:schemeClr>
                </a:solidFill>
              </a:rPr>
              <a:t>flatMap</a:t>
            </a:r>
            <a:r>
              <a:rPr lang="fr-FR" sz="2000" dirty="0">
                <a:solidFill>
                  <a:schemeClr val="tx1">
                    <a:lumMod val="75000"/>
                    <a:lumOff val="25000"/>
                  </a:schemeClr>
                </a:solidFill>
              </a:rPr>
              <a:t>, </a:t>
            </a:r>
            <a:r>
              <a:rPr lang="fr-FR" sz="2000" b="1" i="1" dirty="0" err="1">
                <a:solidFill>
                  <a:schemeClr val="tx1">
                    <a:lumMod val="75000"/>
                    <a:lumOff val="25000"/>
                  </a:schemeClr>
                </a:solidFill>
              </a:rPr>
              <a:t>flatMapValues</a:t>
            </a:r>
            <a:r>
              <a:rPr lang="fr-FR" sz="2000" b="1" i="1" dirty="0">
                <a:solidFill>
                  <a:schemeClr val="tx1">
                    <a:lumMod val="75000"/>
                    <a:lumOff val="25000"/>
                  </a:schemeClr>
                </a:solidFill>
              </a:rPr>
              <a:t> </a:t>
            </a:r>
            <a:r>
              <a:rPr lang="fr-FR" sz="2000" dirty="0">
                <a:solidFill>
                  <a:schemeClr val="tx1">
                    <a:lumMod val="75000"/>
                    <a:lumOff val="25000"/>
                  </a:schemeClr>
                </a:solidFill>
              </a:rPr>
              <a:t>: Un message produit 0, 1 ou plusieurs messages transformés</a:t>
            </a:r>
          </a:p>
          <a:p>
            <a:r>
              <a:rPr lang="fr-FR" sz="2000" b="1" i="1" dirty="0" err="1">
                <a:solidFill>
                  <a:schemeClr val="tx1">
                    <a:lumMod val="75000"/>
                    <a:lumOff val="25000"/>
                  </a:schemeClr>
                </a:solidFill>
              </a:rPr>
              <a:t>branch</a:t>
            </a:r>
            <a:r>
              <a:rPr lang="fr-FR" sz="2000" b="1" i="1" dirty="0">
                <a:solidFill>
                  <a:schemeClr val="tx1">
                    <a:lumMod val="75000"/>
                    <a:lumOff val="25000"/>
                  </a:schemeClr>
                </a:solidFill>
              </a:rPr>
              <a:t> </a:t>
            </a:r>
            <a:r>
              <a:rPr lang="fr-FR" sz="2000" dirty="0">
                <a:solidFill>
                  <a:schemeClr val="tx1">
                    <a:lumMod val="75000"/>
                    <a:lumOff val="25000"/>
                  </a:schemeClr>
                </a:solidFill>
              </a:rPr>
              <a:t>: Split le flux d’entrée en plusieurs flux</a:t>
            </a:r>
          </a:p>
          <a:p>
            <a:r>
              <a:rPr lang="fr-FR" sz="2000" b="1" i="1" dirty="0">
                <a:solidFill>
                  <a:schemeClr val="tx1">
                    <a:lumMod val="75000"/>
                    <a:lumOff val="25000"/>
                  </a:schemeClr>
                </a:solidFill>
              </a:rPr>
              <a:t>merge </a:t>
            </a:r>
            <a:r>
              <a:rPr lang="fr-FR" sz="2000" dirty="0">
                <a:solidFill>
                  <a:schemeClr val="tx1">
                    <a:lumMod val="75000"/>
                    <a:lumOff val="25000"/>
                  </a:schemeClr>
                </a:solidFill>
              </a:rPr>
              <a:t>: Fusionne 2 flux </a:t>
            </a:r>
          </a:p>
          <a:p>
            <a:r>
              <a:rPr lang="fr-FR" sz="2000" b="1" i="1" dirty="0" err="1">
                <a:solidFill>
                  <a:schemeClr val="tx1">
                    <a:lumMod val="75000"/>
                    <a:lumOff val="25000"/>
                  </a:schemeClr>
                </a:solidFill>
              </a:rPr>
              <a:t>foreach</a:t>
            </a:r>
            <a:r>
              <a:rPr lang="fr-FR" sz="2000" b="1" i="1" dirty="0">
                <a:solidFill>
                  <a:schemeClr val="tx1">
                    <a:lumMod val="75000"/>
                    <a:lumOff val="25000"/>
                  </a:schemeClr>
                </a:solidFill>
              </a:rPr>
              <a:t> </a:t>
            </a:r>
            <a:r>
              <a:rPr lang="fr-FR" sz="2000" dirty="0">
                <a:solidFill>
                  <a:schemeClr val="tx1">
                    <a:lumMod val="75000"/>
                    <a:lumOff val="25000"/>
                  </a:schemeClr>
                </a:solidFill>
              </a:rPr>
              <a:t>: Opération terminale ne retournant pas de messages mais permettant de faire un traitement sur chaque message</a:t>
            </a:r>
          </a:p>
          <a:p>
            <a:r>
              <a:rPr lang="fr-FR" sz="2000" b="1" i="1" dirty="0" err="1">
                <a:solidFill>
                  <a:schemeClr val="tx1">
                    <a:lumMod val="75000"/>
                    <a:lumOff val="25000"/>
                  </a:schemeClr>
                </a:solidFill>
              </a:rPr>
              <a:t>print</a:t>
            </a:r>
            <a:r>
              <a:rPr lang="fr-FR" sz="2000" b="1" i="1" dirty="0">
                <a:solidFill>
                  <a:schemeClr val="tx1">
                    <a:lumMod val="75000"/>
                    <a:lumOff val="25000"/>
                  </a:schemeClr>
                </a:solidFill>
              </a:rPr>
              <a:t> </a:t>
            </a:r>
            <a:r>
              <a:rPr lang="fr-FR" sz="2000" dirty="0">
                <a:solidFill>
                  <a:schemeClr val="tx1">
                    <a:lumMod val="75000"/>
                    <a:lumOff val="25000"/>
                  </a:schemeClr>
                </a:solidFill>
              </a:rPr>
              <a:t>: Opération terminale affichant le message sur la console</a:t>
            </a:r>
          </a:p>
          <a:p>
            <a:r>
              <a:rPr lang="fr-FR" sz="2000" b="1" i="1" dirty="0" err="1">
                <a:solidFill>
                  <a:schemeClr val="tx1">
                    <a:lumMod val="75000"/>
                    <a:lumOff val="25000"/>
                  </a:schemeClr>
                </a:solidFill>
              </a:rPr>
              <a:t>peek</a:t>
            </a:r>
            <a:r>
              <a:rPr lang="fr-FR" sz="2000" b="1" i="1" dirty="0">
                <a:solidFill>
                  <a:schemeClr val="tx1">
                    <a:lumMod val="75000"/>
                    <a:lumOff val="25000"/>
                  </a:schemeClr>
                </a:solidFill>
              </a:rPr>
              <a:t> </a:t>
            </a:r>
            <a:r>
              <a:rPr lang="fr-FR" sz="2000" dirty="0">
                <a:solidFill>
                  <a:schemeClr val="tx1">
                    <a:lumMod val="75000"/>
                    <a:lumOff val="25000"/>
                  </a:schemeClr>
                </a:solidFill>
              </a:rPr>
              <a:t>: Idem que </a:t>
            </a:r>
            <a:r>
              <a:rPr lang="fr-FR" sz="2000" dirty="0" err="1">
                <a:solidFill>
                  <a:schemeClr val="tx1">
                    <a:lumMod val="75000"/>
                    <a:lumOff val="25000"/>
                  </a:schemeClr>
                </a:solidFill>
              </a:rPr>
              <a:t>ForEach</a:t>
            </a:r>
            <a:r>
              <a:rPr lang="fr-FR" sz="2000" dirty="0">
                <a:solidFill>
                  <a:schemeClr val="tx1">
                    <a:lumMod val="75000"/>
                    <a:lumOff val="25000"/>
                  </a:schemeClr>
                </a:solidFill>
              </a:rPr>
              <a:t> mais opération non terminale renvoyant le même flux</a:t>
            </a:r>
            <a:endParaRPr lang="en-US" sz="20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87406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29010-F589-E332-A266-778ED987A8B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FED639C-4DA2-706A-7D3A-DEB239235C9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a:t>
            </a:r>
          </a:p>
        </p:txBody>
      </p:sp>
      <p:pic>
        <p:nvPicPr>
          <p:cNvPr id="2" name="Image 1">
            <a:extLst>
              <a:ext uri="{FF2B5EF4-FFF2-40B4-BE49-F238E27FC236}">
                <a16:creationId xmlns:a16="http://schemas.microsoft.com/office/drawing/2014/main" id="{C610DD49-C2F4-3CD5-CE0D-93FC220D492C}"/>
              </a:ext>
            </a:extLst>
          </p:cNvPr>
          <p:cNvPicPr>
            <a:picLocks noChangeAspect="1"/>
          </p:cNvPicPr>
          <p:nvPr/>
        </p:nvPicPr>
        <p:blipFill>
          <a:blip r:embed="rId3"/>
          <a:stretch>
            <a:fillRect/>
          </a:stretch>
        </p:blipFill>
        <p:spPr>
          <a:xfrm>
            <a:off x="1328072" y="1357023"/>
            <a:ext cx="9535856" cy="4143953"/>
          </a:xfrm>
          <a:prstGeom prst="rect">
            <a:avLst/>
          </a:prstGeom>
        </p:spPr>
      </p:pic>
    </p:spTree>
    <p:extLst>
      <p:ext uri="{BB962C8B-B14F-4D97-AF65-F5344CB8AC3E}">
        <p14:creationId xmlns:p14="http://schemas.microsoft.com/office/powerpoint/2010/main" val="103151285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9D94E1-F3CB-575C-AD86-50D779A0F55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0965124-E96E-F388-C900-62AE283CCBF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Processeurs </a:t>
            </a:r>
            <a:r>
              <a:rPr lang="fr-FR" sz="2800" dirty="0" err="1">
                <a:solidFill>
                  <a:schemeClr val="tx1">
                    <a:lumMod val="75000"/>
                    <a:lumOff val="25000"/>
                  </a:schemeClr>
                </a:solidFill>
              </a:rPr>
              <a:t>stateless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ED94ECBA-8E04-7ECE-C2D2-1F99A709D9A9}"/>
              </a:ext>
            </a:extLst>
          </p:cNvPr>
          <p:cNvSpPr txBox="1"/>
          <p:nvPr/>
        </p:nvSpPr>
        <p:spPr>
          <a:xfrm>
            <a:off x="192216" y="923831"/>
            <a:ext cx="10104377" cy="5724644"/>
          </a:xfrm>
          <a:prstGeom prst="rect">
            <a:avLst/>
          </a:prstGeom>
          <a:noFill/>
        </p:spPr>
        <p:txBody>
          <a:bodyPr wrap="square" lIns="91440" tIns="45720" rIns="91440" bIns="45720" anchor="t">
            <a:spAutoFit/>
          </a:bodyPr>
          <a:lstStyle/>
          <a:p>
            <a:endParaRPr lang="fr-FR" dirty="0"/>
          </a:p>
          <a:p>
            <a:r>
              <a:rPr lang="fr-FR" b="1" dirty="0"/>
              <a:t>// Branch ( </a:t>
            </a:r>
            <a:r>
              <a:rPr lang="fr-FR" b="1" dirty="0" err="1"/>
              <a:t>equivalent</a:t>
            </a:r>
            <a:r>
              <a:rPr lang="fr-FR" b="1" dirty="0"/>
              <a:t> to ‘if’ condition =&gt; if , </a:t>
            </a:r>
            <a:r>
              <a:rPr lang="fr-FR" b="1" dirty="0" err="1"/>
              <a:t>else</a:t>
            </a:r>
            <a:r>
              <a:rPr lang="fr-FR" b="1" dirty="0"/>
              <a:t> if , </a:t>
            </a:r>
            <a:r>
              <a:rPr lang="fr-FR" b="1" dirty="0" err="1"/>
              <a:t>else</a:t>
            </a:r>
            <a:r>
              <a:rPr lang="fr-FR" b="1" dirty="0"/>
              <a:t> )</a:t>
            </a:r>
            <a:endParaRPr lang="fr-FR" dirty="0"/>
          </a:p>
          <a:p>
            <a:r>
              <a:rPr lang="en-US" dirty="0"/>
              <a:t>Map&lt;String, </a:t>
            </a:r>
            <a:r>
              <a:rPr lang="en-US" dirty="0" err="1"/>
              <a:t>KStream</a:t>
            </a:r>
            <a:r>
              <a:rPr lang="en-US" dirty="0"/>
              <a:t>&lt;String, Long&gt;&gt; branches = </a:t>
            </a:r>
          </a:p>
          <a:p>
            <a:r>
              <a:rPr lang="en-US" dirty="0" err="1"/>
              <a:t>stream.split</a:t>
            </a:r>
            <a:r>
              <a:rPr lang="en-US" dirty="0"/>
              <a:t>(Named.as("Branch-")) </a:t>
            </a:r>
          </a:p>
          <a:p>
            <a:r>
              <a:rPr lang="en-US" dirty="0"/>
              <a:t>.branch((key, value) -&gt; </a:t>
            </a:r>
            <a:r>
              <a:rPr lang="en-US" dirty="0" err="1"/>
              <a:t>key.startsWith</a:t>
            </a:r>
            <a:r>
              <a:rPr lang="en-US" dirty="0"/>
              <a:t>("A"), /* first predicate */ </a:t>
            </a:r>
          </a:p>
          <a:p>
            <a:r>
              <a:rPr lang="fr-FR" dirty="0"/>
              <a:t>Branched.as("A")) </a:t>
            </a:r>
          </a:p>
          <a:p>
            <a:r>
              <a:rPr lang="en-US" dirty="0"/>
              <a:t>.branch((key, value) -&gt; </a:t>
            </a:r>
            <a:r>
              <a:rPr lang="en-US" dirty="0" err="1"/>
              <a:t>key.startsWith</a:t>
            </a:r>
            <a:r>
              <a:rPr lang="en-US" dirty="0"/>
              <a:t>("B"), /* second predicate */ </a:t>
            </a:r>
          </a:p>
          <a:p>
            <a:r>
              <a:rPr lang="fr-FR" dirty="0"/>
              <a:t>Branched.as("B")) </a:t>
            </a:r>
          </a:p>
          <a:p>
            <a:r>
              <a:rPr lang="fr-FR" dirty="0"/>
              <a:t>.</a:t>
            </a:r>
            <a:r>
              <a:rPr lang="fr-FR" dirty="0" err="1"/>
              <a:t>defaultBranch</a:t>
            </a:r>
            <a:r>
              <a:rPr lang="fr-FR" dirty="0"/>
              <a:t>(Branched.as("C")) /* default </a:t>
            </a:r>
            <a:r>
              <a:rPr lang="fr-FR" dirty="0" err="1"/>
              <a:t>branch</a:t>
            </a:r>
            <a:r>
              <a:rPr lang="fr-FR" dirty="0"/>
              <a:t> */</a:t>
            </a:r>
          </a:p>
          <a:p>
            <a:r>
              <a:rPr lang="fr-FR" dirty="0"/>
              <a:t>);</a:t>
            </a:r>
          </a:p>
          <a:p>
            <a:r>
              <a:rPr lang="en-US" dirty="0"/>
              <a:t>// </a:t>
            </a:r>
            <a:r>
              <a:rPr lang="en-US" dirty="0" err="1"/>
              <a:t>KStream</a:t>
            </a:r>
            <a:r>
              <a:rPr lang="en-US" dirty="0"/>
              <a:t> </a:t>
            </a:r>
            <a:r>
              <a:rPr lang="en-US" dirty="0" err="1"/>
              <a:t>branches.get</a:t>
            </a:r>
            <a:r>
              <a:rPr lang="en-US" dirty="0"/>
              <a:t>("Branch-A") contains all records whose keys start with "A"</a:t>
            </a:r>
          </a:p>
          <a:p>
            <a:r>
              <a:rPr lang="en-US" dirty="0"/>
              <a:t>// </a:t>
            </a:r>
            <a:r>
              <a:rPr lang="en-US" dirty="0" err="1"/>
              <a:t>KStream</a:t>
            </a:r>
            <a:r>
              <a:rPr lang="en-US" dirty="0"/>
              <a:t> </a:t>
            </a:r>
            <a:r>
              <a:rPr lang="en-US" dirty="0" err="1"/>
              <a:t>branches.get</a:t>
            </a:r>
            <a:r>
              <a:rPr lang="en-US" dirty="0"/>
              <a:t>("Branch-B") contains all records whose keys start with "B"</a:t>
            </a:r>
          </a:p>
          <a:p>
            <a:r>
              <a:rPr lang="en-US" dirty="0"/>
              <a:t>// </a:t>
            </a:r>
            <a:r>
              <a:rPr lang="en-US" dirty="0" err="1"/>
              <a:t>KStream</a:t>
            </a:r>
            <a:r>
              <a:rPr lang="en-US" dirty="0"/>
              <a:t> </a:t>
            </a:r>
            <a:r>
              <a:rPr lang="en-US" dirty="0" err="1"/>
              <a:t>branches.get</a:t>
            </a:r>
            <a:r>
              <a:rPr lang="en-US" dirty="0"/>
              <a:t>("Branch-C") contains all other records</a:t>
            </a:r>
          </a:p>
          <a:p>
            <a:r>
              <a:rPr lang="fr-FR" b="1" dirty="0"/>
              <a:t>// Filtre </a:t>
            </a:r>
            <a:r>
              <a:rPr lang="fr-FR" b="1" dirty="0" err="1"/>
              <a:t>Kstream</a:t>
            </a:r>
            <a:r>
              <a:rPr lang="fr-FR" b="1" dirty="0"/>
              <a:t>, </a:t>
            </a:r>
            <a:r>
              <a:rPr lang="fr-FR" b="1" dirty="0" err="1"/>
              <a:t>KTable</a:t>
            </a:r>
            <a:endParaRPr lang="fr-FR" dirty="0"/>
          </a:p>
          <a:p>
            <a:r>
              <a:rPr lang="en-US" dirty="0" err="1"/>
              <a:t>KStream</a:t>
            </a:r>
            <a:r>
              <a:rPr lang="en-US" dirty="0"/>
              <a:t>&lt;String, Long&gt; </a:t>
            </a:r>
            <a:r>
              <a:rPr lang="en-US" dirty="0" err="1"/>
              <a:t>onlyPositives</a:t>
            </a:r>
            <a:r>
              <a:rPr lang="en-US" dirty="0"/>
              <a:t> = </a:t>
            </a:r>
            <a:r>
              <a:rPr lang="en-US" dirty="0" err="1"/>
              <a:t>stream.filter</a:t>
            </a:r>
            <a:r>
              <a:rPr lang="en-US" dirty="0"/>
              <a:t>((key, value) -&gt; value &gt; 0);</a:t>
            </a:r>
          </a:p>
          <a:p>
            <a:r>
              <a:rPr lang="fr-FR" b="1" dirty="0"/>
              <a:t>// </a:t>
            </a:r>
            <a:r>
              <a:rPr lang="fr-FR" b="1" dirty="0" err="1"/>
              <a:t>Map</a:t>
            </a:r>
            <a:r>
              <a:rPr lang="fr-FR" b="1" dirty="0"/>
              <a:t>, </a:t>
            </a:r>
            <a:r>
              <a:rPr lang="fr-FR" b="1" dirty="0" err="1"/>
              <a:t>MaValues</a:t>
            </a:r>
            <a:endParaRPr lang="fr-FR" dirty="0"/>
          </a:p>
          <a:p>
            <a:r>
              <a:rPr lang="fr-FR" dirty="0" err="1"/>
              <a:t>KStream</a:t>
            </a:r>
            <a:r>
              <a:rPr lang="fr-FR" dirty="0"/>
              <a:t>&lt;String, Integer&gt; </a:t>
            </a:r>
            <a:r>
              <a:rPr lang="fr-FR" dirty="0" err="1"/>
              <a:t>transformed</a:t>
            </a:r>
            <a:r>
              <a:rPr lang="fr-FR" dirty="0"/>
              <a:t> = </a:t>
            </a:r>
            <a:r>
              <a:rPr lang="fr-FR" dirty="0" err="1"/>
              <a:t>stream.map</a:t>
            </a:r>
            <a:r>
              <a:rPr lang="fr-FR" dirty="0"/>
              <a:t>( </a:t>
            </a:r>
          </a:p>
          <a:p>
            <a:r>
              <a:rPr lang="en-US" dirty="0"/>
              <a:t>(key, value) -&gt; </a:t>
            </a:r>
            <a:r>
              <a:rPr lang="en-US" dirty="0" err="1"/>
              <a:t>KeyValue.pair</a:t>
            </a:r>
            <a:r>
              <a:rPr lang="en-US" dirty="0"/>
              <a:t>(</a:t>
            </a:r>
            <a:r>
              <a:rPr lang="en-US" dirty="0" err="1"/>
              <a:t>value.toLowerCase</a:t>
            </a:r>
            <a:r>
              <a:rPr lang="en-US" dirty="0"/>
              <a:t>(), </a:t>
            </a:r>
            <a:r>
              <a:rPr lang="en-US" dirty="0" err="1"/>
              <a:t>value.length</a:t>
            </a:r>
            <a:r>
              <a:rPr lang="en-US" dirty="0"/>
              <a:t>()));</a:t>
            </a:r>
          </a:p>
          <a:p>
            <a:r>
              <a:rPr lang="en-US" dirty="0" err="1"/>
              <a:t>KStream</a:t>
            </a:r>
            <a:r>
              <a:rPr lang="en-US" dirty="0"/>
              <a:t>&lt;byte[], String&gt; uppercased = </a:t>
            </a:r>
            <a:r>
              <a:rPr lang="en-US" dirty="0" err="1"/>
              <a:t>stream.mapValues</a:t>
            </a:r>
            <a:r>
              <a:rPr lang="en-US" dirty="0"/>
              <a:t>(value -&gt; </a:t>
            </a:r>
            <a:r>
              <a:rPr lang="en-US" dirty="0" err="1"/>
              <a:t>value.toUpperCase</a:t>
            </a:r>
            <a:r>
              <a:rPr lang="en-US" dirty="0"/>
              <a:t>());</a:t>
            </a:r>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81129551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19DD6-27D1-B9BE-C29C-CC2A5B508C6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8FE1D92-06AF-B994-5E96-48DF420ED7C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Processeurs </a:t>
            </a:r>
            <a:r>
              <a:rPr lang="fr-FR" sz="2800" dirty="0" err="1">
                <a:solidFill>
                  <a:schemeClr val="tx1">
                    <a:lumMod val="75000"/>
                    <a:lumOff val="25000"/>
                  </a:schemeClr>
                </a:solidFill>
              </a:rPr>
              <a:t>stateful</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39A440F4-AAC6-BF66-1328-864A91382370}"/>
              </a:ext>
            </a:extLst>
          </p:cNvPr>
          <p:cNvSpPr txBox="1"/>
          <p:nvPr/>
        </p:nvSpPr>
        <p:spPr>
          <a:xfrm>
            <a:off x="988152" y="955637"/>
            <a:ext cx="10104377" cy="6124754"/>
          </a:xfrm>
          <a:prstGeom prst="rect">
            <a:avLst/>
          </a:prstGeom>
          <a:noFill/>
        </p:spPr>
        <p:txBody>
          <a:bodyPr wrap="square" lIns="91440" tIns="45720" rIns="91440" bIns="45720" anchor="t">
            <a:spAutoFit/>
          </a:bodyPr>
          <a:lstStyle/>
          <a:p>
            <a:r>
              <a:rPr lang="fr-FR" dirty="0"/>
              <a:t>  </a:t>
            </a:r>
          </a:p>
          <a:p>
            <a:r>
              <a:rPr lang="fr-FR" sz="3200" dirty="0"/>
              <a:t>Les opérateurs </a:t>
            </a:r>
            <a:r>
              <a:rPr lang="fr-FR" sz="3200" dirty="0" err="1"/>
              <a:t>stateful</a:t>
            </a:r>
            <a:r>
              <a:rPr lang="fr-FR" sz="3200" dirty="0"/>
              <a:t> disponibles sont :</a:t>
            </a:r>
          </a:p>
          <a:p>
            <a:pPr lvl="1"/>
            <a:r>
              <a:rPr lang="fr-FR" sz="3200" dirty="0"/>
              <a:t>-Les agrégations</a:t>
            </a:r>
          </a:p>
          <a:p>
            <a:pPr marL="1371600" lvl="2" indent="-457200">
              <a:buFont typeface="Arial" panose="020B0604020202020204" pitchFamily="34" charset="0"/>
              <a:buChar char="•"/>
            </a:pPr>
            <a:r>
              <a:rPr lang="fr-FR" sz="3200" dirty="0"/>
              <a:t>En continue</a:t>
            </a:r>
          </a:p>
          <a:p>
            <a:pPr marL="1371600" lvl="2" indent="-457200">
              <a:buFont typeface="Arial" panose="020B0604020202020204" pitchFamily="34" charset="0"/>
              <a:buChar char="•"/>
            </a:pPr>
            <a:r>
              <a:rPr lang="fr-FR" sz="3200" dirty="0"/>
              <a:t>Utilisant des fenêtres temporelles</a:t>
            </a:r>
          </a:p>
          <a:p>
            <a:pPr lvl="1"/>
            <a:endParaRPr lang="fr-FR" sz="3200" dirty="0"/>
          </a:p>
          <a:p>
            <a:pPr lvl="1"/>
            <a:r>
              <a:rPr lang="fr-FR" sz="3200" dirty="0"/>
              <a:t>-Les jointures</a:t>
            </a:r>
          </a:p>
          <a:p>
            <a:pPr marL="1371600" lvl="2" indent="-457200">
              <a:buFont typeface="Arial" panose="020B0604020202020204" pitchFamily="34" charset="0"/>
              <a:buChar char="•"/>
            </a:pPr>
            <a:r>
              <a:rPr lang="fr-FR" sz="3200" dirty="0"/>
              <a:t>Entre 2 Stream</a:t>
            </a:r>
          </a:p>
          <a:p>
            <a:pPr marL="1371600" lvl="2" indent="-457200">
              <a:buFont typeface="Arial" panose="020B0604020202020204" pitchFamily="34" charset="0"/>
              <a:buChar char="•"/>
            </a:pPr>
            <a:r>
              <a:rPr lang="fr-FR" sz="3200" dirty="0"/>
              <a:t>Entre un Stream et une table</a:t>
            </a:r>
          </a:p>
          <a:p>
            <a:pPr marL="1371600" lvl="2" indent="-457200">
              <a:buFont typeface="Arial" panose="020B0604020202020204" pitchFamily="34" charset="0"/>
              <a:buChar char="•"/>
            </a:pPr>
            <a:r>
              <a:rPr lang="fr-FR" sz="3200" dirty="0"/>
              <a:t>Entre 2 tables</a:t>
            </a:r>
          </a:p>
          <a:p>
            <a:endParaRPr lang="fr-FR" dirty="0"/>
          </a:p>
          <a:p>
            <a:endParaRPr lang="en-US" sz="20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12938366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01387-79CF-7634-D370-6EC4EBD1FD9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F65545B-7876-4604-5900-4558E8386EF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State Store associés</a:t>
            </a:r>
          </a:p>
        </p:txBody>
      </p:sp>
      <p:sp>
        <p:nvSpPr>
          <p:cNvPr id="6" name="TextBox 13">
            <a:extLst>
              <a:ext uri="{FF2B5EF4-FFF2-40B4-BE49-F238E27FC236}">
                <a16:creationId xmlns:a16="http://schemas.microsoft.com/office/drawing/2014/main" id="{1947D01D-C6E8-248C-A237-419B4591FDE3}"/>
              </a:ext>
            </a:extLst>
          </p:cNvPr>
          <p:cNvSpPr txBox="1"/>
          <p:nvPr/>
        </p:nvSpPr>
        <p:spPr>
          <a:xfrm>
            <a:off x="988152" y="955637"/>
            <a:ext cx="10104377" cy="4893647"/>
          </a:xfrm>
          <a:prstGeom prst="rect">
            <a:avLst/>
          </a:prstGeom>
          <a:noFill/>
        </p:spPr>
        <p:txBody>
          <a:bodyPr wrap="square" lIns="91440" tIns="45720" rIns="91440" bIns="45720" anchor="t">
            <a:spAutoFit/>
          </a:bodyPr>
          <a:lstStyle/>
          <a:p>
            <a:r>
              <a:rPr lang="fr-FR" dirty="0"/>
              <a:t>  </a:t>
            </a:r>
          </a:p>
          <a:p>
            <a:endParaRPr lang="fr-FR" dirty="0"/>
          </a:p>
          <a:p>
            <a:r>
              <a:rPr lang="fr-FR" dirty="0"/>
              <a:t>Les opérateurs </a:t>
            </a:r>
            <a:r>
              <a:rPr lang="fr-FR" dirty="0" err="1"/>
              <a:t>stateful</a:t>
            </a:r>
            <a:r>
              <a:rPr lang="fr-FR" dirty="0"/>
              <a:t> nécessitent un </a:t>
            </a:r>
            <a:r>
              <a:rPr lang="fr-FR" dirty="0" err="1"/>
              <a:t>StateStore</a:t>
            </a:r>
            <a:r>
              <a:rPr lang="fr-FR" dirty="0"/>
              <a:t> associé ou pas à une fenêtre temporelle</a:t>
            </a:r>
          </a:p>
          <a:p>
            <a:r>
              <a:rPr lang="fr-FR" dirty="0"/>
              <a:t>Les </a:t>
            </a:r>
            <a:r>
              <a:rPr lang="fr-FR" dirty="0" err="1"/>
              <a:t>StateStore</a:t>
            </a:r>
            <a:r>
              <a:rPr lang="fr-FR" dirty="0"/>
              <a:t> sont spécifié via le paramètre </a:t>
            </a:r>
            <a:r>
              <a:rPr lang="fr-FR" b="1" i="1" dirty="0" err="1"/>
              <a:t>materialized</a:t>
            </a:r>
            <a:r>
              <a:rPr lang="fr-FR" dirty="0"/>
              <a:t>. </a:t>
            </a:r>
          </a:p>
          <a:p>
            <a:endParaRPr lang="fr-FR" dirty="0"/>
          </a:p>
          <a:p>
            <a:r>
              <a:rPr lang="fr-FR" dirty="0"/>
              <a:t>3 types de </a:t>
            </a:r>
            <a:r>
              <a:rPr lang="fr-FR" dirty="0" err="1"/>
              <a:t>StateStore</a:t>
            </a:r>
            <a:r>
              <a:rPr lang="fr-FR" dirty="0"/>
              <a:t> sont possibles :</a:t>
            </a:r>
          </a:p>
          <a:p>
            <a:endParaRPr lang="fr-FR" dirty="0"/>
          </a:p>
          <a:p>
            <a:r>
              <a:rPr lang="fr-FR" dirty="0"/>
              <a:t>les agrégations non fenêtrées et les </a:t>
            </a:r>
            <a:r>
              <a:rPr lang="fr-FR" dirty="0" err="1"/>
              <a:t>KTables</a:t>
            </a:r>
            <a:r>
              <a:rPr lang="fr-FR" dirty="0"/>
              <a:t> non fenêtrées utilisent des </a:t>
            </a:r>
            <a:r>
              <a:rPr lang="fr-FR" b="1" i="1" dirty="0" err="1"/>
              <a:t>TimestampedKeyValueStores</a:t>
            </a:r>
            <a:r>
              <a:rPr lang="fr-FR" b="1" i="1" dirty="0"/>
              <a:t> </a:t>
            </a:r>
            <a:r>
              <a:rPr lang="fr-FR" dirty="0"/>
              <a:t>ou des </a:t>
            </a:r>
            <a:r>
              <a:rPr lang="fr-FR" b="1" i="1" dirty="0" err="1"/>
              <a:t>VersionedKeyValueStores</a:t>
            </a:r>
            <a:endParaRPr lang="fr-FR" b="1" i="1" dirty="0"/>
          </a:p>
          <a:p>
            <a:endParaRPr lang="fr-FR" dirty="0"/>
          </a:p>
          <a:p>
            <a:r>
              <a:rPr lang="fr-FR" dirty="0"/>
              <a:t>Les agrégations fenêtrées temporelles et les jointures </a:t>
            </a:r>
            <a:r>
              <a:rPr lang="fr-FR" i="1" dirty="0" err="1"/>
              <a:t>KStream-KStream</a:t>
            </a:r>
            <a:r>
              <a:rPr lang="fr-FR" i="1" dirty="0"/>
              <a:t> </a:t>
            </a:r>
            <a:r>
              <a:rPr lang="fr-FR" dirty="0"/>
              <a:t>utilisent des </a:t>
            </a:r>
            <a:r>
              <a:rPr lang="fr-FR" b="1" i="1" dirty="0" err="1"/>
              <a:t>TimestampedWindowStores</a:t>
            </a:r>
            <a:endParaRPr lang="fr-FR" b="1" i="1" dirty="0"/>
          </a:p>
          <a:p>
            <a:endParaRPr lang="fr-FR" dirty="0"/>
          </a:p>
          <a:p>
            <a:r>
              <a:rPr lang="fr-FR" dirty="0"/>
              <a:t>Les agrégations fenêtrées de session utilisent des </a:t>
            </a:r>
            <a:r>
              <a:rPr lang="fr-FR" b="1" i="1" dirty="0" err="1"/>
              <a:t>SessionStores</a:t>
            </a:r>
            <a:r>
              <a:rPr lang="fr-FR" b="1" i="1" dirty="0"/>
              <a:t> </a:t>
            </a:r>
            <a:endParaRPr lang="fr-FR" dirty="0"/>
          </a:p>
          <a:p>
            <a:endParaRPr lang="fr-FR" dirty="0"/>
          </a:p>
          <a:p>
            <a:r>
              <a:rPr lang="fr-FR" dirty="0"/>
              <a:t>Les </a:t>
            </a:r>
            <a:r>
              <a:rPr lang="fr-FR" dirty="0" err="1"/>
              <a:t>stateStore</a:t>
            </a:r>
            <a:r>
              <a:rPr lang="fr-FR" dirty="0"/>
              <a:t> sont </a:t>
            </a:r>
            <a:r>
              <a:rPr lang="fr-FR" dirty="0" err="1"/>
              <a:t>fault-tolerant</a:t>
            </a:r>
            <a:endParaRPr lang="fr-FR" dirty="0"/>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25026296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820C3-22DA-1008-9FF8-6A143B71AC2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BB2FF08-968D-A531-6A6F-F62CC703261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State Store associés</a:t>
            </a:r>
          </a:p>
        </p:txBody>
      </p:sp>
      <p:sp>
        <p:nvSpPr>
          <p:cNvPr id="6" name="TextBox 13">
            <a:extLst>
              <a:ext uri="{FF2B5EF4-FFF2-40B4-BE49-F238E27FC236}">
                <a16:creationId xmlns:a16="http://schemas.microsoft.com/office/drawing/2014/main" id="{0EE6514D-C080-1301-71EC-38AE9318A7B5}"/>
              </a:ext>
            </a:extLst>
          </p:cNvPr>
          <p:cNvSpPr txBox="1"/>
          <p:nvPr/>
        </p:nvSpPr>
        <p:spPr>
          <a:xfrm>
            <a:off x="988152" y="955637"/>
            <a:ext cx="10104377" cy="5078313"/>
          </a:xfrm>
          <a:prstGeom prst="rect">
            <a:avLst/>
          </a:prstGeom>
          <a:noFill/>
        </p:spPr>
        <p:txBody>
          <a:bodyPr wrap="square" lIns="91440" tIns="45720" rIns="91440" bIns="45720" anchor="t">
            <a:spAutoFit/>
          </a:bodyPr>
          <a:lstStyle/>
          <a:p>
            <a:r>
              <a:rPr lang="fr-FR" dirty="0"/>
              <a:t>  </a:t>
            </a:r>
          </a:p>
          <a:p>
            <a:endParaRPr lang="fr-FR" dirty="0"/>
          </a:p>
          <a:p>
            <a:r>
              <a:rPr lang="en-US" sz="2400" dirty="0" err="1">
                <a:solidFill>
                  <a:schemeClr val="tx1">
                    <a:lumMod val="75000"/>
                    <a:lumOff val="25000"/>
                  </a:schemeClr>
                </a:solidFill>
              </a:rPr>
              <a:t>KTable</a:t>
            </a:r>
            <a:r>
              <a:rPr lang="en-US" sz="2400" dirty="0">
                <a:solidFill>
                  <a:schemeClr val="tx1">
                    <a:lumMod val="75000"/>
                    <a:lumOff val="25000"/>
                  </a:schemeClr>
                </a:solidFill>
              </a:rPr>
              <a:t>&lt;String, Long&gt; </a:t>
            </a:r>
            <a:r>
              <a:rPr lang="en-US" sz="2400" dirty="0" err="1">
                <a:solidFill>
                  <a:schemeClr val="tx1">
                    <a:lumMod val="75000"/>
                    <a:lumOff val="25000"/>
                  </a:schemeClr>
                </a:solidFill>
              </a:rPr>
              <a:t>productCounts</a:t>
            </a:r>
            <a:r>
              <a:rPr lang="en-US" sz="2400" dirty="0">
                <a:solidFill>
                  <a:schemeClr val="tx1">
                    <a:lumMod val="75000"/>
                    <a:lumOff val="25000"/>
                  </a:schemeClr>
                </a:solidFill>
              </a:rPr>
              <a:t> = </a:t>
            </a:r>
            <a:r>
              <a:rPr lang="en-US" sz="2400" dirty="0" err="1">
                <a:solidFill>
                  <a:schemeClr val="tx1">
                    <a:lumMod val="75000"/>
                    <a:lumOff val="25000"/>
                  </a:schemeClr>
                </a:solidFill>
              </a:rPr>
              <a:t>builder.stream</a:t>
            </a:r>
            <a:r>
              <a:rPr lang="en-US" sz="2400" dirty="0">
                <a:solidFill>
                  <a:schemeClr val="tx1">
                    <a:lumMod val="75000"/>
                    <a:lumOff val="25000"/>
                  </a:schemeClr>
                </a:solidFill>
              </a:rPr>
              <a:t>("orders")</a:t>
            </a:r>
          </a:p>
          <a:p>
            <a:r>
              <a:rPr lang="en-US" sz="2400" dirty="0">
                <a:solidFill>
                  <a:schemeClr val="tx1">
                    <a:lumMod val="75000"/>
                    <a:lumOff val="25000"/>
                  </a:schemeClr>
                </a:solidFill>
              </a:rPr>
              <a:t>    .</a:t>
            </a:r>
            <a:r>
              <a:rPr lang="en-US" sz="2400" dirty="0" err="1">
                <a:solidFill>
                  <a:schemeClr val="tx1">
                    <a:lumMod val="75000"/>
                    <a:lumOff val="25000"/>
                  </a:schemeClr>
                </a:solidFill>
              </a:rPr>
              <a:t>groupByKey</a:t>
            </a:r>
            <a:r>
              <a:rPr lang="en-US" sz="2400" dirty="0">
                <a:solidFill>
                  <a:schemeClr val="tx1">
                    <a:lumMod val="75000"/>
                    <a:lumOff val="25000"/>
                  </a:schemeClr>
                </a:solidFill>
              </a:rPr>
              <a:t>()</a:t>
            </a:r>
          </a:p>
          <a:p>
            <a:r>
              <a:rPr lang="en-US" sz="2400" dirty="0">
                <a:solidFill>
                  <a:schemeClr val="tx1">
                    <a:lumMod val="75000"/>
                    <a:lumOff val="25000"/>
                  </a:schemeClr>
                </a:solidFill>
              </a:rPr>
              <a:t>    .count(Materialized.as("product-count-store"));</a:t>
            </a:r>
            <a:endParaRPr lang="fr-FR" sz="2400" dirty="0">
              <a:solidFill>
                <a:schemeClr val="tx1">
                  <a:lumMod val="75000"/>
                  <a:lumOff val="25000"/>
                </a:schemeClr>
              </a:solidFill>
            </a:endParaRPr>
          </a:p>
          <a:p>
            <a:endParaRPr lang="fr-FR" sz="2400" dirty="0">
              <a:solidFill>
                <a:schemeClr val="tx1">
                  <a:lumMod val="75000"/>
                  <a:lumOff val="25000"/>
                </a:schemeClr>
              </a:solidFill>
            </a:endParaRPr>
          </a:p>
          <a:p>
            <a:r>
              <a:rPr lang="en-US" sz="2400" dirty="0">
                <a:solidFill>
                  <a:schemeClr val="tx1">
                    <a:lumMod val="75000"/>
                    <a:lumOff val="25000"/>
                  </a:schemeClr>
                </a:solidFill>
              </a:rPr>
              <a:t>Here:</a:t>
            </a:r>
          </a:p>
          <a:p>
            <a:endParaRPr lang="en-US" sz="2400" dirty="0">
              <a:solidFill>
                <a:schemeClr val="tx1">
                  <a:lumMod val="75000"/>
                  <a:lumOff val="25000"/>
                </a:schemeClr>
              </a:solidFill>
            </a:endParaRPr>
          </a:p>
          <a:p>
            <a:r>
              <a:rPr lang="en-US" sz="2400" dirty="0">
                <a:solidFill>
                  <a:schemeClr val="tx1">
                    <a:lumMod val="75000"/>
                    <a:lumOff val="25000"/>
                  </a:schemeClr>
                </a:solidFill>
              </a:rPr>
              <a:t>Kafka Streams automatically creates a </a:t>
            </a:r>
            <a:r>
              <a:rPr lang="en-US" sz="2400" dirty="0" err="1">
                <a:solidFill>
                  <a:schemeClr val="tx1">
                    <a:lumMod val="75000"/>
                    <a:lumOff val="25000"/>
                  </a:schemeClr>
                </a:solidFill>
              </a:rPr>
              <a:t>StateStore</a:t>
            </a:r>
            <a:r>
              <a:rPr lang="en-US" sz="2400" dirty="0">
                <a:solidFill>
                  <a:schemeClr val="tx1">
                    <a:lumMod val="75000"/>
                    <a:lumOff val="25000"/>
                  </a:schemeClr>
                </a:solidFill>
              </a:rPr>
              <a:t> named product-count-store.</a:t>
            </a:r>
          </a:p>
          <a:p>
            <a:r>
              <a:rPr lang="en-US" sz="2400" dirty="0">
                <a:solidFill>
                  <a:schemeClr val="tx1">
                    <a:lumMod val="75000"/>
                    <a:lumOff val="25000"/>
                  </a:schemeClr>
                </a:solidFill>
              </a:rPr>
              <a:t>It stores the current count per product key.</a:t>
            </a:r>
          </a:p>
          <a:p>
            <a:r>
              <a:rPr lang="en-US" sz="2400" dirty="0">
                <a:solidFill>
                  <a:schemeClr val="tx1">
                    <a:lumMod val="75000"/>
                    <a:lumOff val="25000"/>
                  </a:schemeClr>
                </a:solidFill>
              </a:rPr>
              <a:t>A changelog topic (e.g. product-count-store-changelog) backs it up.</a:t>
            </a:r>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847821946"/>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29D16D-58F4-9A7A-3B47-A06A85FADFF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0BAC4E4-674A-F7B3-C561-1994B23E4A2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Agrégations</a:t>
            </a:r>
          </a:p>
        </p:txBody>
      </p:sp>
      <p:sp>
        <p:nvSpPr>
          <p:cNvPr id="6" name="TextBox 13">
            <a:extLst>
              <a:ext uri="{FF2B5EF4-FFF2-40B4-BE49-F238E27FC236}">
                <a16:creationId xmlns:a16="http://schemas.microsoft.com/office/drawing/2014/main" id="{71DAE337-70ED-FDEC-132E-95BBF5A0408B}"/>
              </a:ext>
            </a:extLst>
          </p:cNvPr>
          <p:cNvSpPr txBox="1"/>
          <p:nvPr/>
        </p:nvSpPr>
        <p:spPr>
          <a:xfrm>
            <a:off x="988152" y="955637"/>
            <a:ext cx="10104377" cy="5478423"/>
          </a:xfrm>
          <a:prstGeom prst="rect">
            <a:avLst/>
          </a:prstGeom>
          <a:noFill/>
        </p:spPr>
        <p:txBody>
          <a:bodyPr wrap="square" lIns="91440" tIns="45720" rIns="91440" bIns="45720" anchor="t">
            <a:spAutoFit/>
          </a:bodyPr>
          <a:lstStyle/>
          <a:p>
            <a:r>
              <a:rPr lang="fr-FR" dirty="0"/>
              <a:t> </a:t>
            </a:r>
            <a:r>
              <a:rPr lang="fr-FR" sz="2400" dirty="0">
                <a:solidFill>
                  <a:schemeClr val="tx1">
                    <a:lumMod val="75000"/>
                    <a:lumOff val="25000"/>
                  </a:schemeClr>
                </a:solidFill>
              </a:rPr>
              <a:t>Pour appliquer une agrégation, il est généralement nécessaire de grouper les enregistrement avec les opérateurs </a:t>
            </a:r>
            <a:r>
              <a:rPr lang="fr-FR" sz="2400" b="1" i="1" dirty="0" err="1">
                <a:solidFill>
                  <a:schemeClr val="tx1">
                    <a:lumMod val="75000"/>
                    <a:lumOff val="25000"/>
                  </a:schemeClr>
                </a:solidFill>
              </a:rPr>
              <a:t>GroupBy</a:t>
            </a:r>
            <a:r>
              <a:rPr lang="fr-FR" sz="2400" b="1" i="1" dirty="0">
                <a:solidFill>
                  <a:schemeClr val="tx1">
                    <a:lumMod val="75000"/>
                    <a:lumOff val="25000"/>
                  </a:schemeClr>
                </a:solidFill>
              </a:rPr>
              <a:t>*</a:t>
            </a:r>
          </a:p>
          <a:p>
            <a:endParaRPr lang="fr-FR" sz="2400" dirty="0">
              <a:solidFill>
                <a:schemeClr val="tx1">
                  <a:lumMod val="75000"/>
                  <a:lumOff val="25000"/>
                </a:schemeClr>
              </a:solidFill>
            </a:endParaRPr>
          </a:p>
          <a:p>
            <a:r>
              <a:rPr lang="fr-FR" sz="2400" dirty="0">
                <a:solidFill>
                  <a:schemeClr val="tx1">
                    <a:lumMod val="75000"/>
                    <a:lumOff val="25000"/>
                  </a:schemeClr>
                </a:solidFill>
              </a:rPr>
              <a:t>Ces opérateurs génèrent :</a:t>
            </a:r>
          </a:p>
          <a:p>
            <a:r>
              <a:rPr lang="fr-FR" sz="2400" dirty="0">
                <a:solidFill>
                  <a:schemeClr val="tx1">
                    <a:lumMod val="75000"/>
                    <a:lumOff val="25000"/>
                  </a:schemeClr>
                </a:solidFill>
              </a:rPr>
              <a:t>Un </a:t>
            </a:r>
            <a:r>
              <a:rPr lang="fr-FR" sz="2400" b="1" i="1" dirty="0" err="1">
                <a:solidFill>
                  <a:schemeClr val="tx1">
                    <a:lumMod val="75000"/>
                    <a:lumOff val="25000"/>
                  </a:schemeClr>
                </a:solidFill>
              </a:rPr>
              <a:t>KGroupedStream</a:t>
            </a:r>
            <a:r>
              <a:rPr lang="fr-FR" sz="2400" b="1" i="1" dirty="0">
                <a:solidFill>
                  <a:schemeClr val="tx1">
                    <a:lumMod val="75000"/>
                    <a:lumOff val="25000"/>
                  </a:schemeClr>
                </a:solidFill>
              </a:rPr>
              <a:t> </a:t>
            </a:r>
            <a:r>
              <a:rPr lang="fr-FR" sz="2400" dirty="0">
                <a:solidFill>
                  <a:schemeClr val="tx1">
                    <a:lumMod val="75000"/>
                    <a:lumOff val="25000"/>
                  </a:schemeClr>
                </a:solidFill>
              </a:rPr>
              <a:t>si appliqués sur un </a:t>
            </a:r>
            <a:r>
              <a:rPr lang="fr-FR" sz="2400" dirty="0" err="1">
                <a:solidFill>
                  <a:schemeClr val="tx1">
                    <a:lumMod val="75000"/>
                    <a:lumOff val="25000"/>
                  </a:schemeClr>
                </a:solidFill>
              </a:rPr>
              <a:t>KStream</a:t>
            </a:r>
            <a:endParaRPr lang="fr-FR" sz="2400" dirty="0">
              <a:solidFill>
                <a:schemeClr val="tx1">
                  <a:lumMod val="75000"/>
                  <a:lumOff val="25000"/>
                </a:schemeClr>
              </a:solidFill>
            </a:endParaRPr>
          </a:p>
          <a:p>
            <a:r>
              <a:rPr lang="fr-FR" sz="2400" dirty="0">
                <a:solidFill>
                  <a:schemeClr val="tx1">
                    <a:lumMod val="75000"/>
                    <a:lumOff val="25000"/>
                  </a:schemeClr>
                </a:solidFill>
              </a:rPr>
              <a:t>Un </a:t>
            </a:r>
            <a:r>
              <a:rPr lang="fr-FR" sz="2400" b="1" i="1" dirty="0" err="1">
                <a:solidFill>
                  <a:schemeClr val="tx1">
                    <a:lumMod val="75000"/>
                    <a:lumOff val="25000"/>
                  </a:schemeClr>
                </a:solidFill>
              </a:rPr>
              <a:t>KGroupedTable</a:t>
            </a:r>
            <a:r>
              <a:rPr lang="fr-FR" sz="2400" b="1" i="1" dirty="0">
                <a:solidFill>
                  <a:schemeClr val="tx1">
                    <a:lumMod val="75000"/>
                    <a:lumOff val="25000"/>
                  </a:schemeClr>
                </a:solidFill>
              </a:rPr>
              <a:t> </a:t>
            </a:r>
            <a:r>
              <a:rPr lang="fr-FR" sz="2400" dirty="0">
                <a:solidFill>
                  <a:schemeClr val="tx1">
                    <a:lumMod val="75000"/>
                    <a:lumOff val="25000"/>
                  </a:schemeClr>
                </a:solidFill>
              </a:rPr>
              <a:t>si appliqués sur une </a:t>
            </a:r>
            <a:r>
              <a:rPr lang="fr-FR" sz="2400" dirty="0" err="1">
                <a:solidFill>
                  <a:schemeClr val="tx1">
                    <a:lumMod val="75000"/>
                    <a:lumOff val="25000"/>
                  </a:schemeClr>
                </a:solidFill>
              </a:rPr>
              <a:t>Ktable</a:t>
            </a:r>
            <a:endParaRPr lang="fr-FR" sz="2400" dirty="0">
              <a:solidFill>
                <a:schemeClr val="tx1">
                  <a:lumMod val="75000"/>
                  <a:lumOff val="25000"/>
                </a:schemeClr>
              </a:solidFill>
            </a:endParaRPr>
          </a:p>
          <a:p>
            <a:endParaRPr lang="fr-FR" dirty="0"/>
          </a:p>
          <a:p>
            <a:r>
              <a:rPr lang="fr-FR" sz="1400" dirty="0" err="1"/>
              <a:t>KStream</a:t>
            </a:r>
            <a:r>
              <a:rPr lang="fr-FR" sz="1400" dirty="0"/>
              <a:t>&lt;String, String&gt; </a:t>
            </a:r>
            <a:r>
              <a:rPr lang="fr-FR" sz="1400" dirty="0" err="1"/>
              <a:t>textLines</a:t>
            </a:r>
            <a:r>
              <a:rPr lang="fr-FR" sz="1400" dirty="0"/>
              <a:t> = ...;</a:t>
            </a:r>
          </a:p>
          <a:p>
            <a:r>
              <a:rPr lang="en-US" sz="1400" dirty="0" err="1"/>
              <a:t>KStream</a:t>
            </a:r>
            <a:r>
              <a:rPr lang="en-US" sz="1400" dirty="0"/>
              <a:t>&lt;String, Long&gt; </a:t>
            </a:r>
            <a:r>
              <a:rPr lang="en-US" sz="1400" dirty="0" err="1"/>
              <a:t>wordCounts</a:t>
            </a:r>
            <a:r>
              <a:rPr lang="en-US" sz="1400" dirty="0"/>
              <a:t> = </a:t>
            </a:r>
            <a:r>
              <a:rPr lang="en-US" sz="1400" dirty="0" err="1"/>
              <a:t>textLines</a:t>
            </a:r>
            <a:r>
              <a:rPr lang="en-US" sz="1400" dirty="0"/>
              <a:t> </a:t>
            </a:r>
          </a:p>
          <a:p>
            <a:pPr lvl="1"/>
            <a:r>
              <a:rPr lang="fr-FR" sz="1400" dirty="0"/>
              <a:t>.</a:t>
            </a:r>
            <a:r>
              <a:rPr lang="fr-FR" sz="1400" dirty="0" err="1"/>
              <a:t>flatMapValues</a:t>
            </a:r>
            <a:r>
              <a:rPr lang="fr-FR" sz="1400" dirty="0"/>
              <a:t>(value -&gt; </a:t>
            </a:r>
            <a:r>
              <a:rPr lang="fr-FR" sz="1400" dirty="0" err="1"/>
              <a:t>Arrays.asList</a:t>
            </a:r>
            <a:r>
              <a:rPr lang="fr-FR" sz="1400" dirty="0"/>
              <a:t>(</a:t>
            </a:r>
            <a:r>
              <a:rPr lang="fr-FR" sz="1400" dirty="0" err="1"/>
              <a:t>value.toLowerCase</a:t>
            </a:r>
            <a:r>
              <a:rPr lang="fr-FR" sz="1400" dirty="0"/>
              <a:t>().split("\\W+"))) </a:t>
            </a:r>
          </a:p>
          <a:p>
            <a:pPr lvl="1"/>
            <a:r>
              <a:rPr lang="fr-FR" sz="1400" dirty="0">
                <a:solidFill>
                  <a:schemeClr val="tx1">
                    <a:lumMod val="50000"/>
                    <a:lumOff val="50000"/>
                  </a:schemeClr>
                </a:solidFill>
              </a:rPr>
              <a:t>// Groupe le flux, la clé est </a:t>
            </a:r>
            <a:r>
              <a:rPr lang="fr-FR" sz="1400" dirty="0" err="1">
                <a:solidFill>
                  <a:schemeClr val="tx1">
                    <a:lumMod val="50000"/>
                    <a:lumOff val="50000"/>
                  </a:schemeClr>
                </a:solidFill>
              </a:rPr>
              <a:t>word</a:t>
            </a:r>
            <a:r>
              <a:rPr lang="fr-FR" sz="1400" dirty="0">
                <a:solidFill>
                  <a:schemeClr val="tx1">
                    <a:lumMod val="50000"/>
                    <a:lumOff val="50000"/>
                  </a:schemeClr>
                </a:solidFill>
              </a:rPr>
              <a:t>. </a:t>
            </a:r>
          </a:p>
          <a:p>
            <a:pPr lvl="1"/>
            <a:r>
              <a:rPr lang="fr-FR" sz="1400" dirty="0"/>
              <a:t>.</a:t>
            </a:r>
            <a:r>
              <a:rPr lang="fr-FR" sz="1400" dirty="0" err="1"/>
              <a:t>groupBy</a:t>
            </a:r>
            <a:r>
              <a:rPr lang="fr-FR" sz="1400" dirty="0"/>
              <a:t>((key, </a:t>
            </a:r>
            <a:r>
              <a:rPr lang="fr-FR" sz="1400" dirty="0" err="1"/>
              <a:t>word</a:t>
            </a:r>
            <a:r>
              <a:rPr lang="fr-FR" sz="1400" dirty="0"/>
              <a:t>) -&gt; </a:t>
            </a:r>
            <a:r>
              <a:rPr lang="fr-FR" sz="1400" dirty="0" err="1"/>
              <a:t>word</a:t>
            </a:r>
            <a:r>
              <a:rPr lang="fr-FR" sz="1400" dirty="0"/>
              <a:t>) </a:t>
            </a:r>
          </a:p>
          <a:p>
            <a:pPr lvl="1"/>
            <a:r>
              <a:rPr lang="fr-FR" sz="1400" dirty="0">
                <a:solidFill>
                  <a:schemeClr val="tx1">
                    <a:lumMod val="50000"/>
                    <a:lumOff val="50000"/>
                  </a:schemeClr>
                </a:solidFill>
              </a:rPr>
              <a:t>// Count l’occurrence de chaque mot </a:t>
            </a:r>
          </a:p>
          <a:p>
            <a:pPr lvl="1"/>
            <a:r>
              <a:rPr lang="fr-FR" sz="1400" dirty="0">
                <a:solidFill>
                  <a:schemeClr val="tx1">
                    <a:lumMod val="50000"/>
                    <a:lumOff val="50000"/>
                  </a:schemeClr>
                </a:solidFill>
              </a:rPr>
              <a:t>// `</a:t>
            </a:r>
            <a:r>
              <a:rPr lang="fr-FR" sz="1400" dirty="0" err="1">
                <a:solidFill>
                  <a:schemeClr val="tx1">
                    <a:lumMod val="50000"/>
                    <a:lumOff val="50000"/>
                  </a:schemeClr>
                </a:solidFill>
              </a:rPr>
              <a:t>KGroupedStream</a:t>
            </a:r>
            <a:r>
              <a:rPr lang="fr-FR" sz="1400" dirty="0">
                <a:solidFill>
                  <a:schemeClr val="tx1">
                    <a:lumMod val="50000"/>
                    <a:lumOff val="50000"/>
                  </a:schemeClr>
                </a:solidFill>
              </a:rPr>
              <a:t>&lt;String, String&gt;` devient `</a:t>
            </a:r>
            <a:r>
              <a:rPr lang="fr-FR" sz="1400" dirty="0" err="1">
                <a:solidFill>
                  <a:schemeClr val="tx1">
                    <a:lumMod val="50000"/>
                    <a:lumOff val="50000"/>
                  </a:schemeClr>
                </a:solidFill>
              </a:rPr>
              <a:t>KTable</a:t>
            </a:r>
            <a:r>
              <a:rPr lang="fr-FR" sz="1400" dirty="0">
                <a:solidFill>
                  <a:schemeClr val="tx1">
                    <a:lumMod val="50000"/>
                    <a:lumOff val="50000"/>
                  </a:schemeClr>
                </a:solidFill>
              </a:rPr>
              <a:t>&lt;String, Long&gt;` . </a:t>
            </a:r>
          </a:p>
          <a:p>
            <a:pPr lvl="1"/>
            <a:r>
              <a:rPr lang="fr-FR" sz="1400" dirty="0"/>
              <a:t>.count() </a:t>
            </a:r>
          </a:p>
          <a:p>
            <a:pPr lvl="1"/>
            <a:r>
              <a:rPr lang="en-US" sz="1400" dirty="0">
                <a:solidFill>
                  <a:schemeClr val="tx1">
                    <a:lumMod val="50000"/>
                    <a:lumOff val="50000"/>
                  </a:schemeClr>
                </a:solidFill>
              </a:rPr>
              <a:t>// </a:t>
            </a:r>
            <a:r>
              <a:rPr lang="en-US" sz="1400" dirty="0" err="1">
                <a:solidFill>
                  <a:schemeClr val="tx1">
                    <a:lumMod val="50000"/>
                    <a:lumOff val="50000"/>
                  </a:schemeClr>
                </a:solidFill>
              </a:rPr>
              <a:t>Convertit</a:t>
            </a:r>
            <a:r>
              <a:rPr lang="en-US" sz="1400" dirty="0">
                <a:solidFill>
                  <a:schemeClr val="tx1">
                    <a:lumMod val="50000"/>
                    <a:lumOff val="50000"/>
                  </a:schemeClr>
                </a:solidFill>
              </a:rPr>
              <a:t> the `</a:t>
            </a:r>
            <a:r>
              <a:rPr lang="en-US" sz="1400" dirty="0" err="1">
                <a:solidFill>
                  <a:schemeClr val="tx1">
                    <a:lumMod val="50000"/>
                    <a:lumOff val="50000"/>
                  </a:schemeClr>
                </a:solidFill>
              </a:rPr>
              <a:t>KTable</a:t>
            </a:r>
            <a:r>
              <a:rPr lang="en-US" sz="1400" dirty="0">
                <a:solidFill>
                  <a:schemeClr val="tx1">
                    <a:lumMod val="50000"/>
                    <a:lumOff val="50000"/>
                  </a:schemeClr>
                </a:solidFill>
              </a:rPr>
              <a:t>&lt;String, Long&gt;` into a `</a:t>
            </a:r>
            <a:r>
              <a:rPr lang="en-US" sz="1400" dirty="0" err="1">
                <a:solidFill>
                  <a:schemeClr val="tx1">
                    <a:lumMod val="50000"/>
                    <a:lumOff val="50000"/>
                  </a:schemeClr>
                </a:solidFill>
              </a:rPr>
              <a:t>KStream</a:t>
            </a:r>
            <a:r>
              <a:rPr lang="en-US" sz="1400" dirty="0">
                <a:solidFill>
                  <a:schemeClr val="tx1">
                    <a:lumMod val="50000"/>
                    <a:lumOff val="50000"/>
                  </a:schemeClr>
                </a:solidFill>
              </a:rPr>
              <a:t>&lt;String, Long&gt;`. </a:t>
            </a:r>
          </a:p>
          <a:p>
            <a:pPr lvl="1"/>
            <a:r>
              <a:rPr lang="fr-FR" sz="1400" dirty="0"/>
              <a:t>.</a:t>
            </a:r>
            <a:r>
              <a:rPr lang="fr-FR" sz="1400" dirty="0" err="1"/>
              <a:t>toStream</a:t>
            </a:r>
            <a:r>
              <a:rPr lang="fr-FR" sz="1400" dirty="0"/>
              <a:t>();</a:t>
            </a:r>
            <a:endParaRPr lang="fr-FR" sz="1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2506032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F77CB9-430D-FF93-A2F8-F9F8203B0EE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D311795-9D76-3B82-B4F5-056C8E242CE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Fenêtrage</a:t>
            </a:r>
          </a:p>
        </p:txBody>
      </p:sp>
      <p:sp>
        <p:nvSpPr>
          <p:cNvPr id="6" name="TextBox 13">
            <a:extLst>
              <a:ext uri="{FF2B5EF4-FFF2-40B4-BE49-F238E27FC236}">
                <a16:creationId xmlns:a16="http://schemas.microsoft.com/office/drawing/2014/main" id="{A8E9872E-3931-F9FE-9F8B-CF8025255332}"/>
              </a:ext>
            </a:extLst>
          </p:cNvPr>
          <p:cNvSpPr txBox="1"/>
          <p:nvPr/>
        </p:nvSpPr>
        <p:spPr>
          <a:xfrm>
            <a:off x="312292" y="1027198"/>
            <a:ext cx="10104377" cy="5909310"/>
          </a:xfrm>
          <a:prstGeom prst="rect">
            <a:avLst/>
          </a:prstGeom>
          <a:noFill/>
        </p:spPr>
        <p:txBody>
          <a:bodyPr wrap="square" lIns="91440" tIns="45720" rIns="91440" bIns="45720" anchor="t">
            <a:spAutoFit/>
          </a:bodyPr>
          <a:lstStyle/>
          <a:p>
            <a:r>
              <a:rPr lang="fr-FR" dirty="0"/>
              <a:t> </a:t>
            </a:r>
          </a:p>
          <a:p>
            <a:r>
              <a:rPr lang="fr-FR" dirty="0"/>
              <a:t>Le regroupement par clé garantit que les données sont correctement partitionnées. </a:t>
            </a:r>
          </a:p>
          <a:p>
            <a:r>
              <a:rPr lang="fr-FR" dirty="0"/>
              <a:t>Une fois groupées par clé, le fenêtrage permet de sous-regrouper davantage les enregistrements d'une même clé.</a:t>
            </a:r>
          </a:p>
          <a:p>
            <a:endParaRPr lang="fr-FR" dirty="0"/>
          </a:p>
          <a:p>
            <a:r>
              <a:rPr lang="fr-FR" b="1" dirty="0" err="1"/>
              <a:t>Hopping</a:t>
            </a:r>
            <a:r>
              <a:rPr lang="fr-FR" b="1" dirty="0"/>
              <a:t>:</a:t>
            </a:r>
          </a:p>
          <a:p>
            <a:endParaRPr lang="fr-FR" dirty="0"/>
          </a:p>
          <a:p>
            <a:r>
              <a:rPr lang="fr-FR" dirty="0"/>
              <a:t>Fenêtres de taille fixe qui se chevauchent définie par une taille et un pas d’avancement</a:t>
            </a:r>
          </a:p>
          <a:p>
            <a:endParaRPr lang="fr-FR" dirty="0"/>
          </a:p>
          <a:p>
            <a:endParaRPr lang="fr-FR" dirty="0"/>
          </a:p>
          <a:p>
            <a:r>
              <a:rPr lang="fr-FR" b="1" dirty="0"/>
              <a:t>Tumbling: </a:t>
            </a:r>
          </a:p>
          <a:p>
            <a:endParaRPr lang="fr-FR" dirty="0"/>
          </a:p>
          <a:p>
            <a:r>
              <a:rPr lang="fr-FR" dirty="0"/>
              <a:t>Fenêtres de taille fixe, sans chevauchement et sans espace définies juste par leur taille</a:t>
            </a:r>
          </a:p>
          <a:p>
            <a:endParaRPr lang="fr-FR" dirty="0"/>
          </a:p>
          <a:p>
            <a:endParaRPr lang="fr-FR" b="1" i="1" dirty="0"/>
          </a:p>
          <a:p>
            <a:r>
              <a:rPr lang="fr-FR" b="1" i="1" dirty="0"/>
              <a:t>Session et </a:t>
            </a:r>
            <a:r>
              <a:rPr lang="fr-FR" b="1" i="1" dirty="0" err="1"/>
              <a:t>Sliding</a:t>
            </a:r>
            <a:endParaRPr lang="fr-FR" dirty="0"/>
          </a:p>
          <a:p>
            <a:endParaRPr lang="fr-FR" sz="1400" dirty="0">
              <a:solidFill>
                <a:schemeClr val="tx1">
                  <a:lumMod val="75000"/>
                  <a:lumOff val="25000"/>
                </a:schemeClr>
              </a:solidFill>
            </a:endParaRPr>
          </a:p>
          <a:p>
            <a:r>
              <a:rPr lang="fr-FR" sz="1400" dirty="0"/>
              <a:t> </a:t>
            </a:r>
            <a:r>
              <a:rPr lang="fr-FR" sz="1400" dirty="0">
                <a:hlinkClick r:id="rId3"/>
              </a:rPr>
              <a:t>https://www.confluent.io/blog/windowing-in-kafka-streams/</a:t>
            </a:r>
            <a:endParaRPr lang="fr-FR" sz="1400" dirty="0"/>
          </a:p>
          <a:p>
            <a:endParaRPr lang="fr-FR" sz="1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15364" name="Picture 4" descr="hopping-window">
            <a:extLst>
              <a:ext uri="{FF2B5EF4-FFF2-40B4-BE49-F238E27FC236}">
                <a16:creationId xmlns:a16="http://schemas.microsoft.com/office/drawing/2014/main" id="{7AD473C3-798D-B671-6785-C93E66BD30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23970" y="2023933"/>
            <a:ext cx="3949608" cy="935939"/>
          </a:xfrm>
          <a:prstGeom prst="rect">
            <a:avLst/>
          </a:prstGeom>
          <a:noFill/>
          <a:extLst>
            <a:ext uri="{909E8E84-426E-40DD-AFC4-6F175D3DCCD1}">
              <a14:hiddenFill xmlns:a14="http://schemas.microsoft.com/office/drawing/2010/main">
                <a:solidFill>
                  <a:srgbClr val="FFFFFF"/>
                </a:solidFill>
              </a14:hiddenFill>
            </a:ext>
          </a:extLst>
        </p:spPr>
      </p:pic>
      <p:pic>
        <p:nvPicPr>
          <p:cNvPr id="15366" name="Picture 6" descr="tumbling-window">
            <a:extLst>
              <a:ext uri="{FF2B5EF4-FFF2-40B4-BE49-F238E27FC236}">
                <a16:creationId xmlns:a16="http://schemas.microsoft.com/office/drawing/2014/main" id="{2B556817-ACA5-741F-508B-3D55536A08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41050" y="3227568"/>
            <a:ext cx="2441050" cy="982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0586566"/>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EB32F-F39D-445D-5BC2-368D082B330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857D9B9-7AC3-9958-15F3-36C63157251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Tâches et partitions</a:t>
            </a:r>
          </a:p>
        </p:txBody>
      </p:sp>
      <p:sp>
        <p:nvSpPr>
          <p:cNvPr id="6" name="TextBox 13">
            <a:extLst>
              <a:ext uri="{FF2B5EF4-FFF2-40B4-BE49-F238E27FC236}">
                <a16:creationId xmlns:a16="http://schemas.microsoft.com/office/drawing/2014/main" id="{3B7C9904-5118-FC35-F938-35D18EC7E18E}"/>
              </a:ext>
            </a:extLst>
          </p:cNvPr>
          <p:cNvSpPr txBox="1"/>
          <p:nvPr/>
        </p:nvSpPr>
        <p:spPr>
          <a:xfrm>
            <a:off x="376773" y="915880"/>
            <a:ext cx="10104377" cy="5663089"/>
          </a:xfrm>
          <a:prstGeom prst="rect">
            <a:avLst/>
          </a:prstGeom>
          <a:noFill/>
        </p:spPr>
        <p:txBody>
          <a:bodyPr wrap="square" lIns="91440" tIns="45720" rIns="91440" bIns="45720" anchor="t">
            <a:spAutoFit/>
          </a:bodyPr>
          <a:lstStyle/>
          <a:p>
            <a:r>
              <a:rPr lang="fr-FR" dirty="0"/>
              <a:t> </a:t>
            </a:r>
            <a:endParaRPr lang="fr-FR" sz="2400" dirty="0">
              <a:solidFill>
                <a:schemeClr val="tx1">
                  <a:lumMod val="75000"/>
                  <a:lumOff val="25000"/>
                </a:schemeClr>
              </a:solidFill>
            </a:endParaRPr>
          </a:p>
          <a:p>
            <a:endParaRPr lang="fr-FR" dirty="0"/>
          </a:p>
          <a:p>
            <a:r>
              <a:rPr lang="fr-FR" sz="2000" dirty="0">
                <a:solidFill>
                  <a:schemeClr val="tx1">
                    <a:lumMod val="75000"/>
                    <a:lumOff val="25000"/>
                  </a:schemeClr>
                </a:solidFill>
              </a:rPr>
              <a:t>En se basant sur les partitions Kafka et les clés des messages, </a:t>
            </a:r>
            <a:r>
              <a:rPr lang="fr-FR" sz="2000" dirty="0" err="1">
                <a:solidFill>
                  <a:schemeClr val="tx1">
                    <a:lumMod val="75000"/>
                    <a:lumOff val="25000"/>
                  </a:schemeClr>
                </a:solidFill>
              </a:rPr>
              <a:t>KafkaStream</a:t>
            </a:r>
            <a:r>
              <a:rPr lang="fr-FR" sz="2000" dirty="0">
                <a:solidFill>
                  <a:schemeClr val="tx1">
                    <a:lumMod val="75000"/>
                    <a:lumOff val="25000"/>
                  </a:schemeClr>
                </a:solidFill>
              </a:rPr>
              <a:t> implémenter le parallélisme via des </a:t>
            </a:r>
            <a:r>
              <a:rPr lang="fr-FR" sz="2000" b="1" i="1" dirty="0" err="1">
                <a:solidFill>
                  <a:schemeClr val="tx1">
                    <a:lumMod val="75000"/>
                    <a:lumOff val="25000"/>
                  </a:schemeClr>
                </a:solidFill>
              </a:rPr>
              <a:t>Task</a:t>
            </a:r>
            <a:endParaRPr lang="fr-FR" sz="2000" b="1" i="1" dirty="0">
              <a:solidFill>
                <a:schemeClr val="tx1">
                  <a:lumMod val="75000"/>
                  <a:lumOff val="25000"/>
                </a:schemeClr>
              </a:solidFill>
            </a:endParaRPr>
          </a:p>
          <a:p>
            <a:endParaRPr lang="fr-FR" sz="2000" dirty="0">
              <a:solidFill>
                <a:schemeClr val="tx1">
                  <a:lumMod val="75000"/>
                  <a:lumOff val="25000"/>
                </a:schemeClr>
              </a:solidFill>
            </a:endParaRPr>
          </a:p>
          <a:p>
            <a:r>
              <a:rPr lang="fr-FR" sz="2000" dirty="0">
                <a:solidFill>
                  <a:schemeClr val="tx1">
                    <a:lumMod val="75000"/>
                    <a:lumOff val="25000"/>
                  </a:schemeClr>
                </a:solidFill>
              </a:rPr>
              <a:t>Les tâches permettent la scalabilité. </a:t>
            </a:r>
          </a:p>
          <a:p>
            <a:endParaRPr lang="fr-FR" sz="2000" dirty="0">
              <a:solidFill>
                <a:schemeClr val="tx1">
                  <a:lumMod val="75000"/>
                  <a:lumOff val="25000"/>
                </a:schemeClr>
              </a:solidFill>
            </a:endParaRPr>
          </a:p>
          <a:p>
            <a:r>
              <a:rPr lang="fr-FR" sz="2000" i="1" dirty="0" err="1">
                <a:solidFill>
                  <a:schemeClr val="tx1">
                    <a:lumMod val="75000"/>
                    <a:lumOff val="25000"/>
                  </a:schemeClr>
                </a:solidFill>
              </a:rPr>
              <a:t>KafkaStream</a:t>
            </a:r>
            <a:r>
              <a:rPr lang="fr-FR" sz="2000" i="1" dirty="0">
                <a:solidFill>
                  <a:schemeClr val="tx1">
                    <a:lumMod val="75000"/>
                    <a:lumOff val="25000"/>
                  </a:schemeClr>
                </a:solidFill>
              </a:rPr>
              <a:t> </a:t>
            </a:r>
            <a:r>
              <a:rPr lang="fr-FR" sz="2000" dirty="0">
                <a:solidFill>
                  <a:schemeClr val="tx1">
                    <a:lumMod val="75000"/>
                    <a:lumOff val="25000"/>
                  </a:schemeClr>
                </a:solidFill>
              </a:rPr>
              <a:t>crée un nombre fixe de tâches en fonction des partitions du flux d'entrée</a:t>
            </a:r>
          </a:p>
          <a:p>
            <a:endParaRPr lang="fr-FR" sz="2000" dirty="0">
              <a:solidFill>
                <a:schemeClr val="tx1">
                  <a:lumMod val="75000"/>
                  <a:lumOff val="25000"/>
                </a:schemeClr>
              </a:solidFill>
            </a:endParaRPr>
          </a:p>
          <a:p>
            <a:r>
              <a:rPr lang="fr-FR" sz="2000" b="1" dirty="0">
                <a:solidFill>
                  <a:schemeClr val="tx1">
                    <a:lumMod val="75000"/>
                    <a:lumOff val="25000"/>
                  </a:schemeClr>
                </a:solidFill>
              </a:rPr>
              <a:t>Nombre de </a:t>
            </a:r>
            <a:r>
              <a:rPr lang="fr-FR" sz="2000" b="1" dirty="0" err="1">
                <a:solidFill>
                  <a:schemeClr val="tx1">
                    <a:lumMod val="75000"/>
                    <a:lumOff val="25000"/>
                  </a:schemeClr>
                </a:solidFill>
              </a:rPr>
              <a:t>Task</a:t>
            </a:r>
            <a:r>
              <a:rPr lang="fr-FR" sz="2000" b="1" dirty="0">
                <a:solidFill>
                  <a:schemeClr val="tx1">
                    <a:lumMod val="75000"/>
                    <a:lumOff val="25000"/>
                  </a:schemeClr>
                </a:solidFill>
              </a:rPr>
              <a:t> = Nombre de partitions</a:t>
            </a:r>
          </a:p>
          <a:p>
            <a:endParaRPr lang="fr-FR" sz="2000" dirty="0">
              <a:solidFill>
                <a:schemeClr val="tx1">
                  <a:lumMod val="75000"/>
                  <a:lumOff val="25000"/>
                </a:schemeClr>
              </a:solidFill>
            </a:endParaRPr>
          </a:p>
          <a:p>
            <a:r>
              <a:rPr lang="fr-FR" sz="2000" dirty="0">
                <a:solidFill>
                  <a:schemeClr val="tx1">
                    <a:lumMod val="75000"/>
                    <a:lumOff val="25000"/>
                  </a:schemeClr>
                </a:solidFill>
              </a:rPr>
              <a:t>L'affectation ne change que lorsqu’une instance de l’application disparaît ou apparaît</a:t>
            </a:r>
          </a:p>
          <a:p>
            <a:endParaRPr lang="fr-FR" sz="2000" dirty="0">
              <a:solidFill>
                <a:schemeClr val="tx1">
                  <a:lumMod val="75000"/>
                  <a:lumOff val="25000"/>
                </a:schemeClr>
              </a:solidFill>
            </a:endParaRPr>
          </a:p>
          <a:p>
            <a:r>
              <a:rPr lang="fr-FR" sz="2000" dirty="0">
                <a:solidFill>
                  <a:schemeClr val="tx1">
                    <a:lumMod val="75000"/>
                    <a:lumOff val="25000"/>
                  </a:schemeClr>
                </a:solidFill>
              </a:rPr>
              <a:t>Les taches instancient leur propre topologie de processeurs et ont leur propre </a:t>
            </a:r>
            <a:r>
              <a:rPr lang="fr-FR" sz="2000" dirty="0" err="1">
                <a:solidFill>
                  <a:schemeClr val="tx1">
                    <a:lumMod val="75000"/>
                    <a:lumOff val="25000"/>
                  </a:schemeClr>
                </a:solidFill>
              </a:rPr>
              <a:t>StateStore</a:t>
            </a:r>
            <a:endParaRPr lang="fr-FR" sz="2000" dirty="0">
              <a:solidFill>
                <a:schemeClr val="tx1">
                  <a:lumMod val="75000"/>
                  <a:lumOff val="25000"/>
                </a:schemeClr>
              </a:solidFill>
            </a:endParaRPr>
          </a:p>
          <a:p>
            <a:endParaRPr lang="fr-FR"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42545036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042F04-5176-CF25-5CE2-E5EF53F8655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067C48C-EC6E-7F06-B138-35E610238A2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Tâches et partitions</a:t>
            </a:r>
          </a:p>
        </p:txBody>
      </p:sp>
      <p:sp>
        <p:nvSpPr>
          <p:cNvPr id="6" name="TextBox 13">
            <a:extLst>
              <a:ext uri="{FF2B5EF4-FFF2-40B4-BE49-F238E27FC236}">
                <a16:creationId xmlns:a16="http://schemas.microsoft.com/office/drawing/2014/main" id="{8EF9EDF1-99B7-2BF2-796A-9380FD77352D}"/>
              </a:ext>
            </a:extLst>
          </p:cNvPr>
          <p:cNvSpPr txBox="1"/>
          <p:nvPr/>
        </p:nvSpPr>
        <p:spPr>
          <a:xfrm>
            <a:off x="376773" y="915880"/>
            <a:ext cx="10104377" cy="5940088"/>
          </a:xfrm>
          <a:prstGeom prst="rect">
            <a:avLst/>
          </a:prstGeom>
          <a:noFill/>
        </p:spPr>
        <p:txBody>
          <a:bodyPr wrap="square" lIns="91440" tIns="45720" rIns="91440" bIns="45720" anchor="t">
            <a:spAutoFit/>
          </a:bodyPr>
          <a:lstStyle/>
          <a:p>
            <a:r>
              <a:rPr lang="fr-FR" dirty="0"/>
              <a:t> </a:t>
            </a:r>
          </a:p>
          <a:p>
            <a:r>
              <a:rPr lang="fr-FR" sz="2000" dirty="0">
                <a:solidFill>
                  <a:schemeClr val="tx1">
                    <a:lumMod val="75000"/>
                    <a:lumOff val="25000"/>
                  </a:schemeClr>
                </a:solidFill>
              </a:rPr>
              <a:t> </a:t>
            </a:r>
            <a:r>
              <a:rPr lang="en-US" sz="2000" dirty="0">
                <a:solidFill>
                  <a:schemeClr val="tx1">
                    <a:lumMod val="75000"/>
                    <a:lumOff val="25000"/>
                  </a:schemeClr>
                </a:solidFill>
              </a:rPr>
              <a:t>Each Kafka Streams instance embeds one consumer.</a:t>
            </a:r>
          </a:p>
          <a:p>
            <a:endParaRPr lang="en-US" sz="2000" dirty="0">
              <a:solidFill>
                <a:schemeClr val="tx1">
                  <a:lumMod val="75000"/>
                  <a:lumOff val="25000"/>
                </a:schemeClr>
              </a:solidFill>
            </a:endParaRPr>
          </a:p>
          <a:p>
            <a:r>
              <a:rPr lang="en-US" sz="2000" dirty="0">
                <a:solidFill>
                  <a:schemeClr val="tx1">
                    <a:lumMod val="75000"/>
                    <a:lumOff val="25000"/>
                  </a:schemeClr>
                </a:solidFill>
              </a:rPr>
              <a:t>That consumer receives several partitions from Kafka.</a:t>
            </a:r>
          </a:p>
          <a:p>
            <a:endParaRPr lang="en-US" sz="2000" dirty="0">
              <a:solidFill>
                <a:schemeClr val="tx1">
                  <a:lumMod val="75000"/>
                  <a:lumOff val="25000"/>
                </a:schemeClr>
              </a:solidFill>
            </a:endParaRPr>
          </a:p>
          <a:p>
            <a:r>
              <a:rPr lang="en-US" sz="2000" dirty="0">
                <a:solidFill>
                  <a:schemeClr val="tx1">
                    <a:lumMod val="75000"/>
                    <a:lumOff val="25000"/>
                  </a:schemeClr>
                </a:solidFill>
              </a:rPr>
              <a:t>Kafka Streams then splits those partitions into Tasks, one per input-partition group.</a:t>
            </a:r>
          </a:p>
          <a:p>
            <a:endParaRPr lang="en-US" sz="2000" dirty="0">
              <a:solidFill>
                <a:schemeClr val="tx1">
                  <a:lumMod val="75000"/>
                  <a:lumOff val="25000"/>
                </a:schemeClr>
              </a:solidFill>
            </a:endParaRPr>
          </a:p>
          <a:p>
            <a:r>
              <a:rPr lang="en-US" sz="2000" dirty="0">
                <a:solidFill>
                  <a:schemeClr val="tx1">
                    <a:lumMod val="75000"/>
                    <a:lumOff val="25000"/>
                  </a:schemeClr>
                </a:solidFill>
              </a:rPr>
              <a:t>Each Task has:</a:t>
            </a:r>
          </a:p>
          <a:p>
            <a:endParaRPr lang="en-US" sz="2000" dirty="0">
              <a:solidFill>
                <a:schemeClr val="tx1">
                  <a:lumMod val="75000"/>
                  <a:lumOff val="25000"/>
                </a:schemeClr>
              </a:solidFill>
            </a:endParaRPr>
          </a:p>
          <a:p>
            <a:pPr marL="800100" lvl="1" indent="-342900">
              <a:buFont typeface="Arial" panose="020B0604020202020204" pitchFamily="34" charset="0"/>
              <a:buChar char="•"/>
            </a:pPr>
            <a:r>
              <a:rPr lang="en-US" sz="2000" dirty="0">
                <a:solidFill>
                  <a:schemeClr val="tx1">
                    <a:lumMod val="75000"/>
                    <a:lumOff val="25000"/>
                  </a:schemeClr>
                </a:solidFill>
              </a:rPr>
              <a:t>Its own processing topology</a:t>
            </a:r>
          </a:p>
          <a:p>
            <a:pPr marL="800100" lvl="1" indent="-342900">
              <a:buFont typeface="Arial" panose="020B0604020202020204" pitchFamily="34" charset="0"/>
              <a:buChar char="•"/>
            </a:pPr>
            <a:endParaRPr lang="en-US" sz="2000" dirty="0">
              <a:solidFill>
                <a:schemeClr val="tx1">
                  <a:lumMod val="75000"/>
                  <a:lumOff val="25000"/>
                </a:schemeClr>
              </a:solidFill>
            </a:endParaRPr>
          </a:p>
          <a:p>
            <a:pPr marL="800100" lvl="1" indent="-342900">
              <a:buFont typeface="Arial" panose="020B0604020202020204" pitchFamily="34" charset="0"/>
              <a:buChar char="•"/>
            </a:pPr>
            <a:r>
              <a:rPr lang="en-US" sz="2000" dirty="0">
                <a:solidFill>
                  <a:schemeClr val="tx1">
                    <a:lumMod val="75000"/>
                    <a:lumOff val="25000"/>
                  </a:schemeClr>
                </a:solidFill>
              </a:rPr>
              <a:t>Its own state store(s)</a:t>
            </a:r>
          </a:p>
          <a:p>
            <a:pPr marL="800100" lvl="1" indent="-342900">
              <a:buFont typeface="Arial" panose="020B0604020202020204" pitchFamily="34" charset="0"/>
              <a:buChar char="•"/>
            </a:pPr>
            <a:endParaRPr lang="en-US" sz="2000" dirty="0">
              <a:solidFill>
                <a:schemeClr val="tx1">
                  <a:lumMod val="75000"/>
                  <a:lumOff val="25000"/>
                </a:schemeClr>
              </a:solidFill>
            </a:endParaRPr>
          </a:p>
          <a:p>
            <a:pPr marL="800100" lvl="1" indent="-342900">
              <a:buFont typeface="Arial" panose="020B0604020202020204" pitchFamily="34" charset="0"/>
              <a:buChar char="•"/>
            </a:pPr>
            <a:r>
              <a:rPr lang="en-US" sz="2000" dirty="0">
                <a:solidFill>
                  <a:schemeClr val="tx1">
                    <a:lumMod val="75000"/>
                    <a:lumOff val="25000"/>
                  </a:schemeClr>
                </a:solidFill>
              </a:rPr>
              <a:t>Its own changelog topics</a:t>
            </a:r>
            <a:endParaRPr lang="fr-FR" sz="2000" dirty="0">
              <a:solidFill>
                <a:schemeClr val="tx1">
                  <a:lumMod val="75000"/>
                  <a:lumOff val="25000"/>
                </a:schemeClr>
              </a:solidFill>
            </a:endParaRPr>
          </a:p>
          <a:p>
            <a:endParaRPr lang="fr-FR" dirty="0"/>
          </a:p>
          <a:p>
            <a:r>
              <a:rPr lang="en-US" dirty="0"/>
              <a:t>If you run one </a:t>
            </a:r>
            <a:r>
              <a:rPr lang="en-US" dirty="0" err="1"/>
              <a:t>kafkastream</a:t>
            </a:r>
            <a:r>
              <a:rPr lang="en-US" dirty="0"/>
              <a:t> instance and if you have a topic with four partitions,  it will create one consumer which consumes four partitions and after it creates four tasks</a:t>
            </a:r>
            <a:endParaRPr lang="fr-FR"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78478767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7189D2-2451-A824-34EF-FEFC905CD99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8CF38D9-50B3-53C4-6046-B8F649508C1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Modèle de threads </a:t>
            </a:r>
          </a:p>
        </p:txBody>
      </p:sp>
      <p:sp>
        <p:nvSpPr>
          <p:cNvPr id="6" name="TextBox 13">
            <a:extLst>
              <a:ext uri="{FF2B5EF4-FFF2-40B4-BE49-F238E27FC236}">
                <a16:creationId xmlns:a16="http://schemas.microsoft.com/office/drawing/2014/main" id="{B8A65E21-8BC1-42E2-0C21-AD25FB9C8376}"/>
              </a:ext>
            </a:extLst>
          </p:cNvPr>
          <p:cNvSpPr txBox="1"/>
          <p:nvPr/>
        </p:nvSpPr>
        <p:spPr>
          <a:xfrm>
            <a:off x="376773" y="915880"/>
            <a:ext cx="10104377" cy="4801314"/>
          </a:xfrm>
          <a:prstGeom prst="rect">
            <a:avLst/>
          </a:prstGeom>
          <a:noFill/>
        </p:spPr>
        <p:txBody>
          <a:bodyPr wrap="square" lIns="91440" tIns="45720" rIns="91440" bIns="45720" anchor="t">
            <a:spAutoFit/>
          </a:bodyPr>
          <a:lstStyle/>
          <a:p>
            <a:r>
              <a:rPr lang="fr-FR" dirty="0"/>
              <a:t> </a:t>
            </a:r>
          </a:p>
          <a:p>
            <a:r>
              <a:rPr lang="fr-FR" sz="2400" i="1" dirty="0" err="1">
                <a:solidFill>
                  <a:schemeClr val="tx1">
                    <a:lumMod val="75000"/>
                    <a:lumOff val="25000"/>
                  </a:schemeClr>
                </a:solidFill>
              </a:rPr>
              <a:t>KafkaStream</a:t>
            </a:r>
            <a:r>
              <a:rPr lang="fr-FR" sz="2400" i="1" dirty="0">
                <a:solidFill>
                  <a:schemeClr val="tx1">
                    <a:lumMod val="75000"/>
                    <a:lumOff val="25000"/>
                  </a:schemeClr>
                </a:solidFill>
              </a:rPr>
              <a:t> </a:t>
            </a:r>
            <a:r>
              <a:rPr lang="fr-FR" sz="2400" dirty="0">
                <a:solidFill>
                  <a:schemeClr val="tx1">
                    <a:lumMod val="75000"/>
                    <a:lumOff val="25000"/>
                  </a:schemeClr>
                </a:solidFill>
              </a:rPr>
              <a:t>permet de configurer le nombre de threads utilisées pour paralléliser le traitement au sein d'une instance d'application.</a:t>
            </a:r>
          </a:p>
          <a:p>
            <a:r>
              <a:rPr lang="fr-FR" sz="2400" dirty="0">
                <a:solidFill>
                  <a:schemeClr val="tx1">
                    <a:lumMod val="75000"/>
                    <a:lumOff val="25000"/>
                  </a:schemeClr>
                </a:solidFill>
              </a:rPr>
              <a:t>Chaque thread peut exécuter une ou plusieurs tâches avec leurs topologies de processeur de manière indépendante.</a:t>
            </a:r>
          </a:p>
          <a:p>
            <a:endParaRPr lang="fr-FR" sz="2400" dirty="0">
              <a:solidFill>
                <a:schemeClr val="tx1">
                  <a:lumMod val="75000"/>
                  <a:lumOff val="25000"/>
                </a:schemeClr>
              </a:solidFill>
            </a:endParaRPr>
          </a:p>
          <a:p>
            <a:pPr marL="342900" indent="-342900">
              <a:buFont typeface="Arial" panose="020B0604020202020204" pitchFamily="34" charset="0"/>
              <a:buChar char="•"/>
            </a:pPr>
            <a:r>
              <a:rPr lang="fr-FR" sz="2400" dirty="0">
                <a:solidFill>
                  <a:schemeClr val="tx1">
                    <a:lumMod val="75000"/>
                    <a:lumOff val="25000"/>
                  </a:schemeClr>
                </a:solidFill>
              </a:rPr>
              <a:t> Le </a:t>
            </a:r>
            <a:r>
              <a:rPr lang="fr-FR" sz="2400" dirty="0" err="1">
                <a:solidFill>
                  <a:schemeClr val="tx1">
                    <a:lumMod val="75000"/>
                    <a:lumOff val="25000"/>
                  </a:schemeClr>
                </a:solidFill>
              </a:rPr>
              <a:t>scaling</a:t>
            </a:r>
            <a:r>
              <a:rPr lang="fr-FR" sz="2400" dirty="0">
                <a:solidFill>
                  <a:schemeClr val="tx1">
                    <a:lumMod val="75000"/>
                    <a:lumOff val="25000"/>
                  </a:schemeClr>
                </a:solidFill>
              </a:rPr>
              <a:t> vertical consiste donc à augmenter le nombre de threads.</a:t>
            </a:r>
          </a:p>
          <a:p>
            <a:pPr marL="342900" indent="-342900">
              <a:buFont typeface="Arial" panose="020B0604020202020204" pitchFamily="34" charset="0"/>
              <a:buChar char="•"/>
            </a:pPr>
            <a:r>
              <a:rPr lang="fr-FR" sz="2400" dirty="0">
                <a:solidFill>
                  <a:schemeClr val="tx1">
                    <a:lumMod val="75000"/>
                    <a:lumOff val="25000"/>
                  </a:schemeClr>
                </a:solidFill>
              </a:rPr>
              <a:t> Le </a:t>
            </a:r>
            <a:r>
              <a:rPr lang="fr-FR" sz="2400" dirty="0" err="1">
                <a:solidFill>
                  <a:schemeClr val="tx1">
                    <a:lumMod val="75000"/>
                    <a:lumOff val="25000"/>
                  </a:schemeClr>
                </a:solidFill>
              </a:rPr>
              <a:t>scaling</a:t>
            </a:r>
            <a:r>
              <a:rPr lang="fr-FR" sz="2400" dirty="0">
                <a:solidFill>
                  <a:schemeClr val="tx1">
                    <a:lumMod val="75000"/>
                    <a:lumOff val="25000"/>
                  </a:schemeClr>
                </a:solidFill>
              </a:rPr>
              <a:t> </a:t>
            </a:r>
            <a:r>
              <a:rPr lang="fr-FR" sz="2400" dirty="0" err="1">
                <a:solidFill>
                  <a:schemeClr val="tx1">
                    <a:lumMod val="75000"/>
                    <a:lumOff val="25000"/>
                  </a:schemeClr>
                </a:solidFill>
              </a:rPr>
              <a:t>horizantal</a:t>
            </a:r>
            <a:r>
              <a:rPr lang="fr-FR" sz="2400" dirty="0">
                <a:solidFill>
                  <a:schemeClr val="tx1">
                    <a:lumMod val="75000"/>
                    <a:lumOff val="25000"/>
                  </a:schemeClr>
                </a:solidFill>
              </a:rPr>
              <a:t> consiste à démarrer plusieurs fois la même instance.</a:t>
            </a:r>
          </a:p>
          <a:p>
            <a:pPr marL="342900" indent="-342900">
              <a:buFont typeface="Symbol" panose="05050102010706020507" pitchFamily="18" charset="2"/>
              <a:buChar char="Þ"/>
            </a:pPr>
            <a:endParaRPr lang="fr-FR" sz="2400" dirty="0">
              <a:solidFill>
                <a:schemeClr val="tx1">
                  <a:lumMod val="75000"/>
                  <a:lumOff val="25000"/>
                </a:schemeClr>
              </a:solidFill>
            </a:endParaRPr>
          </a:p>
          <a:p>
            <a:r>
              <a:rPr lang="fr-FR" sz="2400" dirty="0">
                <a:solidFill>
                  <a:schemeClr val="tx1">
                    <a:lumMod val="75000"/>
                    <a:lumOff val="25000"/>
                  </a:schemeClr>
                </a:solidFill>
              </a:rPr>
              <a:t>Dans les 2 cas, Kafka </a:t>
            </a:r>
            <a:r>
              <a:rPr lang="fr-FR" sz="2400" dirty="0" err="1">
                <a:solidFill>
                  <a:schemeClr val="tx1">
                    <a:lumMod val="75000"/>
                    <a:lumOff val="25000"/>
                  </a:schemeClr>
                </a:solidFill>
              </a:rPr>
              <a:t>Streams</a:t>
            </a:r>
            <a:r>
              <a:rPr lang="fr-FR" sz="2400" dirty="0">
                <a:solidFill>
                  <a:schemeClr val="tx1">
                    <a:lumMod val="75000"/>
                    <a:lumOff val="25000"/>
                  </a:schemeClr>
                </a:solidFill>
              </a:rPr>
              <a:t> se charge de distribuer les partitions entre les tâches qui s'exécutent dans les instances de l'application. </a:t>
            </a: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13040887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617C8-8E2E-F3D6-FAE0-8DE57E729C7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B3BF1DB-0F54-60C3-72AF-F8C498853F85}"/>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KStream</a:t>
            </a:r>
            <a:r>
              <a:rPr lang="fr-FR" sz="2800" dirty="0">
                <a:solidFill>
                  <a:schemeClr val="tx1">
                    <a:lumMod val="75000"/>
                    <a:lumOff val="25000"/>
                  </a:schemeClr>
                </a:solidFill>
              </a:rPr>
              <a:t> – </a:t>
            </a:r>
            <a:r>
              <a:rPr lang="fr-FR" sz="2800" dirty="0" err="1">
                <a:solidFill>
                  <a:schemeClr val="tx1">
                    <a:lumMod val="75000"/>
                    <a:lumOff val="25000"/>
                  </a:schemeClr>
                </a:solidFill>
              </a:rPr>
              <a:t>KTable</a:t>
            </a:r>
            <a:r>
              <a:rPr lang="fr-FR" sz="2800" dirty="0">
                <a:solidFill>
                  <a:schemeClr val="tx1">
                    <a:lumMod val="75000"/>
                    <a:lumOff val="25000"/>
                  </a:schemeClr>
                </a:solidFill>
              </a:rPr>
              <a:t> – Kafka Consumer</a:t>
            </a:r>
          </a:p>
        </p:txBody>
      </p:sp>
      <p:sp>
        <p:nvSpPr>
          <p:cNvPr id="6" name="TextBox 13">
            <a:extLst>
              <a:ext uri="{FF2B5EF4-FFF2-40B4-BE49-F238E27FC236}">
                <a16:creationId xmlns:a16="http://schemas.microsoft.com/office/drawing/2014/main" id="{7C7E1D87-8D48-1779-D5A2-E5C73CCAB698}"/>
              </a:ext>
            </a:extLst>
          </p:cNvPr>
          <p:cNvSpPr txBox="1"/>
          <p:nvPr/>
        </p:nvSpPr>
        <p:spPr>
          <a:xfrm>
            <a:off x="192216" y="923831"/>
            <a:ext cx="10104377" cy="4893647"/>
          </a:xfrm>
          <a:prstGeom prst="rect">
            <a:avLst/>
          </a:prstGeom>
          <a:noFill/>
        </p:spPr>
        <p:txBody>
          <a:bodyPr wrap="square" lIns="91440" tIns="45720" rIns="91440" bIns="45720" anchor="t">
            <a:spAutoFit/>
          </a:bodyPr>
          <a:lstStyle/>
          <a:p>
            <a:r>
              <a:rPr lang="fr-FR" dirty="0"/>
              <a:t> </a:t>
            </a:r>
            <a:r>
              <a:rPr lang="en-US" sz="2400" b="1" dirty="0"/>
              <a:t> </a:t>
            </a:r>
            <a:r>
              <a:rPr lang="en-US" sz="2400" b="1" dirty="0" err="1"/>
              <a:t>KStream</a:t>
            </a:r>
            <a:r>
              <a:rPr lang="en-US" sz="2400" b="1" dirty="0"/>
              <a:t> and </a:t>
            </a:r>
            <a:r>
              <a:rPr lang="en-US" sz="2400" b="1" dirty="0" err="1"/>
              <a:t>KTable</a:t>
            </a:r>
            <a:r>
              <a:rPr lang="en-US" sz="2400" b="1" dirty="0"/>
              <a:t> are built </a:t>
            </a:r>
            <a:r>
              <a:rPr lang="en-US" sz="2400" b="1" i="1" dirty="0"/>
              <a:t>on top of</a:t>
            </a:r>
            <a:r>
              <a:rPr lang="en-US" sz="2400" b="1" dirty="0"/>
              <a:t> Kafka consumers</a:t>
            </a:r>
          </a:p>
          <a:p>
            <a:pPr marL="342900" indent="-342900">
              <a:buFont typeface="Arial" panose="020B0604020202020204" pitchFamily="34" charset="0"/>
              <a:buChar char="•"/>
            </a:pPr>
            <a:r>
              <a:rPr lang="en-US" sz="2400" dirty="0"/>
              <a:t>Internally, both use </a:t>
            </a:r>
            <a:r>
              <a:rPr lang="en-US" sz="2400" b="1" dirty="0"/>
              <a:t>Kafka Consumer API</a:t>
            </a:r>
            <a:r>
              <a:rPr lang="en-US" sz="2400" dirty="0"/>
              <a:t> to read records from topics.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They join a </a:t>
            </a:r>
            <a:r>
              <a:rPr lang="en-US" sz="2400" b="1" dirty="0"/>
              <a:t>consumer group</a:t>
            </a:r>
            <a:r>
              <a:rPr lang="en-US" sz="2400" dirty="0"/>
              <a:t> identified by your Kafka Streams application ID.</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Partitions are distributed among application instances just like regular consumers.</a:t>
            </a:r>
          </a:p>
          <a:p>
            <a:endParaRPr lang="en-US" sz="2400" dirty="0"/>
          </a:p>
          <a:p>
            <a:r>
              <a:rPr lang="en-US" sz="2400" dirty="0"/>
              <a:t>So at the partition-assignment level, they behave </a:t>
            </a:r>
            <a:r>
              <a:rPr lang="en-US" sz="2400" b="1" dirty="0"/>
              <a:t>exactly</a:t>
            </a:r>
            <a:r>
              <a:rPr lang="en-US" sz="2400" dirty="0"/>
              <a:t> like Kafka consumers in a consumer group.</a:t>
            </a: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173834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52E19-62DB-9B63-6BA6-B8A0E069189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123D079-B908-9E68-C66E-E79BAF5EAF0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Streaming d'événements</a:t>
            </a:r>
          </a:p>
        </p:txBody>
      </p:sp>
      <p:sp>
        <p:nvSpPr>
          <p:cNvPr id="6" name="TextBox 13">
            <a:extLst>
              <a:ext uri="{FF2B5EF4-FFF2-40B4-BE49-F238E27FC236}">
                <a16:creationId xmlns:a16="http://schemas.microsoft.com/office/drawing/2014/main" id="{22722304-A4F9-ED06-2AB5-C660E45A6784}"/>
              </a:ext>
            </a:extLst>
          </p:cNvPr>
          <p:cNvSpPr txBox="1"/>
          <p:nvPr/>
        </p:nvSpPr>
        <p:spPr>
          <a:xfrm>
            <a:off x="464872" y="1158723"/>
            <a:ext cx="10104377" cy="5016758"/>
          </a:xfrm>
          <a:prstGeom prst="rect">
            <a:avLst/>
          </a:prstGeom>
          <a:noFill/>
        </p:spPr>
        <p:txBody>
          <a:bodyPr wrap="square">
            <a:spAutoFit/>
          </a:bodyPr>
          <a:lstStyle/>
          <a:p>
            <a:endParaRPr lang="en-US" sz="2800" dirty="0">
              <a:solidFill>
                <a:schemeClr val="tx1">
                  <a:lumMod val="75000"/>
                  <a:lumOff val="25000"/>
                </a:schemeClr>
              </a:solidFill>
            </a:endParaRPr>
          </a:p>
          <a:p>
            <a:pPr marL="457200" indent="-457200">
              <a:buFont typeface="Arial" panose="020B0604020202020204" pitchFamily="34" charset="0"/>
              <a:buChar char="•"/>
            </a:pPr>
            <a:r>
              <a:rPr lang="en-US" sz="2800" dirty="0">
                <a:solidFill>
                  <a:schemeClr val="tx1">
                    <a:lumMod val="75000"/>
                    <a:lumOff val="25000"/>
                  </a:schemeClr>
                </a:solidFill>
              </a:rPr>
              <a:t>Continuous flow of events, stored durably</a:t>
            </a:r>
          </a:p>
          <a:p>
            <a:pPr marL="457200" indent="-457200">
              <a:buFont typeface="Arial" panose="020B0604020202020204" pitchFamily="34" charset="0"/>
              <a:buChar char="•"/>
            </a:pPr>
            <a:r>
              <a:rPr lang="en-US" sz="2800" dirty="0">
                <a:solidFill>
                  <a:schemeClr val="tx1">
                    <a:lumMod val="75000"/>
                    <a:lumOff val="25000"/>
                  </a:schemeClr>
                </a:solidFill>
              </a:rPr>
              <a:t>Multiple consumers can read at their own time</a:t>
            </a:r>
          </a:p>
          <a:p>
            <a:pPr marL="457200" indent="-457200">
              <a:buFont typeface="Arial" panose="020B0604020202020204" pitchFamily="34" charset="0"/>
              <a:buChar char="•"/>
            </a:pPr>
            <a:r>
              <a:rPr lang="en-US" sz="2800" dirty="0">
                <a:solidFill>
                  <a:schemeClr val="tx1">
                    <a:lumMod val="75000"/>
                    <a:lumOff val="25000"/>
                  </a:schemeClr>
                </a:solidFill>
              </a:rPr>
              <a:t>Events can be replayed</a:t>
            </a:r>
          </a:p>
          <a:p>
            <a:pPr marL="457200" indent="-457200">
              <a:buFont typeface="Arial" panose="020B0604020202020204" pitchFamily="34" charset="0"/>
              <a:buChar char="•"/>
            </a:pPr>
            <a:r>
              <a:rPr lang="en-US" sz="2800" dirty="0">
                <a:solidFill>
                  <a:schemeClr val="tx1">
                    <a:lumMod val="75000"/>
                    <a:lumOff val="25000"/>
                  </a:schemeClr>
                </a:solidFill>
              </a:rPr>
              <a:t>Enables real-time stream processing</a:t>
            </a:r>
          </a:p>
          <a:p>
            <a:endParaRPr lang="en-US" sz="2800" dirty="0">
              <a:solidFill>
                <a:schemeClr val="tx1">
                  <a:lumMod val="75000"/>
                  <a:lumOff val="25000"/>
                </a:schemeClr>
              </a:solidFill>
            </a:endParaRPr>
          </a:p>
          <a:p>
            <a:r>
              <a:rPr lang="en-US" sz="2800" dirty="0">
                <a:solidFill>
                  <a:schemeClr val="tx1">
                    <a:lumMod val="75000"/>
                    <a:lumOff val="25000"/>
                  </a:schemeClr>
                </a:solidFill>
              </a:rPr>
              <a:t> How storing the shopping cart events can be useful ?</a:t>
            </a:r>
          </a:p>
          <a:p>
            <a:r>
              <a:rPr lang="en-US" sz="2800" dirty="0">
                <a:solidFill>
                  <a:schemeClr val="tx1">
                    <a:lumMod val="75000"/>
                    <a:lumOff val="25000"/>
                  </a:schemeClr>
                </a:solidFill>
              </a:rPr>
              <a:t>   Complete history,</a:t>
            </a:r>
          </a:p>
          <a:p>
            <a:r>
              <a:rPr lang="en-US" sz="2800" dirty="0">
                <a:solidFill>
                  <a:schemeClr val="tx1">
                    <a:lumMod val="75000"/>
                    <a:lumOff val="25000"/>
                  </a:schemeClr>
                </a:solidFill>
              </a:rPr>
              <a:t>   Recreate the scene.</a:t>
            </a: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688445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00F3E-85EC-0B11-C241-B85DBA4FE21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52B87B8-78DB-478A-679D-DC2FD325115C}"/>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KStream</a:t>
            </a:r>
            <a:r>
              <a:rPr lang="fr-FR" sz="2800" dirty="0">
                <a:solidFill>
                  <a:schemeClr val="tx1">
                    <a:lumMod val="75000"/>
                    <a:lumOff val="25000"/>
                  </a:schemeClr>
                </a:solidFill>
              </a:rPr>
              <a:t> – </a:t>
            </a:r>
            <a:r>
              <a:rPr lang="fr-FR" sz="2800" dirty="0" err="1">
                <a:solidFill>
                  <a:schemeClr val="tx1">
                    <a:lumMod val="75000"/>
                    <a:lumOff val="25000"/>
                  </a:schemeClr>
                </a:solidFill>
              </a:rPr>
              <a:t>KTable</a:t>
            </a:r>
            <a:r>
              <a:rPr lang="fr-FR" sz="2800" dirty="0">
                <a:solidFill>
                  <a:schemeClr val="tx1">
                    <a:lumMod val="75000"/>
                    <a:lumOff val="25000"/>
                  </a:schemeClr>
                </a:solidFill>
              </a:rPr>
              <a:t> – Kafka Consumer</a:t>
            </a:r>
          </a:p>
        </p:txBody>
      </p:sp>
      <p:sp>
        <p:nvSpPr>
          <p:cNvPr id="6" name="TextBox 13">
            <a:extLst>
              <a:ext uri="{FF2B5EF4-FFF2-40B4-BE49-F238E27FC236}">
                <a16:creationId xmlns:a16="http://schemas.microsoft.com/office/drawing/2014/main" id="{FB9D84E4-ED0C-8F21-3E0A-4ECAF4B1D806}"/>
              </a:ext>
            </a:extLst>
          </p:cNvPr>
          <p:cNvSpPr txBox="1"/>
          <p:nvPr/>
        </p:nvSpPr>
        <p:spPr>
          <a:xfrm>
            <a:off x="192216" y="923831"/>
            <a:ext cx="10104377" cy="1200329"/>
          </a:xfrm>
          <a:prstGeom prst="rect">
            <a:avLst/>
          </a:prstGeom>
          <a:noFill/>
        </p:spPr>
        <p:txBody>
          <a:bodyPr wrap="square" lIns="91440" tIns="45720" rIns="91440" bIns="45720" anchor="t">
            <a:spAutoFit/>
          </a:bodyPr>
          <a:lstStyle/>
          <a:p>
            <a:r>
              <a:rPr lang="fr-FR" dirty="0"/>
              <a:t> </a:t>
            </a:r>
            <a:r>
              <a:rPr lang="en-US" sz="2400" b="1" dirty="0"/>
              <a:t>  </a:t>
            </a:r>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aphicFrame>
        <p:nvGraphicFramePr>
          <p:cNvPr id="3" name="Tableau 2">
            <a:extLst>
              <a:ext uri="{FF2B5EF4-FFF2-40B4-BE49-F238E27FC236}">
                <a16:creationId xmlns:a16="http://schemas.microsoft.com/office/drawing/2014/main" id="{8188E4B4-008E-6956-828F-B2809D51BBB7}"/>
              </a:ext>
            </a:extLst>
          </p:cNvPr>
          <p:cNvGraphicFramePr>
            <a:graphicFrameLocks noGrp="1"/>
          </p:cNvGraphicFramePr>
          <p:nvPr>
            <p:extLst>
              <p:ext uri="{D42A27DB-BD31-4B8C-83A1-F6EECF244321}">
                <p14:modId xmlns:p14="http://schemas.microsoft.com/office/powerpoint/2010/main" val="17787232"/>
              </p:ext>
            </p:extLst>
          </p:nvPr>
        </p:nvGraphicFramePr>
        <p:xfrm>
          <a:off x="192216" y="1793018"/>
          <a:ext cx="10977688" cy="2619954"/>
        </p:xfrm>
        <a:graphic>
          <a:graphicData uri="http://schemas.openxmlformats.org/drawingml/2006/table">
            <a:tbl>
              <a:tblPr/>
              <a:tblGrid>
                <a:gridCol w="2744422">
                  <a:extLst>
                    <a:ext uri="{9D8B030D-6E8A-4147-A177-3AD203B41FA5}">
                      <a16:colId xmlns:a16="http://schemas.microsoft.com/office/drawing/2014/main" val="367199398"/>
                    </a:ext>
                  </a:extLst>
                </a:gridCol>
                <a:gridCol w="2744422">
                  <a:extLst>
                    <a:ext uri="{9D8B030D-6E8A-4147-A177-3AD203B41FA5}">
                      <a16:colId xmlns:a16="http://schemas.microsoft.com/office/drawing/2014/main" val="4284745826"/>
                    </a:ext>
                  </a:extLst>
                </a:gridCol>
                <a:gridCol w="2744422">
                  <a:extLst>
                    <a:ext uri="{9D8B030D-6E8A-4147-A177-3AD203B41FA5}">
                      <a16:colId xmlns:a16="http://schemas.microsoft.com/office/drawing/2014/main" val="2485439198"/>
                    </a:ext>
                  </a:extLst>
                </a:gridCol>
                <a:gridCol w="2744422">
                  <a:extLst>
                    <a:ext uri="{9D8B030D-6E8A-4147-A177-3AD203B41FA5}">
                      <a16:colId xmlns:a16="http://schemas.microsoft.com/office/drawing/2014/main" val="1545435122"/>
                    </a:ext>
                  </a:extLst>
                </a:gridCol>
              </a:tblGrid>
              <a:tr h="419193">
                <a:tc>
                  <a:txBody>
                    <a:bodyPr/>
                    <a:lstStyle/>
                    <a:p>
                      <a:r>
                        <a:rPr lang="fr-FR" b="1" dirty="0"/>
                        <a:t>Concept</a:t>
                      </a:r>
                    </a:p>
                  </a:txBody>
                  <a:tcPr anchor="ctr">
                    <a:lnL>
                      <a:noFill/>
                    </a:lnL>
                    <a:lnR>
                      <a:noFill/>
                    </a:lnR>
                    <a:lnT>
                      <a:noFill/>
                    </a:lnT>
                    <a:lnB>
                      <a:noFill/>
                    </a:lnB>
                    <a:noFill/>
                  </a:tcPr>
                </a:tc>
                <a:tc>
                  <a:txBody>
                    <a:bodyPr/>
                    <a:lstStyle/>
                    <a:p>
                      <a:r>
                        <a:rPr lang="fr-FR" b="1" dirty="0" err="1"/>
                        <a:t>KStream</a:t>
                      </a:r>
                      <a:endParaRPr lang="fr-FR" b="1" dirty="0"/>
                    </a:p>
                  </a:txBody>
                  <a:tcPr anchor="ctr">
                    <a:lnL>
                      <a:noFill/>
                    </a:lnL>
                    <a:lnR>
                      <a:noFill/>
                    </a:lnR>
                    <a:lnT>
                      <a:noFill/>
                    </a:lnT>
                    <a:lnB>
                      <a:noFill/>
                    </a:lnB>
                    <a:noFill/>
                  </a:tcPr>
                </a:tc>
                <a:tc>
                  <a:txBody>
                    <a:bodyPr/>
                    <a:lstStyle/>
                    <a:p>
                      <a:r>
                        <a:rPr lang="fr-FR" b="1" dirty="0" err="1"/>
                        <a:t>KTable</a:t>
                      </a:r>
                      <a:endParaRPr lang="fr-FR" b="1" dirty="0"/>
                    </a:p>
                  </a:txBody>
                  <a:tcPr anchor="ctr">
                    <a:lnL>
                      <a:noFill/>
                    </a:lnL>
                    <a:lnR>
                      <a:noFill/>
                    </a:lnR>
                    <a:lnT>
                      <a:noFill/>
                    </a:lnT>
                    <a:lnB>
                      <a:noFill/>
                    </a:lnB>
                    <a:noFill/>
                  </a:tcPr>
                </a:tc>
                <a:tc>
                  <a:txBody>
                    <a:bodyPr/>
                    <a:lstStyle/>
                    <a:p>
                      <a:r>
                        <a:rPr lang="fr-FR" b="1" dirty="0"/>
                        <a:t>Kafka Consumer</a:t>
                      </a:r>
                    </a:p>
                  </a:txBody>
                  <a:tcPr anchor="ctr">
                    <a:lnL>
                      <a:noFill/>
                    </a:lnL>
                    <a:lnR>
                      <a:noFill/>
                    </a:lnR>
                    <a:lnT>
                      <a:noFill/>
                    </a:lnT>
                    <a:lnB>
                      <a:noFill/>
                    </a:lnB>
                    <a:noFill/>
                  </a:tcPr>
                </a:tc>
                <a:extLst>
                  <a:ext uri="{0D108BD9-81ED-4DB2-BD59-A6C34878D82A}">
                    <a16:rowId xmlns:a16="http://schemas.microsoft.com/office/drawing/2014/main" val="3890227943"/>
                  </a:ext>
                </a:extLst>
              </a:tr>
              <a:tr h="733587">
                <a:tc>
                  <a:txBody>
                    <a:bodyPr/>
                    <a:lstStyle/>
                    <a:p>
                      <a:r>
                        <a:rPr lang="fr-FR"/>
                        <a:t>Data model</a:t>
                      </a:r>
                    </a:p>
                  </a:txBody>
                  <a:tcPr anchor="ctr">
                    <a:lnL>
                      <a:noFill/>
                    </a:lnL>
                    <a:lnR>
                      <a:noFill/>
                    </a:lnR>
                    <a:lnT>
                      <a:noFill/>
                    </a:lnT>
                    <a:lnB>
                      <a:noFill/>
                    </a:lnB>
                    <a:noFill/>
                  </a:tcPr>
                </a:tc>
                <a:tc>
                  <a:txBody>
                    <a:bodyPr/>
                    <a:lstStyle/>
                    <a:p>
                      <a:r>
                        <a:rPr lang="fr-FR"/>
                        <a:t>Continuous stream of events</a:t>
                      </a:r>
                    </a:p>
                  </a:txBody>
                  <a:tcPr anchor="ctr">
                    <a:lnL>
                      <a:noFill/>
                    </a:lnL>
                    <a:lnR>
                      <a:noFill/>
                    </a:lnR>
                    <a:lnT>
                      <a:noFill/>
                    </a:lnT>
                    <a:lnB>
                      <a:noFill/>
                    </a:lnB>
                    <a:noFill/>
                  </a:tcPr>
                </a:tc>
                <a:tc>
                  <a:txBody>
                    <a:bodyPr/>
                    <a:lstStyle/>
                    <a:p>
                      <a:r>
                        <a:rPr lang="en-US"/>
                        <a:t>Changelog (latest value per key)</a:t>
                      </a:r>
                    </a:p>
                  </a:txBody>
                  <a:tcPr anchor="ctr">
                    <a:lnL>
                      <a:noFill/>
                    </a:lnL>
                    <a:lnR>
                      <a:noFill/>
                    </a:lnR>
                    <a:lnT>
                      <a:noFill/>
                    </a:lnT>
                    <a:lnB>
                      <a:noFill/>
                    </a:lnB>
                    <a:noFill/>
                  </a:tcPr>
                </a:tc>
                <a:tc>
                  <a:txBody>
                    <a:bodyPr/>
                    <a:lstStyle/>
                    <a:p>
                      <a:r>
                        <a:rPr lang="fr-FR"/>
                        <a:t>Raw record reader</a:t>
                      </a:r>
                    </a:p>
                  </a:txBody>
                  <a:tcPr anchor="ctr">
                    <a:lnL>
                      <a:noFill/>
                    </a:lnL>
                    <a:lnR>
                      <a:noFill/>
                    </a:lnR>
                    <a:lnT>
                      <a:noFill/>
                    </a:lnT>
                    <a:lnB>
                      <a:noFill/>
                    </a:lnB>
                    <a:noFill/>
                  </a:tcPr>
                </a:tc>
                <a:extLst>
                  <a:ext uri="{0D108BD9-81ED-4DB2-BD59-A6C34878D82A}">
                    <a16:rowId xmlns:a16="http://schemas.microsoft.com/office/drawing/2014/main" val="2158466637"/>
                  </a:ext>
                </a:extLst>
              </a:tr>
              <a:tr h="733587">
                <a:tc>
                  <a:txBody>
                    <a:bodyPr/>
                    <a:lstStyle/>
                    <a:p>
                      <a:r>
                        <a:rPr lang="fr-FR"/>
                        <a:t>Storage</a:t>
                      </a:r>
                    </a:p>
                  </a:txBody>
                  <a:tcPr anchor="ctr">
                    <a:lnL>
                      <a:noFill/>
                    </a:lnL>
                    <a:lnR>
                      <a:noFill/>
                    </a:lnR>
                    <a:lnT>
                      <a:noFill/>
                    </a:lnT>
                    <a:lnB>
                      <a:noFill/>
                    </a:lnB>
                    <a:noFill/>
                  </a:tcPr>
                </a:tc>
                <a:tc>
                  <a:txBody>
                    <a:bodyPr/>
                    <a:lstStyle/>
                    <a:p>
                      <a:r>
                        <a:rPr lang="fr-FR" dirty="0" err="1"/>
                        <a:t>Optional</a:t>
                      </a:r>
                      <a:r>
                        <a:rPr lang="fr-FR" dirty="0"/>
                        <a:t> (</a:t>
                      </a:r>
                      <a:r>
                        <a:rPr lang="fr-FR" dirty="0" err="1"/>
                        <a:t>stateless</a:t>
                      </a:r>
                      <a:r>
                        <a:rPr lang="fr-FR" dirty="0"/>
                        <a:t>)</a:t>
                      </a:r>
                    </a:p>
                  </a:txBody>
                  <a:tcPr anchor="ctr">
                    <a:lnL>
                      <a:noFill/>
                    </a:lnL>
                    <a:lnR>
                      <a:noFill/>
                    </a:lnR>
                    <a:lnT>
                      <a:noFill/>
                    </a:lnT>
                    <a:lnB>
                      <a:noFill/>
                    </a:lnB>
                    <a:noFill/>
                  </a:tcPr>
                </a:tc>
                <a:tc>
                  <a:txBody>
                    <a:bodyPr/>
                    <a:lstStyle/>
                    <a:p>
                      <a:r>
                        <a:rPr lang="en-US"/>
                        <a:t>Backed by local RocksDB store</a:t>
                      </a:r>
                    </a:p>
                  </a:txBody>
                  <a:tcPr anchor="ctr">
                    <a:lnL>
                      <a:noFill/>
                    </a:lnL>
                    <a:lnR>
                      <a:noFill/>
                    </a:lnR>
                    <a:lnT>
                      <a:noFill/>
                    </a:lnT>
                    <a:lnB>
                      <a:noFill/>
                    </a:lnB>
                    <a:noFill/>
                  </a:tcPr>
                </a:tc>
                <a:tc>
                  <a:txBody>
                    <a:bodyPr/>
                    <a:lstStyle/>
                    <a:p>
                      <a:r>
                        <a:rPr lang="fr-FR" dirty="0"/>
                        <a:t>No state</a:t>
                      </a:r>
                    </a:p>
                  </a:txBody>
                  <a:tcPr anchor="ctr">
                    <a:lnL>
                      <a:noFill/>
                    </a:lnL>
                    <a:lnR>
                      <a:noFill/>
                    </a:lnR>
                    <a:lnT>
                      <a:noFill/>
                    </a:lnT>
                    <a:lnB>
                      <a:noFill/>
                    </a:lnB>
                    <a:noFill/>
                  </a:tcPr>
                </a:tc>
                <a:extLst>
                  <a:ext uri="{0D108BD9-81ED-4DB2-BD59-A6C34878D82A}">
                    <a16:rowId xmlns:a16="http://schemas.microsoft.com/office/drawing/2014/main" val="1806478936"/>
                  </a:ext>
                </a:extLst>
              </a:tr>
              <a:tr h="733587">
                <a:tc>
                  <a:txBody>
                    <a:bodyPr/>
                    <a:lstStyle/>
                    <a:p>
                      <a:r>
                        <a:rPr lang="fr-FR"/>
                        <a:t>Processing</a:t>
                      </a:r>
                    </a:p>
                  </a:txBody>
                  <a:tcPr anchor="ctr">
                    <a:lnL>
                      <a:noFill/>
                    </a:lnL>
                    <a:lnR>
                      <a:noFill/>
                    </a:lnR>
                    <a:lnT>
                      <a:noFill/>
                    </a:lnT>
                    <a:lnB>
                      <a:noFill/>
                    </a:lnB>
                    <a:noFill/>
                  </a:tcPr>
                </a:tc>
                <a:tc>
                  <a:txBody>
                    <a:bodyPr/>
                    <a:lstStyle/>
                    <a:p>
                      <a:r>
                        <a:rPr lang="fr-FR"/>
                        <a:t>Event-by-event</a:t>
                      </a:r>
                    </a:p>
                  </a:txBody>
                  <a:tcPr anchor="ctr">
                    <a:lnL>
                      <a:noFill/>
                    </a:lnL>
                    <a:lnR>
                      <a:noFill/>
                    </a:lnR>
                    <a:lnT>
                      <a:noFill/>
                    </a:lnT>
                    <a:lnB>
                      <a:noFill/>
                    </a:lnB>
                    <a:noFill/>
                  </a:tcPr>
                </a:tc>
                <a:tc>
                  <a:txBody>
                    <a:bodyPr/>
                    <a:lstStyle/>
                    <a:p>
                      <a:r>
                        <a:rPr lang="fr-FR"/>
                        <a:t>Latest-value updates</a:t>
                      </a:r>
                    </a:p>
                  </a:txBody>
                  <a:tcPr anchor="ctr">
                    <a:lnL>
                      <a:noFill/>
                    </a:lnL>
                    <a:lnR>
                      <a:noFill/>
                    </a:lnR>
                    <a:lnT>
                      <a:noFill/>
                    </a:lnT>
                    <a:lnB>
                      <a:noFill/>
                    </a:lnB>
                    <a:noFill/>
                  </a:tcPr>
                </a:tc>
                <a:tc>
                  <a:txBody>
                    <a:bodyPr/>
                    <a:lstStyle/>
                    <a:p>
                      <a:r>
                        <a:rPr lang="fr-FR" dirty="0"/>
                        <a:t>Consumer </a:t>
                      </a:r>
                      <a:r>
                        <a:rPr lang="fr-FR" dirty="0" err="1"/>
                        <a:t>handles</a:t>
                      </a:r>
                      <a:r>
                        <a:rPr lang="fr-FR" dirty="0"/>
                        <a:t> messages </a:t>
                      </a:r>
                      <a:r>
                        <a:rPr lang="fr-FR" dirty="0" err="1"/>
                        <a:t>manually</a:t>
                      </a:r>
                      <a:endParaRPr lang="fr-FR" dirty="0"/>
                    </a:p>
                  </a:txBody>
                  <a:tcPr anchor="ctr">
                    <a:lnL>
                      <a:noFill/>
                    </a:lnL>
                    <a:lnR>
                      <a:noFill/>
                    </a:lnR>
                    <a:lnT>
                      <a:noFill/>
                    </a:lnT>
                    <a:lnB>
                      <a:noFill/>
                    </a:lnB>
                    <a:noFill/>
                  </a:tcPr>
                </a:tc>
                <a:extLst>
                  <a:ext uri="{0D108BD9-81ED-4DB2-BD59-A6C34878D82A}">
                    <a16:rowId xmlns:a16="http://schemas.microsoft.com/office/drawing/2014/main" val="1927032123"/>
                  </a:ext>
                </a:extLst>
              </a:tr>
            </a:tbl>
          </a:graphicData>
        </a:graphic>
      </p:graphicFrame>
    </p:spTree>
    <p:extLst>
      <p:ext uri="{BB962C8B-B14F-4D97-AF65-F5344CB8AC3E}">
        <p14:creationId xmlns:p14="http://schemas.microsoft.com/office/powerpoint/2010/main" val="374754582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29644A-1844-D63E-AB47-E12297DBD67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B5AED71-3DD1-92DA-B861-957089E94A2E}"/>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Kafka Stream</a:t>
            </a:r>
          </a:p>
        </p:txBody>
      </p:sp>
      <p:sp>
        <p:nvSpPr>
          <p:cNvPr id="6" name="TextBox 13">
            <a:extLst>
              <a:ext uri="{FF2B5EF4-FFF2-40B4-BE49-F238E27FC236}">
                <a16:creationId xmlns:a16="http://schemas.microsoft.com/office/drawing/2014/main" id="{20028358-57CE-504C-1C58-54CDF756E415}"/>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a:t>
            </a:r>
            <a:r>
              <a:rPr lang="fr-FR" sz="1200" b="1" i="1" dirty="0" err="1">
                <a:solidFill>
                  <a:schemeClr val="tx1">
                    <a:lumMod val="75000"/>
                    <a:lumOff val="25000"/>
                  </a:schemeClr>
                </a:solidFill>
              </a:rPr>
              <a:t>schema</a:t>
            </a:r>
            <a:r>
              <a:rPr lang="fr-FR" sz="1200" b="1" i="1" dirty="0">
                <a:solidFill>
                  <a:schemeClr val="tx1">
                    <a:lumMod val="75000"/>
                    <a:lumOff val="25000"/>
                  </a:schemeClr>
                </a:solidFill>
              </a:rPr>
              <a:t>/docker-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a:t>
            </a:r>
            <a:r>
              <a:rPr lang="fr-FR" sz="1200" b="1" i="1" dirty="0" err="1">
                <a:solidFill>
                  <a:schemeClr val="tx1">
                    <a:lumMod val="75000"/>
                    <a:lumOff val="25000"/>
                  </a:schemeClr>
                </a:solidFill>
              </a:rPr>
              <a:t>com.sd.kafka.streams</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F2E90BE4-E300-C941-397C-F3C5FFC2DF5B}"/>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581B04D9-28A6-A67B-D2D4-4DCCB9598941}"/>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D38037C7-4A1E-3280-D013-A5CEE36BE87C}"/>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375478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EA59D-3FB7-00A8-9AA1-303733BB79D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7953335-EE59-366A-7C97-0F1E9E575023}"/>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7221C0C1-A820-3CD1-E11A-8952745D6728}"/>
              </a:ext>
            </a:extLst>
          </p:cNvPr>
          <p:cNvSpPr txBox="1"/>
          <p:nvPr/>
        </p:nvSpPr>
        <p:spPr>
          <a:xfrm>
            <a:off x="3709555" y="2618508"/>
            <a:ext cx="4686300" cy="6955750"/>
          </a:xfrm>
          <a:prstGeom prst="rect">
            <a:avLst/>
          </a:prstGeom>
          <a:noFill/>
        </p:spPr>
        <p:txBody>
          <a:bodyPr wrap="square" lIns="91440" tIns="45720" rIns="91440" bIns="45720" anchor="t">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KSQL DB</a:t>
            </a:r>
            <a:endParaRPr lang="fr-FR" sz="2800" b="1" i="1" dirty="0">
              <a:solidFill>
                <a:schemeClr val="tx1">
                  <a:lumMod val="75000"/>
                  <a:lumOff val="25000"/>
                </a:schemeClr>
              </a:solidFill>
              <a:cs typeface="Arial"/>
            </a:endParaRPr>
          </a:p>
          <a:p>
            <a:endParaRPr lang="fr-FR" sz="2800" b="1" i="1"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3487062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0EEB3-EDB3-84DD-83F3-6879A4A8A67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635A389-5CAD-5751-C109-27F4B363F6BD}"/>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Ksql</a:t>
            </a:r>
            <a:r>
              <a:rPr lang="fr-FR" sz="2800" dirty="0">
                <a:solidFill>
                  <a:schemeClr val="tx1">
                    <a:lumMod val="75000"/>
                    <a:lumOff val="25000"/>
                  </a:schemeClr>
                </a:solidFill>
              </a:rPr>
              <a:t> DB</a:t>
            </a:r>
          </a:p>
        </p:txBody>
      </p:sp>
      <p:sp>
        <p:nvSpPr>
          <p:cNvPr id="6" name="TextBox 13">
            <a:extLst>
              <a:ext uri="{FF2B5EF4-FFF2-40B4-BE49-F238E27FC236}">
                <a16:creationId xmlns:a16="http://schemas.microsoft.com/office/drawing/2014/main" id="{CDA5368E-76C5-61BD-1A44-9E180E595E41}"/>
              </a:ext>
            </a:extLst>
          </p:cNvPr>
          <p:cNvSpPr txBox="1"/>
          <p:nvPr/>
        </p:nvSpPr>
        <p:spPr>
          <a:xfrm>
            <a:off x="192216" y="923831"/>
            <a:ext cx="10104377" cy="4431983"/>
          </a:xfrm>
          <a:prstGeom prst="rect">
            <a:avLst/>
          </a:prstGeom>
          <a:noFill/>
        </p:spPr>
        <p:txBody>
          <a:bodyPr wrap="square" lIns="91440" tIns="45720" rIns="91440" bIns="45720" anchor="t">
            <a:spAutoFit/>
          </a:bodyPr>
          <a:lstStyle/>
          <a:p>
            <a:r>
              <a:rPr lang="fr-FR" dirty="0"/>
              <a:t> </a:t>
            </a:r>
            <a:r>
              <a:rPr lang="en-US" sz="2400" b="1" dirty="0"/>
              <a:t>  </a:t>
            </a:r>
            <a:r>
              <a:rPr lang="fr-FR" dirty="0"/>
              <a:t> </a:t>
            </a:r>
            <a:r>
              <a:rPr lang="en-US" sz="3200" b="1" dirty="0" err="1"/>
              <a:t>ksqlDB</a:t>
            </a:r>
            <a:r>
              <a:rPr lang="en-US" sz="3200" dirty="0"/>
              <a:t> is a </a:t>
            </a:r>
            <a:r>
              <a:rPr lang="en-US" sz="3200" b="1" dirty="0"/>
              <a:t>streaming database</a:t>
            </a:r>
            <a:r>
              <a:rPr lang="en-US" sz="3200" dirty="0"/>
              <a:t> built on top of </a:t>
            </a:r>
            <a:r>
              <a:rPr lang="en-US" sz="3200" b="1" dirty="0"/>
              <a:t>Apache Kafka</a:t>
            </a:r>
            <a:r>
              <a:rPr lang="en-US" sz="3200" dirty="0"/>
              <a:t> that lets you query, transform, and process real-time data using </a:t>
            </a:r>
            <a:r>
              <a:rPr lang="en-US" sz="3200" b="1" dirty="0"/>
              <a:t>SQL syntax</a:t>
            </a:r>
            <a:r>
              <a:rPr lang="en-US" sz="3200" dirty="0"/>
              <a:t> instead of Java code.</a:t>
            </a:r>
          </a:p>
          <a:p>
            <a:endParaRPr lang="en-US" sz="3200" dirty="0"/>
          </a:p>
          <a:p>
            <a:endParaRPr lang="en-US" sz="3200" dirty="0"/>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A64EA295-140E-1BF7-1204-2E20E06EC507}"/>
              </a:ext>
            </a:extLst>
          </p:cNvPr>
          <p:cNvPicPr>
            <a:picLocks noChangeAspect="1"/>
          </p:cNvPicPr>
          <p:nvPr/>
        </p:nvPicPr>
        <p:blipFill>
          <a:blip r:embed="rId3"/>
          <a:stretch>
            <a:fillRect/>
          </a:stretch>
        </p:blipFill>
        <p:spPr>
          <a:xfrm>
            <a:off x="2806808" y="2958914"/>
            <a:ext cx="6355743" cy="2747321"/>
          </a:xfrm>
          <a:prstGeom prst="rect">
            <a:avLst/>
          </a:prstGeom>
        </p:spPr>
      </p:pic>
    </p:spTree>
    <p:extLst>
      <p:ext uri="{BB962C8B-B14F-4D97-AF65-F5344CB8AC3E}">
        <p14:creationId xmlns:p14="http://schemas.microsoft.com/office/powerpoint/2010/main" val="1998087182"/>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A9C39-0D2F-2137-210B-A6BA6A396FD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87612AA-1027-7336-CB6B-AB93E6CAA6A3}"/>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Ksql</a:t>
            </a:r>
            <a:r>
              <a:rPr lang="fr-FR" sz="2800" dirty="0">
                <a:solidFill>
                  <a:schemeClr val="tx1">
                    <a:lumMod val="75000"/>
                    <a:lumOff val="25000"/>
                  </a:schemeClr>
                </a:solidFill>
              </a:rPr>
              <a:t> DB</a:t>
            </a:r>
          </a:p>
        </p:txBody>
      </p:sp>
      <p:sp>
        <p:nvSpPr>
          <p:cNvPr id="6" name="TextBox 13">
            <a:extLst>
              <a:ext uri="{FF2B5EF4-FFF2-40B4-BE49-F238E27FC236}">
                <a16:creationId xmlns:a16="http://schemas.microsoft.com/office/drawing/2014/main" id="{E979C25A-D3CF-115A-AFDF-2471B8221DCA}"/>
              </a:ext>
            </a:extLst>
          </p:cNvPr>
          <p:cNvSpPr txBox="1"/>
          <p:nvPr/>
        </p:nvSpPr>
        <p:spPr>
          <a:xfrm>
            <a:off x="192216" y="923831"/>
            <a:ext cx="10104377" cy="5232202"/>
          </a:xfrm>
          <a:prstGeom prst="rect">
            <a:avLst/>
          </a:prstGeom>
          <a:noFill/>
        </p:spPr>
        <p:txBody>
          <a:bodyPr wrap="square" lIns="91440" tIns="45720" rIns="91440" bIns="45720" anchor="t">
            <a:spAutoFit/>
          </a:bodyPr>
          <a:lstStyle/>
          <a:p>
            <a:r>
              <a:rPr lang="fr-FR" dirty="0"/>
              <a:t> </a:t>
            </a:r>
            <a:r>
              <a:rPr lang="en-US" sz="2400" b="1" dirty="0"/>
              <a:t>  </a:t>
            </a:r>
            <a:r>
              <a:rPr lang="fr-FR" sz="2000" b="1" i="1" dirty="0" err="1">
                <a:solidFill>
                  <a:schemeClr val="tx1">
                    <a:lumMod val="75000"/>
                    <a:lumOff val="25000"/>
                  </a:schemeClr>
                </a:solidFill>
              </a:rPr>
              <a:t>ksqlDB</a:t>
            </a:r>
            <a:r>
              <a:rPr lang="fr-FR" sz="2000" b="1" i="1" dirty="0">
                <a:solidFill>
                  <a:schemeClr val="tx1">
                    <a:lumMod val="75000"/>
                    <a:lumOff val="25000"/>
                  </a:schemeClr>
                </a:solidFill>
              </a:rPr>
              <a:t> </a:t>
            </a:r>
            <a:r>
              <a:rPr lang="fr-FR" sz="2000" dirty="0">
                <a:solidFill>
                  <a:schemeClr val="tx1">
                    <a:lumMod val="75000"/>
                    <a:lumOff val="25000"/>
                  </a:schemeClr>
                </a:solidFill>
              </a:rPr>
              <a:t>fournit donc une couche d’abstraction SQL permettant de manipuler les </a:t>
            </a:r>
            <a:r>
              <a:rPr lang="fr-FR" sz="2000" i="1" dirty="0" err="1">
                <a:solidFill>
                  <a:schemeClr val="tx1">
                    <a:lumMod val="75000"/>
                    <a:lumOff val="25000"/>
                  </a:schemeClr>
                </a:solidFill>
              </a:rPr>
              <a:t>Kstream</a:t>
            </a:r>
            <a:r>
              <a:rPr lang="fr-FR" sz="2000" dirty="0">
                <a:solidFill>
                  <a:schemeClr val="tx1">
                    <a:lumMod val="75000"/>
                    <a:lumOff val="25000"/>
                  </a:schemeClr>
                </a:solidFill>
              </a:rPr>
              <a:t>, </a:t>
            </a:r>
            <a:r>
              <a:rPr lang="fr-FR" sz="2000" i="1" dirty="0" err="1">
                <a:solidFill>
                  <a:schemeClr val="tx1">
                    <a:lumMod val="75000"/>
                    <a:lumOff val="25000"/>
                  </a:schemeClr>
                </a:solidFill>
              </a:rPr>
              <a:t>KTable</a:t>
            </a:r>
            <a:r>
              <a:rPr lang="fr-FR" sz="2000" i="1" dirty="0">
                <a:solidFill>
                  <a:schemeClr val="tx1">
                    <a:lumMod val="75000"/>
                    <a:lumOff val="25000"/>
                  </a:schemeClr>
                </a:solidFill>
              </a:rPr>
              <a:t> </a:t>
            </a:r>
            <a:r>
              <a:rPr lang="fr-FR" sz="2000" dirty="0">
                <a:solidFill>
                  <a:schemeClr val="tx1">
                    <a:lumMod val="75000"/>
                    <a:lumOff val="25000"/>
                  </a:schemeClr>
                </a:solidFill>
              </a:rPr>
              <a:t>de </a:t>
            </a:r>
            <a:r>
              <a:rPr lang="fr-FR" sz="2000" dirty="0" err="1">
                <a:solidFill>
                  <a:schemeClr val="tx1">
                    <a:lumMod val="75000"/>
                    <a:lumOff val="25000"/>
                  </a:schemeClr>
                </a:solidFill>
              </a:rPr>
              <a:t>KafkaStream</a:t>
            </a:r>
            <a:endParaRPr lang="fr-FR" sz="2000" dirty="0">
              <a:solidFill>
                <a:schemeClr val="tx1">
                  <a:lumMod val="75000"/>
                  <a:lumOff val="25000"/>
                </a:schemeClr>
              </a:solidFill>
            </a:endParaRPr>
          </a:p>
          <a:p>
            <a:endParaRPr lang="fr-FR" sz="2000" dirty="0">
              <a:solidFill>
                <a:schemeClr val="tx1">
                  <a:lumMod val="75000"/>
                  <a:lumOff val="25000"/>
                </a:schemeClr>
              </a:solidFill>
            </a:endParaRPr>
          </a:p>
          <a:p>
            <a:r>
              <a:rPr lang="fr-FR" sz="2000" i="1" dirty="0" err="1">
                <a:solidFill>
                  <a:schemeClr val="tx1">
                    <a:lumMod val="75000"/>
                    <a:lumOff val="25000"/>
                  </a:schemeClr>
                </a:solidFill>
              </a:rPr>
              <a:t>ksqlDB</a:t>
            </a:r>
            <a:r>
              <a:rPr lang="fr-FR" sz="2000" i="1" dirty="0">
                <a:solidFill>
                  <a:schemeClr val="tx1">
                    <a:lumMod val="75000"/>
                    <a:lumOff val="25000"/>
                  </a:schemeClr>
                </a:solidFill>
              </a:rPr>
              <a:t> </a:t>
            </a:r>
            <a:r>
              <a:rPr lang="fr-FR" sz="2000" dirty="0">
                <a:solidFill>
                  <a:schemeClr val="tx1">
                    <a:lumMod val="75000"/>
                    <a:lumOff val="25000"/>
                  </a:schemeClr>
                </a:solidFill>
              </a:rPr>
              <a:t>convertit les requêtes SQL en tâches Kafka </a:t>
            </a:r>
            <a:r>
              <a:rPr lang="fr-FR" sz="2000" dirty="0" err="1">
                <a:solidFill>
                  <a:schemeClr val="tx1">
                    <a:lumMod val="75000"/>
                    <a:lumOff val="25000"/>
                  </a:schemeClr>
                </a:solidFill>
              </a:rPr>
              <a:t>Streams</a:t>
            </a:r>
            <a:r>
              <a:rPr lang="fr-FR" sz="2000" dirty="0">
                <a:solidFill>
                  <a:schemeClr val="tx1">
                    <a:lumMod val="75000"/>
                    <a:lumOff val="25000"/>
                  </a:schemeClr>
                </a:solidFill>
              </a:rPr>
              <a:t> en coulisses. </a:t>
            </a:r>
          </a:p>
          <a:p>
            <a:endParaRPr lang="fr-FR" sz="2000" dirty="0">
              <a:solidFill>
                <a:schemeClr val="tx1">
                  <a:lumMod val="75000"/>
                  <a:lumOff val="25000"/>
                </a:schemeClr>
              </a:solidFill>
            </a:endParaRPr>
          </a:p>
          <a:p>
            <a:r>
              <a:rPr lang="fr-FR" sz="2000" dirty="0">
                <a:solidFill>
                  <a:schemeClr val="tx1">
                    <a:lumMod val="75000"/>
                    <a:lumOff val="25000"/>
                  </a:schemeClr>
                </a:solidFill>
              </a:rPr>
              <a:t>Chaque requête </a:t>
            </a:r>
            <a:r>
              <a:rPr lang="fr-FR" sz="2000" dirty="0" err="1">
                <a:solidFill>
                  <a:schemeClr val="tx1">
                    <a:lumMod val="75000"/>
                    <a:lumOff val="25000"/>
                  </a:schemeClr>
                </a:solidFill>
              </a:rPr>
              <a:t>ksqlDB</a:t>
            </a:r>
            <a:r>
              <a:rPr lang="fr-FR" sz="2000" dirty="0">
                <a:solidFill>
                  <a:schemeClr val="tx1">
                    <a:lumMod val="75000"/>
                    <a:lumOff val="25000"/>
                  </a:schemeClr>
                </a:solidFill>
              </a:rPr>
              <a:t> (par exemple, une CREATE STREAM ou CREATE TABLE) est compilée en un flux Kafka </a:t>
            </a:r>
            <a:r>
              <a:rPr lang="fr-FR" sz="2000" dirty="0" err="1">
                <a:solidFill>
                  <a:schemeClr val="tx1">
                    <a:lumMod val="75000"/>
                    <a:lumOff val="25000"/>
                  </a:schemeClr>
                </a:solidFill>
              </a:rPr>
              <a:t>Streams</a:t>
            </a:r>
            <a:r>
              <a:rPr lang="fr-FR" sz="2000" dirty="0">
                <a:solidFill>
                  <a:schemeClr val="tx1">
                    <a:lumMod val="75000"/>
                    <a:lumOff val="25000"/>
                  </a:schemeClr>
                </a:solidFill>
              </a:rPr>
              <a:t> qui est ensuite exécuté dans le cadre de l'infrastructure </a:t>
            </a:r>
            <a:r>
              <a:rPr lang="fr-FR" sz="2000" dirty="0" err="1">
                <a:solidFill>
                  <a:schemeClr val="tx1">
                    <a:lumMod val="75000"/>
                    <a:lumOff val="25000"/>
                  </a:schemeClr>
                </a:solidFill>
              </a:rPr>
              <a:t>ksqlDB</a:t>
            </a:r>
            <a:r>
              <a:rPr lang="fr-FR" sz="2000" dirty="0">
                <a:solidFill>
                  <a:schemeClr val="tx1">
                    <a:lumMod val="75000"/>
                    <a:lumOff val="25000"/>
                  </a:schemeClr>
                </a:solidFill>
              </a:rPr>
              <a:t>.</a:t>
            </a:r>
          </a:p>
          <a:p>
            <a:r>
              <a:rPr lang="fr-FR" sz="2000" b="1" i="1" dirty="0" err="1">
                <a:solidFill>
                  <a:schemeClr val="tx1">
                    <a:lumMod val="75000"/>
                    <a:lumOff val="25000"/>
                  </a:schemeClr>
                </a:solidFill>
              </a:rPr>
              <a:t>ksqlDB</a:t>
            </a:r>
            <a:r>
              <a:rPr lang="fr-FR" sz="2000" b="1" i="1" dirty="0">
                <a:solidFill>
                  <a:schemeClr val="tx1">
                    <a:lumMod val="75000"/>
                    <a:lumOff val="25000"/>
                  </a:schemeClr>
                </a:solidFill>
              </a:rPr>
              <a:t> </a:t>
            </a:r>
            <a:r>
              <a:rPr lang="fr-FR" sz="2000" dirty="0">
                <a:solidFill>
                  <a:schemeClr val="tx1">
                    <a:lumMod val="75000"/>
                    <a:lumOff val="25000"/>
                  </a:schemeClr>
                </a:solidFill>
              </a:rPr>
              <a:t>est donc un serveur</a:t>
            </a:r>
          </a:p>
          <a:p>
            <a:r>
              <a:rPr lang="fr-FR" sz="2000" i="1" dirty="0">
                <a:solidFill>
                  <a:schemeClr val="tx1">
                    <a:lumMod val="75000"/>
                    <a:lumOff val="25000"/>
                  </a:schemeClr>
                </a:solidFill>
              </a:rPr>
              <a:t>L’interaction avec le serveur peut se faire via :</a:t>
            </a:r>
            <a:endParaRPr lang="fr-FR" sz="2000" dirty="0">
              <a:solidFill>
                <a:schemeClr val="tx1">
                  <a:lumMod val="75000"/>
                  <a:lumOff val="25000"/>
                </a:schemeClr>
              </a:solidFill>
            </a:endParaRPr>
          </a:p>
          <a:p>
            <a:pPr marL="800100" lvl="1" indent="-342900">
              <a:buFont typeface="Arial" panose="020B0604020202020204" pitchFamily="34" charset="0"/>
              <a:buChar char="•"/>
            </a:pPr>
            <a:r>
              <a:rPr lang="fr-FR" sz="2000" i="1" dirty="0">
                <a:solidFill>
                  <a:schemeClr val="tx1">
                    <a:lumMod val="75000"/>
                    <a:lumOff val="25000"/>
                  </a:schemeClr>
                </a:solidFill>
              </a:rPr>
              <a:t>Son API REST</a:t>
            </a:r>
            <a:endParaRPr lang="fr-FR" sz="2000" dirty="0">
              <a:solidFill>
                <a:schemeClr val="tx1">
                  <a:lumMod val="75000"/>
                  <a:lumOff val="25000"/>
                </a:schemeClr>
              </a:solidFill>
            </a:endParaRPr>
          </a:p>
          <a:p>
            <a:pPr marL="800100" lvl="1" indent="-342900">
              <a:buFont typeface="Arial" panose="020B0604020202020204" pitchFamily="34" charset="0"/>
              <a:buChar char="•"/>
            </a:pPr>
            <a:r>
              <a:rPr lang="fr-FR" sz="2000" i="1" dirty="0" err="1">
                <a:solidFill>
                  <a:schemeClr val="tx1">
                    <a:lumMod val="75000"/>
                    <a:lumOff val="25000"/>
                  </a:schemeClr>
                </a:solidFill>
              </a:rPr>
              <a:t>Ksqldb</a:t>
            </a:r>
            <a:r>
              <a:rPr lang="fr-FR" sz="2000" i="1" dirty="0">
                <a:solidFill>
                  <a:schemeClr val="tx1">
                    <a:lumMod val="75000"/>
                    <a:lumOff val="25000"/>
                  </a:schemeClr>
                </a:solidFill>
              </a:rPr>
              <a:t>-cli : Une commande en ligne qui appelle l’API</a:t>
            </a:r>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2F2A58FE-437B-F03C-D979-E3A69A344861}"/>
              </a:ext>
            </a:extLst>
          </p:cNvPr>
          <p:cNvPicPr>
            <a:picLocks noChangeAspect="1"/>
          </p:cNvPicPr>
          <p:nvPr/>
        </p:nvPicPr>
        <p:blipFill>
          <a:blip r:embed="rId3"/>
          <a:stretch>
            <a:fillRect/>
          </a:stretch>
        </p:blipFill>
        <p:spPr>
          <a:xfrm>
            <a:off x="7158128" y="3275938"/>
            <a:ext cx="4421621" cy="2487161"/>
          </a:xfrm>
          <a:prstGeom prst="rect">
            <a:avLst/>
          </a:prstGeom>
        </p:spPr>
      </p:pic>
    </p:spTree>
    <p:extLst>
      <p:ext uri="{BB962C8B-B14F-4D97-AF65-F5344CB8AC3E}">
        <p14:creationId xmlns:p14="http://schemas.microsoft.com/office/powerpoint/2010/main" val="167141414"/>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302487-39F9-7847-186E-CD07E59899A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EEB30F5B-26DC-C181-D921-4EBC078368E8}"/>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Ksql</a:t>
            </a:r>
            <a:r>
              <a:rPr lang="fr-FR" sz="2800" dirty="0">
                <a:solidFill>
                  <a:schemeClr val="tx1">
                    <a:lumMod val="75000"/>
                    <a:lumOff val="25000"/>
                  </a:schemeClr>
                </a:solidFill>
              </a:rPr>
              <a:t> DB - Démarrage</a:t>
            </a:r>
          </a:p>
        </p:txBody>
      </p:sp>
      <p:sp>
        <p:nvSpPr>
          <p:cNvPr id="6" name="TextBox 13">
            <a:extLst>
              <a:ext uri="{FF2B5EF4-FFF2-40B4-BE49-F238E27FC236}">
                <a16:creationId xmlns:a16="http://schemas.microsoft.com/office/drawing/2014/main" id="{899E3D3F-0BB9-C171-70B8-4F6D6E498ED7}"/>
              </a:ext>
            </a:extLst>
          </p:cNvPr>
          <p:cNvSpPr txBox="1"/>
          <p:nvPr/>
        </p:nvSpPr>
        <p:spPr>
          <a:xfrm>
            <a:off x="192216" y="923831"/>
            <a:ext cx="10104377" cy="6771084"/>
          </a:xfrm>
          <a:prstGeom prst="rect">
            <a:avLst/>
          </a:prstGeom>
          <a:noFill/>
        </p:spPr>
        <p:txBody>
          <a:bodyPr wrap="square" lIns="91440" tIns="45720" rIns="91440" bIns="45720" anchor="t">
            <a:spAutoFit/>
          </a:bodyPr>
          <a:lstStyle/>
          <a:p>
            <a:r>
              <a:rPr lang="fr-FR" dirty="0"/>
              <a:t> </a:t>
            </a:r>
            <a:r>
              <a:rPr lang="en-US" sz="2400" b="1" dirty="0"/>
              <a:t>  </a:t>
            </a:r>
            <a:r>
              <a:rPr lang="fr-FR" sz="2000" b="1" i="1" dirty="0">
                <a:solidFill>
                  <a:schemeClr val="tx1">
                    <a:lumMod val="75000"/>
                    <a:lumOff val="25000"/>
                  </a:schemeClr>
                </a:solidFill>
              </a:rPr>
              <a:t> </a:t>
            </a:r>
            <a:r>
              <a:rPr lang="fr-FR" sz="2000" dirty="0">
                <a:solidFill>
                  <a:schemeClr val="tx1">
                    <a:lumMod val="75000"/>
                    <a:lumOff val="25000"/>
                  </a:schemeClr>
                </a:solidFill>
              </a:rPr>
              <a:t>Une fois le serveur </a:t>
            </a:r>
            <a:r>
              <a:rPr lang="fr-FR" sz="2000" dirty="0" err="1">
                <a:solidFill>
                  <a:schemeClr val="tx1">
                    <a:lumMod val="75000"/>
                    <a:lumOff val="25000"/>
                  </a:schemeClr>
                </a:solidFill>
              </a:rPr>
              <a:t>ksqlDB</a:t>
            </a:r>
            <a:r>
              <a:rPr lang="fr-FR" sz="2000" dirty="0">
                <a:solidFill>
                  <a:schemeClr val="tx1">
                    <a:lumMod val="75000"/>
                    <a:lumOff val="25000"/>
                  </a:schemeClr>
                </a:solidFill>
              </a:rPr>
              <a:t> démarré, on peut se connecter à l'interface de ligne de commande et exécuter des requêtes SQL.</a:t>
            </a:r>
          </a:p>
          <a:p>
            <a:endParaRPr lang="fr-FR" sz="2000" dirty="0">
              <a:solidFill>
                <a:schemeClr val="tx1">
                  <a:lumMod val="75000"/>
                  <a:lumOff val="25000"/>
                </a:schemeClr>
              </a:solidFill>
            </a:endParaRPr>
          </a:p>
          <a:p>
            <a:r>
              <a:rPr lang="fr-FR" sz="2000" dirty="0">
                <a:solidFill>
                  <a:schemeClr val="tx1">
                    <a:lumMod val="75000"/>
                    <a:lumOff val="25000"/>
                  </a:schemeClr>
                </a:solidFill>
              </a:rPr>
              <a:t>Lister les flux disponibles : </a:t>
            </a:r>
            <a:r>
              <a:rPr lang="fr-FR" sz="2000" b="1" dirty="0">
                <a:solidFill>
                  <a:schemeClr val="tx1">
                    <a:lumMod val="75000"/>
                    <a:lumOff val="25000"/>
                  </a:schemeClr>
                </a:solidFill>
              </a:rPr>
              <a:t>SHOW STREAMS;</a:t>
            </a:r>
          </a:p>
          <a:p>
            <a:endParaRPr lang="fr-FR" sz="2000" dirty="0">
              <a:solidFill>
                <a:schemeClr val="tx1">
                  <a:lumMod val="75000"/>
                  <a:lumOff val="25000"/>
                </a:schemeClr>
              </a:solidFill>
            </a:endParaRPr>
          </a:p>
          <a:p>
            <a:r>
              <a:rPr lang="fr-FR" sz="2000" dirty="0">
                <a:solidFill>
                  <a:schemeClr val="tx1">
                    <a:lumMod val="75000"/>
                    <a:lumOff val="25000"/>
                  </a:schemeClr>
                </a:solidFill>
              </a:rPr>
              <a:t>Créer un flux à partir d’un topic :</a:t>
            </a:r>
          </a:p>
          <a:p>
            <a:r>
              <a:rPr lang="fr-FR" sz="2000" b="1" dirty="0">
                <a:solidFill>
                  <a:schemeClr val="tx1">
                    <a:lumMod val="75000"/>
                    <a:lumOff val="25000"/>
                  </a:schemeClr>
                </a:solidFill>
              </a:rPr>
              <a:t>    CREATE STREAM </a:t>
            </a:r>
            <a:r>
              <a:rPr lang="fr-FR" sz="2000" b="1" dirty="0" err="1">
                <a:solidFill>
                  <a:schemeClr val="tx1">
                    <a:lumMod val="75000"/>
                    <a:lumOff val="25000"/>
                  </a:schemeClr>
                </a:solidFill>
              </a:rPr>
              <a:t>pageviews</a:t>
            </a:r>
            <a:r>
              <a:rPr lang="fr-FR" sz="2000" b="1" dirty="0">
                <a:solidFill>
                  <a:schemeClr val="tx1">
                    <a:lumMod val="75000"/>
                    <a:lumOff val="25000"/>
                  </a:schemeClr>
                </a:solidFill>
              </a:rPr>
              <a:t> (</a:t>
            </a:r>
            <a:r>
              <a:rPr lang="fr-FR" sz="2000" b="1" dirty="0" err="1">
                <a:solidFill>
                  <a:schemeClr val="tx1">
                    <a:lumMod val="75000"/>
                    <a:lumOff val="25000"/>
                  </a:schemeClr>
                </a:solidFill>
              </a:rPr>
              <a:t>viewtime</a:t>
            </a:r>
            <a:r>
              <a:rPr lang="fr-FR" sz="2000" b="1" dirty="0">
                <a:solidFill>
                  <a:schemeClr val="tx1">
                    <a:lumMod val="75000"/>
                    <a:lumOff val="25000"/>
                  </a:schemeClr>
                </a:solidFill>
              </a:rPr>
              <a:t> BIGINT, </a:t>
            </a:r>
            <a:r>
              <a:rPr lang="fr-FR" sz="2000" b="1" dirty="0" err="1">
                <a:solidFill>
                  <a:schemeClr val="tx1">
                    <a:lumMod val="75000"/>
                    <a:lumOff val="25000"/>
                  </a:schemeClr>
                </a:solidFill>
              </a:rPr>
              <a:t>userid</a:t>
            </a:r>
            <a:r>
              <a:rPr lang="fr-FR" sz="2000" b="1" dirty="0">
                <a:solidFill>
                  <a:schemeClr val="tx1">
                    <a:lumMod val="75000"/>
                    <a:lumOff val="25000"/>
                  </a:schemeClr>
                </a:solidFill>
              </a:rPr>
              <a:t> VARCHAR, </a:t>
            </a:r>
            <a:r>
              <a:rPr lang="fr-FR" sz="2000" b="1" dirty="0" err="1">
                <a:solidFill>
                  <a:schemeClr val="tx1">
                    <a:lumMod val="75000"/>
                    <a:lumOff val="25000"/>
                  </a:schemeClr>
                </a:solidFill>
              </a:rPr>
              <a:t>pageid</a:t>
            </a:r>
            <a:r>
              <a:rPr lang="fr-FR" sz="2000" b="1" dirty="0">
                <a:solidFill>
                  <a:schemeClr val="tx1">
                    <a:lumMod val="75000"/>
                    <a:lumOff val="25000"/>
                  </a:schemeClr>
                </a:solidFill>
              </a:rPr>
              <a:t>     VARCHAR)WITH (KAFKA_TOPIC='</a:t>
            </a:r>
            <a:r>
              <a:rPr lang="fr-FR" sz="2000" b="1" dirty="0" err="1">
                <a:solidFill>
                  <a:schemeClr val="tx1">
                    <a:lumMod val="75000"/>
                    <a:lumOff val="25000"/>
                  </a:schemeClr>
                </a:solidFill>
              </a:rPr>
              <a:t>pageviews</a:t>
            </a:r>
            <a:r>
              <a:rPr lang="fr-FR" sz="2000" b="1" dirty="0">
                <a:solidFill>
                  <a:schemeClr val="tx1">
                    <a:lumMod val="75000"/>
                    <a:lumOff val="25000"/>
                  </a:schemeClr>
                </a:solidFill>
              </a:rPr>
              <a:t>', VALUE_FORMAT='JSON’);</a:t>
            </a:r>
          </a:p>
          <a:p>
            <a:endParaRPr lang="fr-FR" sz="2000" dirty="0">
              <a:solidFill>
                <a:schemeClr val="tx1">
                  <a:lumMod val="75000"/>
                  <a:lumOff val="25000"/>
                </a:schemeClr>
              </a:solidFill>
            </a:endParaRPr>
          </a:p>
          <a:p>
            <a:r>
              <a:rPr lang="fr-FR" sz="2000" dirty="0">
                <a:solidFill>
                  <a:schemeClr val="tx1">
                    <a:lumMod val="75000"/>
                    <a:lumOff val="25000"/>
                  </a:schemeClr>
                </a:solidFill>
              </a:rPr>
              <a:t>Renseigner un flux :</a:t>
            </a:r>
          </a:p>
          <a:p>
            <a:r>
              <a:rPr lang="fr-FR" sz="2000" b="1" dirty="0">
                <a:solidFill>
                  <a:schemeClr val="tx1">
                    <a:lumMod val="75000"/>
                    <a:lumOff val="25000"/>
                  </a:schemeClr>
                </a:solidFill>
              </a:rPr>
              <a:t>   INSERT INTO </a:t>
            </a:r>
            <a:r>
              <a:rPr lang="fr-FR" sz="2000" b="1" dirty="0" err="1">
                <a:solidFill>
                  <a:schemeClr val="tx1">
                    <a:lumMod val="75000"/>
                    <a:lumOff val="25000"/>
                  </a:schemeClr>
                </a:solidFill>
              </a:rPr>
              <a:t>pageviews</a:t>
            </a:r>
            <a:r>
              <a:rPr lang="fr-FR" sz="2000" b="1" dirty="0">
                <a:solidFill>
                  <a:schemeClr val="tx1">
                    <a:lumMod val="75000"/>
                    <a:lumOff val="25000"/>
                  </a:schemeClr>
                </a:solidFill>
              </a:rPr>
              <a:t> (</a:t>
            </a:r>
            <a:r>
              <a:rPr lang="fr-FR" sz="2000" b="1" dirty="0" err="1">
                <a:solidFill>
                  <a:schemeClr val="tx1">
                    <a:lumMod val="75000"/>
                    <a:lumOff val="25000"/>
                  </a:schemeClr>
                </a:solidFill>
              </a:rPr>
              <a:t>viewtime</a:t>
            </a:r>
            <a:r>
              <a:rPr lang="fr-FR" sz="2000" b="1" dirty="0">
                <a:solidFill>
                  <a:schemeClr val="tx1">
                    <a:lumMod val="75000"/>
                    <a:lumOff val="25000"/>
                  </a:schemeClr>
                </a:solidFill>
              </a:rPr>
              <a:t>, </a:t>
            </a:r>
            <a:r>
              <a:rPr lang="fr-FR" sz="2000" b="1" dirty="0" err="1">
                <a:solidFill>
                  <a:schemeClr val="tx1">
                    <a:lumMod val="75000"/>
                    <a:lumOff val="25000"/>
                  </a:schemeClr>
                </a:solidFill>
              </a:rPr>
              <a:t>userid</a:t>
            </a:r>
            <a:r>
              <a:rPr lang="fr-FR" sz="2000" b="1" dirty="0">
                <a:solidFill>
                  <a:schemeClr val="tx1">
                    <a:lumMod val="75000"/>
                    <a:lumOff val="25000"/>
                  </a:schemeClr>
                </a:solidFill>
              </a:rPr>
              <a:t>, </a:t>
            </a:r>
            <a:r>
              <a:rPr lang="fr-FR" sz="2000" b="1" dirty="0" err="1">
                <a:solidFill>
                  <a:schemeClr val="tx1">
                    <a:lumMod val="75000"/>
                    <a:lumOff val="25000"/>
                  </a:schemeClr>
                </a:solidFill>
              </a:rPr>
              <a:t>pageid</a:t>
            </a:r>
            <a:r>
              <a:rPr lang="fr-FR" sz="2000" b="1" dirty="0">
                <a:solidFill>
                  <a:schemeClr val="tx1">
                    <a:lumMod val="75000"/>
                    <a:lumOff val="25000"/>
                  </a:schemeClr>
                </a:solidFill>
              </a:rPr>
              <a:t>) VALUES (1000, 1, 1);</a:t>
            </a:r>
          </a:p>
          <a:p>
            <a:endParaRPr lang="fr-FR" sz="2000" dirty="0">
              <a:solidFill>
                <a:schemeClr val="tx1">
                  <a:lumMod val="75000"/>
                  <a:lumOff val="25000"/>
                </a:schemeClr>
              </a:solidFill>
            </a:endParaRPr>
          </a:p>
          <a:p>
            <a:r>
              <a:rPr lang="fr-FR" sz="2000" dirty="0">
                <a:solidFill>
                  <a:schemeClr val="tx1">
                    <a:lumMod val="75000"/>
                    <a:lumOff val="25000"/>
                  </a:schemeClr>
                </a:solidFill>
              </a:rPr>
              <a:t>Lister les données d’un flux :</a:t>
            </a:r>
          </a:p>
          <a:p>
            <a:r>
              <a:rPr lang="fr-FR" sz="2000" b="1" dirty="0">
                <a:solidFill>
                  <a:schemeClr val="tx1">
                    <a:lumMod val="75000"/>
                    <a:lumOff val="25000"/>
                  </a:schemeClr>
                </a:solidFill>
              </a:rPr>
              <a:t>   SELECT * FROM </a:t>
            </a:r>
            <a:r>
              <a:rPr lang="fr-FR" sz="2000" b="1" dirty="0" err="1">
                <a:solidFill>
                  <a:schemeClr val="tx1">
                    <a:lumMod val="75000"/>
                    <a:lumOff val="25000"/>
                  </a:schemeClr>
                </a:solidFill>
              </a:rPr>
              <a:t>pageviews</a:t>
            </a:r>
            <a:r>
              <a:rPr lang="fr-FR" sz="2000" b="1" dirty="0">
                <a:solidFill>
                  <a:schemeClr val="tx1">
                    <a:lumMod val="75000"/>
                    <a:lumOff val="25000"/>
                  </a:schemeClr>
                </a:solidFill>
              </a:rPr>
              <a:t> EMIT CHANGES;</a:t>
            </a:r>
          </a:p>
          <a:p>
            <a:endParaRPr lang="fr-FR" sz="2000" b="1" dirty="0">
              <a:solidFill>
                <a:schemeClr val="tx1">
                  <a:lumMod val="75000"/>
                  <a:lumOff val="25000"/>
                </a:schemeClr>
              </a:solidFill>
            </a:endParaRPr>
          </a:p>
          <a:p>
            <a:r>
              <a:rPr lang="en-US" sz="2000" dirty="0">
                <a:solidFill>
                  <a:schemeClr val="tx1">
                    <a:lumMod val="75000"/>
                    <a:lumOff val="25000"/>
                  </a:schemeClr>
                </a:solidFill>
              </a:rPr>
              <a:t>Push query: continuous, uses EMIT CHANGES, streams live </a:t>
            </a:r>
            <a:r>
              <a:rPr lang="en-US" sz="2000">
                <a:solidFill>
                  <a:schemeClr val="tx1">
                    <a:lumMod val="75000"/>
                    <a:lumOff val="25000"/>
                  </a:schemeClr>
                </a:solidFill>
              </a:rPr>
              <a:t>updates.</a:t>
            </a:r>
            <a:endParaRPr lang="en-US" sz="2000" dirty="0">
              <a:solidFill>
                <a:schemeClr val="tx1">
                  <a:lumMod val="75000"/>
                  <a:lumOff val="25000"/>
                </a:schemeClr>
              </a:solidFill>
            </a:endParaRPr>
          </a:p>
          <a:p>
            <a:r>
              <a:rPr lang="en-US" sz="2000" dirty="0">
                <a:solidFill>
                  <a:schemeClr val="tx1">
                    <a:lumMod val="75000"/>
                    <a:lumOff val="25000"/>
                  </a:schemeClr>
                </a:solidFill>
              </a:rPr>
              <a:t>Pull query: one-time lookup, returns current table state.</a:t>
            </a:r>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34831892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19C12-6828-2C33-E25D-C4E9D802C74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DE1DD6B-3CF2-B6B4-27C7-8B3FE3599F19}"/>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Ksql</a:t>
            </a:r>
            <a:r>
              <a:rPr lang="fr-FR" sz="2800" dirty="0">
                <a:solidFill>
                  <a:schemeClr val="tx1">
                    <a:lumMod val="75000"/>
                    <a:lumOff val="25000"/>
                  </a:schemeClr>
                </a:solidFill>
              </a:rPr>
              <a:t> DB - </a:t>
            </a:r>
            <a:r>
              <a:rPr lang="fr-FR" sz="2800" dirty="0" err="1">
                <a:solidFill>
                  <a:schemeClr val="tx1">
                    <a:lumMod val="75000"/>
                    <a:lumOff val="25000"/>
                  </a:schemeClr>
                </a:solidFill>
              </a:rPr>
              <a:t>Equivalence</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2789E33D-DACE-72DE-F574-A5FB4C82BF1B}"/>
              </a:ext>
            </a:extLst>
          </p:cNvPr>
          <p:cNvSpPr txBox="1"/>
          <p:nvPr/>
        </p:nvSpPr>
        <p:spPr>
          <a:xfrm>
            <a:off x="192216" y="923831"/>
            <a:ext cx="10104377" cy="6463308"/>
          </a:xfrm>
          <a:prstGeom prst="rect">
            <a:avLst/>
          </a:prstGeom>
          <a:noFill/>
        </p:spPr>
        <p:txBody>
          <a:bodyPr wrap="square" lIns="91440" tIns="45720" rIns="91440" bIns="45720" anchor="t">
            <a:spAutoFit/>
          </a:bodyPr>
          <a:lstStyle/>
          <a:p>
            <a:r>
              <a:rPr lang="fr-FR" dirty="0"/>
              <a:t> </a:t>
            </a:r>
            <a:r>
              <a:rPr lang="en-US" sz="2400" b="1" dirty="0"/>
              <a:t>  </a:t>
            </a:r>
            <a:r>
              <a:rPr lang="fr-FR" sz="2000" b="1" i="1" dirty="0">
                <a:solidFill>
                  <a:schemeClr val="tx1">
                    <a:lumMod val="75000"/>
                    <a:lumOff val="25000"/>
                  </a:schemeClr>
                </a:solidFill>
              </a:rPr>
              <a:t> </a:t>
            </a:r>
            <a:r>
              <a:rPr lang="fr-FR" dirty="0"/>
              <a:t> </a:t>
            </a:r>
          </a:p>
          <a:p>
            <a:r>
              <a:rPr lang="fr-FR" sz="2000" dirty="0">
                <a:solidFill>
                  <a:schemeClr val="tx1">
                    <a:lumMod val="75000"/>
                    <a:lumOff val="25000"/>
                  </a:schemeClr>
                </a:solidFill>
              </a:rPr>
              <a:t>L’équivalent de l’opérateur </a:t>
            </a:r>
            <a:r>
              <a:rPr lang="fr-FR" sz="2000" dirty="0" err="1">
                <a:solidFill>
                  <a:schemeClr val="tx1">
                    <a:lumMod val="75000"/>
                    <a:lumOff val="25000"/>
                  </a:schemeClr>
                </a:solidFill>
              </a:rPr>
              <a:t>Filter</a:t>
            </a:r>
            <a:r>
              <a:rPr lang="fr-FR" sz="2000" dirty="0">
                <a:solidFill>
                  <a:schemeClr val="tx1">
                    <a:lumMod val="75000"/>
                    <a:lumOff val="25000"/>
                  </a:schemeClr>
                </a:solidFill>
              </a:rPr>
              <a:t>() de </a:t>
            </a:r>
            <a:r>
              <a:rPr lang="fr-FR" sz="2000" dirty="0" err="1">
                <a:solidFill>
                  <a:schemeClr val="tx1">
                    <a:lumMod val="75000"/>
                    <a:lumOff val="25000"/>
                  </a:schemeClr>
                </a:solidFill>
              </a:rPr>
              <a:t>KafkaStream</a:t>
            </a:r>
            <a:r>
              <a:rPr lang="fr-FR" sz="2000" dirty="0">
                <a:solidFill>
                  <a:schemeClr val="tx1">
                    <a:lumMod val="75000"/>
                    <a:lumOff val="25000"/>
                  </a:schemeClr>
                </a:solidFill>
              </a:rPr>
              <a:t> est la clause WHERE</a:t>
            </a:r>
          </a:p>
          <a:p>
            <a:endParaRPr lang="en-US" sz="2000" b="1" dirty="0">
              <a:solidFill>
                <a:schemeClr val="tx1">
                  <a:lumMod val="75000"/>
                  <a:lumOff val="25000"/>
                </a:schemeClr>
              </a:solidFill>
            </a:endParaRPr>
          </a:p>
          <a:p>
            <a:r>
              <a:rPr lang="en-US" sz="2000" b="1" dirty="0">
                <a:solidFill>
                  <a:schemeClr val="tx1">
                    <a:lumMod val="75000"/>
                    <a:lumOff val="25000"/>
                  </a:schemeClr>
                </a:solidFill>
              </a:rPr>
              <a:t>CREATE STREAM </a:t>
            </a:r>
            <a:r>
              <a:rPr lang="en-US" sz="2000" b="1" dirty="0" err="1">
                <a:solidFill>
                  <a:schemeClr val="tx1">
                    <a:lumMod val="75000"/>
                    <a:lumOff val="25000"/>
                  </a:schemeClr>
                </a:solidFill>
              </a:rPr>
              <a:t>important_events</a:t>
            </a:r>
            <a:r>
              <a:rPr lang="en-US" sz="2000" b="1" dirty="0">
                <a:solidFill>
                  <a:schemeClr val="tx1">
                    <a:lumMod val="75000"/>
                    <a:lumOff val="25000"/>
                  </a:schemeClr>
                </a:solidFill>
              </a:rPr>
              <a:t> AS SELECT * FROM </a:t>
            </a:r>
            <a:r>
              <a:rPr lang="en-US" sz="2000" b="1" dirty="0" err="1">
                <a:solidFill>
                  <a:schemeClr val="tx1">
                    <a:lumMod val="75000"/>
                    <a:lumOff val="25000"/>
                  </a:schemeClr>
                </a:solidFill>
              </a:rPr>
              <a:t>source_stream</a:t>
            </a:r>
            <a:r>
              <a:rPr lang="en-US" sz="2000" b="1" dirty="0">
                <a:solidFill>
                  <a:schemeClr val="tx1">
                    <a:lumMod val="75000"/>
                    <a:lumOff val="25000"/>
                  </a:schemeClr>
                </a:solidFill>
              </a:rPr>
              <a:t> WHERE </a:t>
            </a:r>
            <a:r>
              <a:rPr lang="en-US" sz="2000" b="1" dirty="0" err="1">
                <a:solidFill>
                  <a:schemeClr val="tx1">
                    <a:lumMod val="75000"/>
                    <a:lumOff val="25000"/>
                  </a:schemeClr>
                </a:solidFill>
              </a:rPr>
              <a:t>event_type</a:t>
            </a:r>
            <a:r>
              <a:rPr lang="en-US" sz="2000" b="1" dirty="0">
                <a:solidFill>
                  <a:schemeClr val="tx1">
                    <a:lumMod val="75000"/>
                    <a:lumOff val="25000"/>
                  </a:schemeClr>
                </a:solidFill>
              </a:rPr>
              <a:t> = 'important’;</a:t>
            </a:r>
          </a:p>
          <a:p>
            <a:endParaRPr lang="en-US" sz="2000" dirty="0">
              <a:solidFill>
                <a:schemeClr val="tx1">
                  <a:lumMod val="75000"/>
                  <a:lumOff val="25000"/>
                </a:schemeClr>
              </a:solidFill>
            </a:endParaRPr>
          </a:p>
          <a:p>
            <a:r>
              <a:rPr lang="fr-FR" sz="2000" dirty="0">
                <a:solidFill>
                  <a:schemeClr val="tx1">
                    <a:lumMod val="75000"/>
                    <a:lumOff val="25000"/>
                  </a:schemeClr>
                </a:solidFill>
              </a:rPr>
              <a:t>L’opérateur </a:t>
            </a:r>
            <a:r>
              <a:rPr lang="fr-FR" sz="2000" dirty="0" err="1">
                <a:solidFill>
                  <a:schemeClr val="tx1">
                    <a:lumMod val="75000"/>
                    <a:lumOff val="25000"/>
                  </a:schemeClr>
                </a:solidFill>
              </a:rPr>
              <a:t>Map</a:t>
            </a:r>
            <a:r>
              <a:rPr lang="fr-FR" sz="2000" dirty="0">
                <a:solidFill>
                  <a:schemeClr val="tx1">
                    <a:lumMod val="75000"/>
                    <a:lumOff val="25000"/>
                  </a:schemeClr>
                </a:solidFill>
              </a:rPr>
              <a:t> s’effectue généralement avec des fonctions prédéfinies appliquées sur les colonnes</a:t>
            </a:r>
          </a:p>
          <a:p>
            <a:r>
              <a:rPr lang="fr-FR" sz="2000" b="1" dirty="0">
                <a:solidFill>
                  <a:schemeClr val="tx1">
                    <a:lumMod val="75000"/>
                    <a:lumOff val="25000"/>
                  </a:schemeClr>
                </a:solidFill>
              </a:rPr>
              <a:t>CREATE STREAM </a:t>
            </a:r>
            <a:r>
              <a:rPr lang="fr-FR" sz="2000" b="1" dirty="0" err="1">
                <a:solidFill>
                  <a:schemeClr val="tx1">
                    <a:lumMod val="75000"/>
                    <a:lumOff val="25000"/>
                  </a:schemeClr>
                </a:solidFill>
              </a:rPr>
              <a:t>uppercase_events</a:t>
            </a:r>
            <a:r>
              <a:rPr lang="fr-FR" sz="2000" b="1" dirty="0">
                <a:solidFill>
                  <a:schemeClr val="tx1">
                    <a:lumMod val="75000"/>
                    <a:lumOff val="25000"/>
                  </a:schemeClr>
                </a:solidFill>
              </a:rPr>
              <a:t> AS SELECT UCASE(</a:t>
            </a:r>
            <a:r>
              <a:rPr lang="fr-FR" sz="2000" b="1" dirty="0" err="1">
                <a:solidFill>
                  <a:schemeClr val="tx1">
                    <a:lumMod val="75000"/>
                    <a:lumOff val="25000"/>
                  </a:schemeClr>
                </a:solidFill>
              </a:rPr>
              <a:t>event_type</a:t>
            </a:r>
            <a:r>
              <a:rPr lang="fr-FR" sz="2000" b="1" dirty="0">
                <a:solidFill>
                  <a:schemeClr val="tx1">
                    <a:lumMod val="75000"/>
                    <a:lumOff val="25000"/>
                  </a:schemeClr>
                </a:solidFill>
              </a:rPr>
              <a:t>) AS </a:t>
            </a:r>
            <a:r>
              <a:rPr lang="fr-FR" sz="2000" b="1" dirty="0" err="1">
                <a:solidFill>
                  <a:schemeClr val="tx1">
                    <a:lumMod val="75000"/>
                    <a:lumOff val="25000"/>
                  </a:schemeClr>
                </a:solidFill>
              </a:rPr>
              <a:t>event_type_upperFROM</a:t>
            </a:r>
            <a:r>
              <a:rPr lang="fr-FR" sz="2000" b="1" dirty="0">
                <a:solidFill>
                  <a:schemeClr val="tx1">
                    <a:lumMod val="75000"/>
                    <a:lumOff val="25000"/>
                  </a:schemeClr>
                </a:solidFill>
              </a:rPr>
              <a:t> </a:t>
            </a:r>
            <a:r>
              <a:rPr lang="fr-FR" sz="2000" b="1" dirty="0" err="1">
                <a:solidFill>
                  <a:schemeClr val="tx1">
                    <a:lumMod val="75000"/>
                    <a:lumOff val="25000"/>
                  </a:schemeClr>
                </a:solidFill>
              </a:rPr>
              <a:t>source_stream</a:t>
            </a:r>
            <a:r>
              <a:rPr lang="fr-FR" sz="2000" b="1" dirty="0">
                <a:solidFill>
                  <a:schemeClr val="tx1">
                    <a:lumMod val="75000"/>
                    <a:lumOff val="25000"/>
                  </a:schemeClr>
                </a:solidFill>
              </a:rPr>
              <a:t>;</a:t>
            </a:r>
          </a:p>
          <a:p>
            <a:endParaRPr lang="fr-FR" sz="2000" dirty="0">
              <a:solidFill>
                <a:schemeClr val="tx1">
                  <a:lumMod val="75000"/>
                  <a:lumOff val="25000"/>
                </a:schemeClr>
              </a:solidFill>
            </a:endParaRPr>
          </a:p>
          <a:p>
            <a:r>
              <a:rPr lang="fr-FR" sz="2000" dirty="0">
                <a:solidFill>
                  <a:schemeClr val="tx1">
                    <a:lumMod val="75000"/>
                    <a:lumOff val="25000"/>
                  </a:schemeClr>
                </a:solidFill>
              </a:rPr>
              <a:t>L’opérateur </a:t>
            </a:r>
            <a:r>
              <a:rPr lang="fr-FR" sz="2000" dirty="0" err="1">
                <a:solidFill>
                  <a:schemeClr val="tx1">
                    <a:lumMod val="75000"/>
                    <a:lumOff val="25000"/>
                  </a:schemeClr>
                </a:solidFill>
              </a:rPr>
              <a:t>flatMap</a:t>
            </a:r>
            <a:r>
              <a:rPr lang="fr-FR" sz="2000" dirty="0">
                <a:solidFill>
                  <a:schemeClr val="tx1">
                    <a:lumMod val="75000"/>
                    <a:lumOff val="25000"/>
                  </a:schemeClr>
                </a:solidFill>
              </a:rPr>
              <a:t> peut s’implémenter via des fonctions EXPLODE</a:t>
            </a:r>
          </a:p>
          <a:p>
            <a:endParaRPr lang="fr-FR" sz="2000" dirty="0">
              <a:solidFill>
                <a:schemeClr val="tx1">
                  <a:lumMod val="75000"/>
                  <a:lumOff val="25000"/>
                </a:schemeClr>
              </a:solidFill>
            </a:endParaRPr>
          </a:p>
          <a:p>
            <a:r>
              <a:rPr lang="en-US" sz="2000" b="1" dirty="0">
                <a:solidFill>
                  <a:schemeClr val="tx1">
                    <a:lumMod val="75000"/>
                    <a:lumOff val="25000"/>
                  </a:schemeClr>
                </a:solidFill>
              </a:rPr>
              <a:t>CREATE STREAM </a:t>
            </a:r>
            <a:r>
              <a:rPr lang="en-US" sz="2000" b="1" dirty="0" err="1">
                <a:solidFill>
                  <a:schemeClr val="tx1">
                    <a:lumMod val="75000"/>
                    <a:lumOff val="25000"/>
                  </a:schemeClr>
                </a:solidFill>
              </a:rPr>
              <a:t>exploded_events</a:t>
            </a:r>
            <a:r>
              <a:rPr lang="en-US" sz="2000" b="1" dirty="0">
                <a:solidFill>
                  <a:schemeClr val="tx1">
                    <a:lumMod val="75000"/>
                    <a:lumOff val="25000"/>
                  </a:schemeClr>
                </a:solidFill>
              </a:rPr>
              <a:t> AS</a:t>
            </a:r>
            <a:endParaRPr lang="en-US" sz="2000" dirty="0">
              <a:solidFill>
                <a:schemeClr val="tx1">
                  <a:lumMod val="75000"/>
                  <a:lumOff val="25000"/>
                </a:schemeClr>
              </a:solidFill>
            </a:endParaRPr>
          </a:p>
          <a:p>
            <a:r>
              <a:rPr lang="en-US" sz="2000" b="1" dirty="0">
                <a:solidFill>
                  <a:schemeClr val="tx1">
                    <a:lumMod val="75000"/>
                    <a:lumOff val="25000"/>
                  </a:schemeClr>
                </a:solidFill>
              </a:rPr>
              <a:t>SELECT EXPLODE(SPLIT(</a:t>
            </a:r>
            <a:r>
              <a:rPr lang="en-US" sz="2000" b="1" dirty="0" err="1">
                <a:solidFill>
                  <a:schemeClr val="tx1">
                    <a:lumMod val="75000"/>
                    <a:lumOff val="25000"/>
                  </a:schemeClr>
                </a:solidFill>
              </a:rPr>
              <a:t>event_ids</a:t>
            </a:r>
            <a:r>
              <a:rPr lang="en-US" sz="2000" b="1" dirty="0">
                <a:solidFill>
                  <a:schemeClr val="tx1">
                    <a:lumMod val="75000"/>
                    <a:lumOff val="25000"/>
                  </a:schemeClr>
                </a:solidFill>
              </a:rPr>
              <a:t>, ',')) AS </a:t>
            </a:r>
            <a:r>
              <a:rPr lang="en-US" sz="2000" b="1" dirty="0" err="1">
                <a:solidFill>
                  <a:schemeClr val="tx1">
                    <a:lumMod val="75000"/>
                    <a:lumOff val="25000"/>
                  </a:schemeClr>
                </a:solidFill>
              </a:rPr>
              <a:t>event_id</a:t>
            </a:r>
            <a:endParaRPr lang="en-US" sz="2000" dirty="0">
              <a:solidFill>
                <a:schemeClr val="tx1">
                  <a:lumMod val="75000"/>
                  <a:lumOff val="25000"/>
                </a:schemeClr>
              </a:solidFill>
            </a:endParaRPr>
          </a:p>
          <a:p>
            <a:r>
              <a:rPr lang="fr-FR" sz="2000" b="1" dirty="0">
                <a:solidFill>
                  <a:schemeClr val="tx1">
                    <a:lumMod val="75000"/>
                    <a:lumOff val="25000"/>
                  </a:schemeClr>
                </a:solidFill>
              </a:rPr>
              <a:t>FROM </a:t>
            </a:r>
            <a:r>
              <a:rPr lang="fr-FR" sz="2000" b="1" dirty="0" err="1">
                <a:solidFill>
                  <a:schemeClr val="tx1">
                    <a:lumMod val="75000"/>
                    <a:lumOff val="25000"/>
                  </a:schemeClr>
                </a:solidFill>
              </a:rPr>
              <a:t>source_stream</a:t>
            </a:r>
            <a:r>
              <a:rPr lang="fr-FR" sz="2000" b="1" dirty="0">
                <a:solidFill>
                  <a:schemeClr val="tx1">
                    <a:lumMod val="75000"/>
                    <a:lumOff val="25000"/>
                  </a:schemeClr>
                </a:solidFill>
              </a:rPr>
              <a:t>;</a:t>
            </a:r>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537071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0DE453-AF89-678D-2220-B8F4DEF17A2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60C6D73-171B-D371-3FAB-884EAD4E164F}"/>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Ksql</a:t>
            </a:r>
            <a:r>
              <a:rPr lang="fr-FR" sz="2800" dirty="0">
                <a:solidFill>
                  <a:schemeClr val="tx1">
                    <a:lumMod val="75000"/>
                    <a:lumOff val="25000"/>
                  </a:schemeClr>
                </a:solidFill>
              </a:rPr>
              <a:t> DB – </a:t>
            </a:r>
            <a:r>
              <a:rPr lang="fr-FR" sz="2800" dirty="0" err="1">
                <a:solidFill>
                  <a:schemeClr val="tx1">
                    <a:lumMod val="75000"/>
                    <a:lumOff val="25000"/>
                  </a:schemeClr>
                </a:solidFill>
              </a:rPr>
              <a:t>Equivalence</a:t>
            </a:r>
            <a:r>
              <a:rPr lang="fr-FR" sz="2800" dirty="0">
                <a:solidFill>
                  <a:schemeClr val="tx1">
                    <a:lumMod val="75000"/>
                    <a:lumOff val="25000"/>
                  </a:schemeClr>
                </a:solidFill>
              </a:rPr>
              <a:t> - 2</a:t>
            </a:r>
          </a:p>
        </p:txBody>
      </p:sp>
      <p:sp>
        <p:nvSpPr>
          <p:cNvPr id="6" name="TextBox 13">
            <a:extLst>
              <a:ext uri="{FF2B5EF4-FFF2-40B4-BE49-F238E27FC236}">
                <a16:creationId xmlns:a16="http://schemas.microsoft.com/office/drawing/2014/main" id="{B25389A4-8DF2-27B1-548A-5E09B4117501}"/>
              </a:ext>
            </a:extLst>
          </p:cNvPr>
          <p:cNvSpPr txBox="1"/>
          <p:nvPr/>
        </p:nvSpPr>
        <p:spPr>
          <a:xfrm>
            <a:off x="192216" y="923831"/>
            <a:ext cx="10104377" cy="5447645"/>
          </a:xfrm>
          <a:prstGeom prst="rect">
            <a:avLst/>
          </a:prstGeom>
          <a:noFill/>
        </p:spPr>
        <p:txBody>
          <a:bodyPr wrap="square" lIns="91440" tIns="45720" rIns="91440" bIns="45720" anchor="t">
            <a:spAutoFit/>
          </a:bodyPr>
          <a:lstStyle/>
          <a:p>
            <a:r>
              <a:rPr lang="fr-FR" dirty="0"/>
              <a:t> </a:t>
            </a:r>
          </a:p>
          <a:p>
            <a:r>
              <a:rPr lang="fr-FR" sz="2000" dirty="0">
                <a:solidFill>
                  <a:schemeClr val="tx1">
                    <a:lumMod val="75000"/>
                    <a:lumOff val="25000"/>
                  </a:schemeClr>
                </a:solidFill>
              </a:rPr>
              <a:t>Les agrégations se font avec GROUP BY et les méthodes d’agrégations classiques </a:t>
            </a:r>
          </a:p>
          <a:p>
            <a:r>
              <a:rPr lang="en-US" sz="2000" b="1" dirty="0">
                <a:solidFill>
                  <a:schemeClr val="tx1">
                    <a:lumMod val="75000"/>
                    <a:lumOff val="25000"/>
                  </a:schemeClr>
                </a:solidFill>
              </a:rPr>
              <a:t>SELECT </a:t>
            </a:r>
            <a:r>
              <a:rPr lang="en-US" sz="2000" b="1" dirty="0" err="1">
                <a:solidFill>
                  <a:schemeClr val="tx1">
                    <a:lumMod val="75000"/>
                    <a:lumOff val="25000"/>
                  </a:schemeClr>
                </a:solidFill>
              </a:rPr>
              <a:t>user_id</a:t>
            </a:r>
            <a:r>
              <a:rPr lang="en-US" sz="2000" b="1" dirty="0">
                <a:solidFill>
                  <a:schemeClr val="tx1">
                    <a:lumMod val="75000"/>
                    <a:lumOff val="25000"/>
                  </a:schemeClr>
                </a:solidFill>
              </a:rPr>
              <a:t>, COUNT(*) AS </a:t>
            </a:r>
            <a:r>
              <a:rPr lang="en-US" sz="2000" b="1" dirty="0" err="1">
                <a:solidFill>
                  <a:schemeClr val="tx1">
                    <a:lumMod val="75000"/>
                    <a:lumOff val="25000"/>
                  </a:schemeClr>
                </a:solidFill>
              </a:rPr>
              <a:t>event_count</a:t>
            </a:r>
            <a:r>
              <a:rPr lang="en-US" sz="2000" b="1" dirty="0">
                <a:solidFill>
                  <a:schemeClr val="tx1">
                    <a:lumMod val="75000"/>
                    <a:lumOff val="25000"/>
                  </a:schemeClr>
                </a:solidFill>
              </a:rPr>
              <a:t> FROM </a:t>
            </a:r>
            <a:r>
              <a:rPr lang="en-US" sz="2000" b="1" dirty="0" err="1">
                <a:solidFill>
                  <a:schemeClr val="tx1">
                    <a:lumMod val="75000"/>
                    <a:lumOff val="25000"/>
                  </a:schemeClr>
                </a:solidFill>
              </a:rPr>
              <a:t>event_stream</a:t>
            </a:r>
            <a:r>
              <a:rPr lang="en-US" sz="2000" b="1" dirty="0">
                <a:solidFill>
                  <a:schemeClr val="tx1">
                    <a:lumMod val="75000"/>
                    <a:lumOff val="25000"/>
                  </a:schemeClr>
                </a:solidFill>
              </a:rPr>
              <a:t> GROUP BY </a:t>
            </a:r>
            <a:r>
              <a:rPr lang="en-US" sz="2000" b="1" dirty="0" err="1">
                <a:solidFill>
                  <a:schemeClr val="tx1">
                    <a:lumMod val="75000"/>
                    <a:lumOff val="25000"/>
                  </a:schemeClr>
                </a:solidFill>
              </a:rPr>
              <a:t>user_id</a:t>
            </a:r>
            <a:r>
              <a:rPr lang="en-US" sz="2000" b="1" dirty="0">
                <a:solidFill>
                  <a:schemeClr val="tx1">
                    <a:lumMod val="75000"/>
                    <a:lumOff val="25000"/>
                  </a:schemeClr>
                </a:solidFill>
              </a:rPr>
              <a:t>;</a:t>
            </a:r>
          </a:p>
          <a:p>
            <a:endParaRPr lang="en-US" sz="2000" dirty="0">
              <a:solidFill>
                <a:schemeClr val="tx1">
                  <a:lumMod val="75000"/>
                  <a:lumOff val="25000"/>
                </a:schemeClr>
              </a:solidFill>
            </a:endParaRPr>
          </a:p>
          <a:p>
            <a:r>
              <a:rPr lang="fr-FR" sz="2000" dirty="0">
                <a:solidFill>
                  <a:schemeClr val="tx1">
                    <a:lumMod val="75000"/>
                    <a:lumOff val="25000"/>
                  </a:schemeClr>
                </a:solidFill>
              </a:rPr>
              <a:t>Les jointures :</a:t>
            </a:r>
          </a:p>
          <a:p>
            <a:r>
              <a:rPr lang="fr-FR" sz="2000" b="1" dirty="0">
                <a:solidFill>
                  <a:schemeClr val="tx1">
                    <a:lumMod val="75000"/>
                    <a:lumOff val="25000"/>
                  </a:schemeClr>
                </a:solidFill>
              </a:rPr>
              <a:t>CREATE STREAM </a:t>
            </a:r>
            <a:r>
              <a:rPr lang="fr-FR" sz="2000" b="1" dirty="0" err="1">
                <a:solidFill>
                  <a:schemeClr val="tx1">
                    <a:lumMod val="75000"/>
                    <a:lumOff val="25000"/>
                  </a:schemeClr>
                </a:solidFill>
              </a:rPr>
              <a:t>enriched_stream</a:t>
            </a:r>
            <a:r>
              <a:rPr lang="fr-FR" sz="2000" b="1" dirty="0">
                <a:solidFill>
                  <a:schemeClr val="tx1">
                    <a:lumMod val="75000"/>
                    <a:lumOff val="25000"/>
                  </a:schemeClr>
                </a:solidFill>
              </a:rPr>
              <a:t> ASSELECT </a:t>
            </a:r>
            <a:r>
              <a:rPr lang="fr-FR" sz="2000" b="1" dirty="0" err="1">
                <a:solidFill>
                  <a:schemeClr val="tx1">
                    <a:lumMod val="75000"/>
                    <a:lumOff val="25000"/>
                  </a:schemeClr>
                </a:solidFill>
              </a:rPr>
              <a:t>s.event_id</a:t>
            </a:r>
            <a:r>
              <a:rPr lang="fr-FR" sz="2000" b="1" dirty="0">
                <a:solidFill>
                  <a:schemeClr val="tx1">
                    <a:lumMod val="75000"/>
                    <a:lumOff val="25000"/>
                  </a:schemeClr>
                </a:solidFill>
              </a:rPr>
              <a:t>, </a:t>
            </a:r>
            <a:r>
              <a:rPr lang="fr-FR" sz="2000" b="1" dirty="0" err="1">
                <a:solidFill>
                  <a:schemeClr val="tx1">
                    <a:lumMod val="75000"/>
                    <a:lumOff val="25000"/>
                  </a:schemeClr>
                </a:solidFill>
              </a:rPr>
              <a:t>u.user_nameFROM</a:t>
            </a:r>
            <a:r>
              <a:rPr lang="fr-FR" sz="2000" b="1" dirty="0">
                <a:solidFill>
                  <a:schemeClr val="tx1">
                    <a:lumMod val="75000"/>
                    <a:lumOff val="25000"/>
                  </a:schemeClr>
                </a:solidFill>
              </a:rPr>
              <a:t> </a:t>
            </a:r>
            <a:r>
              <a:rPr lang="fr-FR" sz="2000" b="1" dirty="0" err="1">
                <a:solidFill>
                  <a:schemeClr val="tx1">
                    <a:lumMod val="75000"/>
                    <a:lumOff val="25000"/>
                  </a:schemeClr>
                </a:solidFill>
              </a:rPr>
              <a:t>events_stream</a:t>
            </a:r>
            <a:r>
              <a:rPr lang="fr-FR" sz="2000" b="1" dirty="0">
                <a:solidFill>
                  <a:schemeClr val="tx1">
                    <a:lumMod val="75000"/>
                    <a:lumOff val="25000"/>
                  </a:schemeClr>
                </a:solidFill>
              </a:rPr>
              <a:t> </a:t>
            </a:r>
            <a:r>
              <a:rPr lang="fr-FR" sz="2000" b="1" dirty="0" err="1">
                <a:solidFill>
                  <a:schemeClr val="tx1">
                    <a:lumMod val="75000"/>
                    <a:lumOff val="25000"/>
                  </a:schemeClr>
                </a:solidFill>
              </a:rPr>
              <a:t>sLEFT</a:t>
            </a:r>
            <a:r>
              <a:rPr lang="fr-FR" sz="2000" b="1" dirty="0">
                <a:solidFill>
                  <a:schemeClr val="tx1">
                    <a:lumMod val="75000"/>
                    <a:lumOff val="25000"/>
                  </a:schemeClr>
                </a:solidFill>
              </a:rPr>
              <a:t> JOIN </a:t>
            </a:r>
            <a:r>
              <a:rPr lang="fr-FR" sz="2000" b="1" dirty="0" err="1">
                <a:solidFill>
                  <a:schemeClr val="tx1">
                    <a:lumMod val="75000"/>
                    <a:lumOff val="25000"/>
                  </a:schemeClr>
                </a:solidFill>
              </a:rPr>
              <a:t>users_table</a:t>
            </a:r>
            <a:r>
              <a:rPr lang="fr-FR" sz="2000" b="1" dirty="0">
                <a:solidFill>
                  <a:schemeClr val="tx1">
                    <a:lumMod val="75000"/>
                    <a:lumOff val="25000"/>
                  </a:schemeClr>
                </a:solidFill>
              </a:rPr>
              <a:t> u ON </a:t>
            </a:r>
            <a:r>
              <a:rPr lang="fr-FR" sz="2000" b="1" dirty="0" err="1">
                <a:solidFill>
                  <a:schemeClr val="tx1">
                    <a:lumMod val="75000"/>
                    <a:lumOff val="25000"/>
                  </a:schemeClr>
                </a:solidFill>
              </a:rPr>
              <a:t>s.user_id</a:t>
            </a:r>
            <a:r>
              <a:rPr lang="fr-FR" sz="2000" b="1" dirty="0">
                <a:solidFill>
                  <a:schemeClr val="tx1">
                    <a:lumMod val="75000"/>
                    <a:lumOff val="25000"/>
                  </a:schemeClr>
                </a:solidFill>
              </a:rPr>
              <a:t> = </a:t>
            </a:r>
            <a:r>
              <a:rPr lang="fr-FR" sz="2000" b="1" dirty="0" err="1">
                <a:solidFill>
                  <a:schemeClr val="tx1">
                    <a:lumMod val="75000"/>
                    <a:lumOff val="25000"/>
                  </a:schemeClr>
                </a:solidFill>
              </a:rPr>
              <a:t>u.user_id</a:t>
            </a:r>
            <a:r>
              <a:rPr lang="fr-FR" sz="2000" b="1" dirty="0">
                <a:solidFill>
                  <a:schemeClr val="tx1">
                    <a:lumMod val="75000"/>
                    <a:lumOff val="25000"/>
                  </a:schemeClr>
                </a:solidFill>
              </a:rPr>
              <a:t>;</a:t>
            </a:r>
          </a:p>
          <a:p>
            <a:endParaRPr lang="fr-FR" sz="2000" dirty="0">
              <a:solidFill>
                <a:schemeClr val="tx1">
                  <a:lumMod val="75000"/>
                  <a:lumOff val="25000"/>
                </a:schemeClr>
              </a:solidFill>
            </a:endParaRPr>
          </a:p>
          <a:p>
            <a:r>
              <a:rPr lang="fr-FR" sz="2000" dirty="0">
                <a:solidFill>
                  <a:schemeClr val="tx1">
                    <a:lumMod val="75000"/>
                    <a:lumOff val="25000"/>
                  </a:schemeClr>
                </a:solidFill>
              </a:rPr>
              <a:t>Les fenêtres temporelles :</a:t>
            </a:r>
          </a:p>
          <a:p>
            <a:r>
              <a:rPr lang="en-US" sz="2000" b="1" dirty="0">
                <a:solidFill>
                  <a:schemeClr val="tx1">
                    <a:lumMod val="75000"/>
                    <a:lumOff val="25000"/>
                  </a:schemeClr>
                </a:solidFill>
              </a:rPr>
              <a:t>SELECT COUNT(*), WINDOWSTART AS </a:t>
            </a:r>
            <a:r>
              <a:rPr lang="en-US" sz="2000" b="1" dirty="0" err="1">
                <a:solidFill>
                  <a:schemeClr val="tx1">
                    <a:lumMod val="75000"/>
                    <a:lumOff val="25000"/>
                  </a:schemeClr>
                </a:solidFill>
              </a:rPr>
              <a:t>start_time</a:t>
            </a:r>
            <a:r>
              <a:rPr lang="en-US" sz="2000" b="1" dirty="0">
                <a:solidFill>
                  <a:schemeClr val="tx1">
                    <a:lumMod val="75000"/>
                    <a:lumOff val="25000"/>
                  </a:schemeClr>
                </a:solidFill>
              </a:rPr>
              <a:t>, WINDOWEND AS </a:t>
            </a:r>
            <a:r>
              <a:rPr lang="en-US" sz="2000" b="1" dirty="0" err="1">
                <a:solidFill>
                  <a:schemeClr val="tx1">
                    <a:lumMod val="75000"/>
                    <a:lumOff val="25000"/>
                  </a:schemeClr>
                </a:solidFill>
              </a:rPr>
              <a:t>end_timeFROM</a:t>
            </a:r>
            <a:r>
              <a:rPr lang="en-US" sz="2000" b="1" dirty="0">
                <a:solidFill>
                  <a:schemeClr val="tx1">
                    <a:lumMod val="75000"/>
                    <a:lumOff val="25000"/>
                  </a:schemeClr>
                </a:solidFill>
              </a:rPr>
              <a:t> </a:t>
            </a:r>
            <a:r>
              <a:rPr lang="en-US" sz="2000" b="1" dirty="0" err="1">
                <a:solidFill>
                  <a:schemeClr val="tx1">
                    <a:lumMod val="75000"/>
                    <a:lumOff val="25000"/>
                  </a:schemeClr>
                </a:solidFill>
              </a:rPr>
              <a:t>events_streamWINDOW</a:t>
            </a:r>
            <a:r>
              <a:rPr lang="en-US" sz="2000" b="1" dirty="0">
                <a:solidFill>
                  <a:schemeClr val="tx1">
                    <a:lumMod val="75000"/>
                    <a:lumOff val="25000"/>
                  </a:schemeClr>
                </a:solidFill>
              </a:rPr>
              <a:t> TUMBLING (SIZE 10 MINUTES)GROUP BY </a:t>
            </a:r>
            <a:r>
              <a:rPr lang="en-US" sz="2000" b="1" dirty="0" err="1">
                <a:solidFill>
                  <a:schemeClr val="tx1">
                    <a:lumMod val="75000"/>
                    <a:lumOff val="25000"/>
                  </a:schemeClr>
                </a:solidFill>
              </a:rPr>
              <a:t>event_type</a:t>
            </a:r>
            <a:r>
              <a:rPr lang="en-US" sz="2000" b="1" dirty="0">
                <a:solidFill>
                  <a:schemeClr val="tx1">
                    <a:lumMod val="75000"/>
                    <a:lumOff val="25000"/>
                  </a:schemeClr>
                </a:solidFill>
              </a:rPr>
              <a:t>;</a:t>
            </a:r>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29232677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E5DED-528A-7C9E-7E1A-3FE96F2F4D3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2546C3A-DE91-0810-7516-72B943F29C89}"/>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Kafka Stream</a:t>
            </a:r>
          </a:p>
        </p:txBody>
      </p:sp>
      <p:sp>
        <p:nvSpPr>
          <p:cNvPr id="6" name="TextBox 13">
            <a:extLst>
              <a:ext uri="{FF2B5EF4-FFF2-40B4-BE49-F238E27FC236}">
                <a16:creationId xmlns:a16="http://schemas.microsoft.com/office/drawing/2014/main" id="{23A1BDE1-F050-4BBD-3FDA-3AE974CA2EDD}"/>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a:t>
            </a:r>
            <a:r>
              <a:rPr lang="fr-FR" sz="1200" b="1" i="1" dirty="0" err="1">
                <a:solidFill>
                  <a:schemeClr val="tx1">
                    <a:lumMod val="75000"/>
                    <a:lumOff val="25000"/>
                  </a:schemeClr>
                </a:solidFill>
              </a:rPr>
              <a:t>ksqldb</a:t>
            </a:r>
            <a:r>
              <a:rPr lang="fr-FR" sz="1200" b="1" i="1" dirty="0">
                <a:solidFill>
                  <a:schemeClr val="tx1">
                    <a:lumMod val="75000"/>
                    <a:lumOff val="25000"/>
                  </a:schemeClr>
                </a:solidFill>
              </a:rPr>
              <a:t>/docker-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script in </a:t>
            </a:r>
            <a:r>
              <a:rPr lang="fr-FR" sz="1200" b="1" i="1" dirty="0" err="1">
                <a:solidFill>
                  <a:schemeClr val="tx1">
                    <a:lumMod val="75000"/>
                    <a:lumOff val="25000"/>
                  </a:schemeClr>
                </a:solidFill>
              </a:rPr>
              <a:t>wokshop_command</a:t>
            </a:r>
            <a:r>
              <a:rPr lang="fr-FR" sz="1200" b="1" i="1" dirty="0">
                <a:solidFill>
                  <a:schemeClr val="tx1">
                    <a:lumMod val="75000"/>
                    <a:lumOff val="25000"/>
                  </a:schemeClr>
                </a:solidFill>
              </a:rPr>
              <a:t>/ksql.txt</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CAE4AD46-98F2-DB44-1D95-1E60276CF4B5}"/>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F475C6ED-9F28-7DBD-44C6-CB3CF352021A}"/>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255E293E-28F2-B1C6-6CF5-A1BE4EB05601}"/>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204661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C988A-4E14-C594-BB2F-56E508B21E9E}"/>
            </a:ext>
          </a:extLst>
        </p:cNvPr>
        <p:cNvGrpSpPr/>
        <p:nvPr/>
      </p:nvGrpSpPr>
      <p:grpSpPr>
        <a:xfrm>
          <a:off x="0" y="0"/>
          <a:ext cx="0" cy="0"/>
          <a:chOff x="0" y="0"/>
          <a:chExt cx="0" cy="0"/>
        </a:xfrm>
      </p:grpSpPr>
      <p:sp>
        <p:nvSpPr>
          <p:cNvPr id="6" name="TextBox 13">
            <a:extLst>
              <a:ext uri="{FF2B5EF4-FFF2-40B4-BE49-F238E27FC236}">
                <a16:creationId xmlns:a16="http://schemas.microsoft.com/office/drawing/2014/main" id="{E48CD08A-848C-0EC6-0D57-83C8CAC2B4A8}"/>
              </a:ext>
            </a:extLst>
          </p:cNvPr>
          <p:cNvSpPr txBox="1"/>
          <p:nvPr/>
        </p:nvSpPr>
        <p:spPr>
          <a:xfrm>
            <a:off x="376773" y="1868699"/>
            <a:ext cx="7695511" cy="2893100"/>
          </a:xfrm>
          <a:prstGeom prst="rect">
            <a:avLst/>
          </a:prstGeom>
          <a:noFill/>
        </p:spPr>
        <p:txBody>
          <a:bodyPr wrap="square">
            <a:spAutoFit/>
          </a:bodyPr>
          <a:lstStyle/>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Kafka </a:t>
            </a:r>
            <a:r>
              <a:rPr lang="fr-FR" sz="2400" dirty="0" err="1">
                <a:solidFill>
                  <a:schemeClr val="tx1">
                    <a:lumMod val="75000"/>
                    <a:lumOff val="25000"/>
                  </a:schemeClr>
                </a:solidFill>
                <a:latin typeface="Arial" panose="020B0604020202020204" pitchFamily="34" charset="0"/>
                <a:cs typeface="Arial" panose="020B0604020202020204" pitchFamily="34" charset="0"/>
              </a:rPr>
              <a:t>Connect</a:t>
            </a: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400" dirty="0" err="1">
                <a:solidFill>
                  <a:schemeClr val="tx1">
                    <a:lumMod val="75000"/>
                    <a:lumOff val="25000"/>
                  </a:schemeClr>
                </a:solidFill>
                <a:latin typeface="Arial" panose="020B0604020202020204" pitchFamily="34" charset="0"/>
                <a:cs typeface="Arial" panose="020B0604020202020204" pitchFamily="34" charset="0"/>
              </a:rPr>
              <a:t>Build</a:t>
            </a:r>
            <a:r>
              <a:rPr lang="fr-FR" sz="2400" dirty="0">
                <a:solidFill>
                  <a:schemeClr val="tx1">
                    <a:lumMod val="75000"/>
                    <a:lumOff val="25000"/>
                  </a:schemeClr>
                </a:solidFill>
                <a:latin typeface="Arial" panose="020B0604020202020204" pitchFamily="34" charset="0"/>
                <a:cs typeface="Arial" panose="020B0604020202020204" pitchFamily="34" charset="0"/>
              </a:rPr>
              <a:t> </a:t>
            </a:r>
            <a:r>
              <a:rPr lang="fr-FR" sz="2400" dirty="0" err="1">
                <a:solidFill>
                  <a:schemeClr val="tx1">
                    <a:lumMod val="75000"/>
                    <a:lumOff val="25000"/>
                  </a:schemeClr>
                </a:solidFill>
                <a:latin typeface="Arial" panose="020B0604020202020204" pitchFamily="34" charset="0"/>
                <a:cs typeface="Arial" panose="020B0604020202020204" pitchFamily="34" charset="0"/>
              </a:rPr>
              <a:t>Microservices</a:t>
            </a:r>
            <a:r>
              <a:rPr lang="fr-FR" sz="2400" dirty="0">
                <a:solidFill>
                  <a:schemeClr val="tx1">
                    <a:lumMod val="75000"/>
                    <a:lumOff val="25000"/>
                  </a:schemeClr>
                </a:solidFill>
                <a:latin typeface="Arial" panose="020B0604020202020204" pitchFamily="34" charset="0"/>
                <a:cs typeface="Arial" panose="020B0604020202020204" pitchFamily="34" charset="0"/>
              </a:rPr>
              <a:t> </a:t>
            </a:r>
            <a:r>
              <a:rPr lang="fr-FR" sz="2400" dirty="0" err="1">
                <a:solidFill>
                  <a:schemeClr val="tx1">
                    <a:lumMod val="75000"/>
                    <a:lumOff val="25000"/>
                  </a:schemeClr>
                </a:solidFill>
                <a:latin typeface="Arial" panose="020B0604020202020204" pitchFamily="34" charset="0"/>
                <a:cs typeface="Arial" panose="020B0604020202020204" pitchFamily="34" charset="0"/>
              </a:rPr>
              <a:t>with</a:t>
            </a:r>
            <a:r>
              <a:rPr lang="fr-FR" sz="2400" dirty="0">
                <a:solidFill>
                  <a:schemeClr val="tx1">
                    <a:lumMod val="75000"/>
                    <a:lumOff val="25000"/>
                  </a:schemeClr>
                </a:solidFill>
                <a:latin typeface="Arial" panose="020B0604020202020204" pitchFamily="34" charset="0"/>
                <a:cs typeface="Arial" panose="020B0604020202020204" pitchFamily="34" charset="0"/>
              </a:rPr>
              <a:t> Kafka.</a:t>
            </a:r>
          </a:p>
          <a:p>
            <a:pPr marL="514350" indent="-514350">
              <a:buFont typeface="+mj-lt"/>
              <a:buAutoNum type="arabicPeriod"/>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Hands-on</a:t>
            </a:r>
            <a:endParaRPr lang="fr-FR" sz="2800" dirty="0">
              <a:solidFill>
                <a:schemeClr val="tx1">
                  <a:lumMod val="75000"/>
                  <a:lumOff val="25000"/>
                </a:schemeClr>
              </a:solidFill>
              <a:latin typeface="Arial" panose="020B0604020202020204" pitchFamily="34" charset="0"/>
              <a:cs typeface="Arial" panose="020B0604020202020204" pitchFamily="34" charset="0"/>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
        <p:nvSpPr>
          <p:cNvPr id="2" name="Espace réservé du texte 1">
            <a:extLst>
              <a:ext uri="{FF2B5EF4-FFF2-40B4-BE49-F238E27FC236}">
                <a16:creationId xmlns:a16="http://schemas.microsoft.com/office/drawing/2014/main" id="{964CDA14-E204-A1C7-0AD5-94D3857C1E10}"/>
              </a:ext>
            </a:extLst>
          </p:cNvPr>
          <p:cNvSpPr>
            <a:spLocks noGrp="1"/>
          </p:cNvSpPr>
          <p:nvPr>
            <p:ph type="body" sz="quarter" idx="10"/>
          </p:nvPr>
        </p:nvSpPr>
        <p:spPr/>
        <p:txBody>
          <a:bodyPr/>
          <a:lstStyle/>
          <a:p>
            <a:r>
              <a:rPr lang="fr-FR" b="1" dirty="0">
                <a:solidFill>
                  <a:srgbClr val="E5430D"/>
                </a:solidFill>
              </a:rPr>
              <a:t>Fundamental</a:t>
            </a:r>
            <a:r>
              <a:rPr lang="fr-FR" b="1" dirty="0"/>
              <a:t>s &amp; Beyond</a:t>
            </a:r>
            <a:endParaRPr lang="fr-FR" b="1" dirty="0">
              <a:solidFill>
                <a:srgbClr val="E5430D"/>
              </a:solidFill>
            </a:endParaRPr>
          </a:p>
        </p:txBody>
      </p:sp>
      <p:sp>
        <p:nvSpPr>
          <p:cNvPr id="5" name="Espace réservé du texte 4">
            <a:extLst>
              <a:ext uri="{FF2B5EF4-FFF2-40B4-BE49-F238E27FC236}">
                <a16:creationId xmlns:a16="http://schemas.microsoft.com/office/drawing/2014/main" id="{DA37E1BD-F094-2EB0-1E99-730914397E5A}"/>
              </a:ext>
            </a:extLst>
          </p:cNvPr>
          <p:cNvSpPr>
            <a:spLocks noGrp="1"/>
          </p:cNvSpPr>
          <p:nvPr>
            <p:ph type="body" sz="quarter" idx="11"/>
          </p:nvPr>
        </p:nvSpPr>
        <p:spPr/>
        <p:txBody>
          <a:bodyPr/>
          <a:lstStyle/>
          <a:p>
            <a:r>
              <a:rPr lang="fr-FR" sz="1800" dirty="0">
                <a:solidFill>
                  <a:schemeClr val="tx1">
                    <a:lumMod val="75000"/>
                    <a:lumOff val="25000"/>
                  </a:schemeClr>
                </a:solidFill>
              </a:rPr>
              <a:t>APACHE KAFKA </a:t>
            </a:r>
            <a:endParaRPr lang="fr-FR" sz="1800" b="1" dirty="0">
              <a:solidFill>
                <a:schemeClr val="tx1">
                  <a:lumMod val="75000"/>
                  <a:lumOff val="25000"/>
                </a:schemeClr>
              </a:solidFill>
            </a:endParaRPr>
          </a:p>
        </p:txBody>
      </p:sp>
      <p:sp>
        <p:nvSpPr>
          <p:cNvPr id="18" name="Graphique 14">
            <a:extLst>
              <a:ext uri="{FF2B5EF4-FFF2-40B4-BE49-F238E27FC236}">
                <a16:creationId xmlns:a16="http://schemas.microsoft.com/office/drawing/2014/main" id="{7ADB8C52-00FF-4B76-E543-6C5DEB8DC853}"/>
              </a:ext>
            </a:extLst>
          </p:cNvPr>
          <p:cNvSpPr/>
          <p:nvPr/>
        </p:nvSpPr>
        <p:spPr>
          <a:xfrm>
            <a:off x="8628340" y="1868699"/>
            <a:ext cx="3563660" cy="3570356"/>
          </a:xfrm>
          <a:custGeom>
            <a:avLst/>
            <a:gdLst>
              <a:gd name="connsiteX0" fmla="*/ 2669006 w 5338011"/>
              <a:gd name="connsiteY0" fmla="*/ 0 h 5338011"/>
              <a:gd name="connsiteX1" fmla="*/ 5338011 w 5338011"/>
              <a:gd name="connsiteY1" fmla="*/ 2669006 h 5338011"/>
              <a:gd name="connsiteX2" fmla="*/ 5338011 w 5338011"/>
              <a:gd name="connsiteY2" fmla="*/ 5338011 h 5338011"/>
              <a:gd name="connsiteX3" fmla="*/ 2669006 w 5338011"/>
              <a:gd name="connsiteY3" fmla="*/ 5338011 h 5338011"/>
              <a:gd name="connsiteX4" fmla="*/ 0 w 5338011"/>
              <a:gd name="connsiteY4" fmla="*/ 2669006 h 5338011"/>
              <a:gd name="connsiteX5" fmla="*/ 2669006 w 5338011"/>
              <a:gd name="connsiteY5" fmla="*/ 0 h 533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8011" h="5338011">
                <a:moveTo>
                  <a:pt x="2669006" y="0"/>
                </a:moveTo>
                <a:cubicBezTo>
                  <a:pt x="4143020" y="0"/>
                  <a:pt x="5338011" y="1194991"/>
                  <a:pt x="5338011" y="2669006"/>
                </a:cubicBezTo>
                <a:lnTo>
                  <a:pt x="5338011" y="5338011"/>
                </a:lnTo>
                <a:lnTo>
                  <a:pt x="2669006" y="5338011"/>
                </a:lnTo>
                <a:cubicBezTo>
                  <a:pt x="1194991" y="5338011"/>
                  <a:pt x="0" y="4143020"/>
                  <a:pt x="0" y="2669006"/>
                </a:cubicBezTo>
                <a:cubicBezTo>
                  <a:pt x="0" y="1194991"/>
                  <a:pt x="1194991" y="0"/>
                  <a:pt x="2669006" y="0"/>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w="0" cap="flat">
            <a:noFill/>
            <a:prstDash val="solid"/>
            <a:miter/>
          </a:ln>
        </p:spPr>
        <p:txBody>
          <a:bodyPr rtlCol="0" anchor="ctr"/>
          <a:lstStyle/>
          <a:p>
            <a:endParaRPr lang="fr-FR"/>
          </a:p>
        </p:txBody>
      </p:sp>
      <p:sp>
        <p:nvSpPr>
          <p:cNvPr id="17" name="Arc plein 16">
            <a:extLst>
              <a:ext uri="{FF2B5EF4-FFF2-40B4-BE49-F238E27FC236}">
                <a16:creationId xmlns:a16="http://schemas.microsoft.com/office/drawing/2014/main" id="{78BE85A7-0502-E0B3-9187-CD61AF903DA2}"/>
              </a:ext>
            </a:extLst>
          </p:cNvPr>
          <p:cNvSpPr/>
          <p:nvPr/>
        </p:nvSpPr>
        <p:spPr>
          <a:xfrm rot="16200000">
            <a:off x="11084423" y="111226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4" name="ZoneTexte 3">
            <a:extLst>
              <a:ext uri="{FF2B5EF4-FFF2-40B4-BE49-F238E27FC236}">
                <a16:creationId xmlns:a16="http://schemas.microsoft.com/office/drawing/2014/main" id="{70EFE5DD-C1EA-63A7-3941-FE6065D98904}"/>
              </a:ext>
            </a:extLst>
          </p:cNvPr>
          <p:cNvSpPr txBox="1"/>
          <p:nvPr/>
        </p:nvSpPr>
        <p:spPr>
          <a:xfrm>
            <a:off x="376773" y="1015939"/>
            <a:ext cx="5630736" cy="707886"/>
          </a:xfrm>
          <a:prstGeom prst="rect">
            <a:avLst/>
          </a:prstGeom>
          <a:noFill/>
        </p:spPr>
        <p:txBody>
          <a:bodyPr wrap="square">
            <a:spAutoFit/>
          </a:bodyPr>
          <a:lstStyle/>
          <a:p>
            <a:r>
              <a:rPr lang="fr-FR" sz="2000" b="1" dirty="0">
                <a:solidFill>
                  <a:schemeClr val="tx1">
                    <a:lumMod val="75000"/>
                    <a:lumOff val="25000"/>
                  </a:schemeClr>
                </a:solidFill>
                <a:latin typeface="Arial" panose="020B0604020202020204" pitchFamily="34" charset="0"/>
                <a:cs typeface="Arial" panose="020B0604020202020204" pitchFamily="34" charset="0"/>
              </a:rPr>
              <a:t>AGENDA</a:t>
            </a:r>
          </a:p>
          <a:p>
            <a:r>
              <a:rPr lang="fr-FR" sz="2000" dirty="0">
                <a:solidFill>
                  <a:srgbClr val="E8470D"/>
                </a:solidFill>
                <a:latin typeface="Arial" panose="020B0604020202020204" pitchFamily="34" charset="0"/>
                <a:cs typeface="Arial" panose="020B0604020202020204" pitchFamily="34" charset="0"/>
              </a:rPr>
              <a:t>Day 3</a:t>
            </a:r>
          </a:p>
        </p:txBody>
      </p:sp>
      <p:grpSp>
        <p:nvGrpSpPr>
          <p:cNvPr id="3" name="Group 134">
            <a:extLst>
              <a:ext uri="{FF2B5EF4-FFF2-40B4-BE49-F238E27FC236}">
                <a16:creationId xmlns:a16="http://schemas.microsoft.com/office/drawing/2014/main" id="{D7F23C85-4CEB-2418-BDA8-712850225ACC}"/>
              </a:ext>
            </a:extLst>
          </p:cNvPr>
          <p:cNvGrpSpPr/>
          <p:nvPr/>
        </p:nvGrpSpPr>
        <p:grpSpPr>
          <a:xfrm>
            <a:off x="2453388" y="2645849"/>
            <a:ext cx="501833" cy="356454"/>
            <a:chOff x="782638" y="3913188"/>
            <a:chExt cx="457200" cy="315912"/>
          </a:xfrm>
          <a:solidFill>
            <a:schemeClr val="accent1"/>
          </a:solidFill>
        </p:grpSpPr>
        <p:sp>
          <p:nvSpPr>
            <p:cNvPr id="7" name="Freeform 5">
              <a:extLst>
                <a:ext uri="{FF2B5EF4-FFF2-40B4-BE49-F238E27FC236}">
                  <a16:creationId xmlns:a16="http://schemas.microsoft.com/office/drawing/2014/main" id="{C06E1508-F579-7517-A339-5E77B6645B15}"/>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8" name="Freeform 6">
              <a:extLst>
                <a:ext uri="{FF2B5EF4-FFF2-40B4-BE49-F238E27FC236}">
                  <a16:creationId xmlns:a16="http://schemas.microsoft.com/office/drawing/2014/main" id="{1966412F-3E43-5953-DF7E-C2E66213F699}"/>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12" name="Group 134">
            <a:extLst>
              <a:ext uri="{FF2B5EF4-FFF2-40B4-BE49-F238E27FC236}">
                <a16:creationId xmlns:a16="http://schemas.microsoft.com/office/drawing/2014/main" id="{A9137C2F-CC09-78F0-B78E-B9F966E7E346}"/>
              </a:ext>
            </a:extLst>
          </p:cNvPr>
          <p:cNvGrpSpPr/>
          <p:nvPr/>
        </p:nvGrpSpPr>
        <p:grpSpPr>
          <a:xfrm>
            <a:off x="2617852" y="4068079"/>
            <a:ext cx="501833" cy="356454"/>
            <a:chOff x="782638" y="3913188"/>
            <a:chExt cx="457200" cy="315912"/>
          </a:xfrm>
          <a:solidFill>
            <a:schemeClr val="accent1"/>
          </a:solidFill>
        </p:grpSpPr>
        <p:sp>
          <p:nvSpPr>
            <p:cNvPr id="13" name="Freeform 5">
              <a:extLst>
                <a:ext uri="{FF2B5EF4-FFF2-40B4-BE49-F238E27FC236}">
                  <a16:creationId xmlns:a16="http://schemas.microsoft.com/office/drawing/2014/main" id="{BD117303-D626-EE8F-1122-85ED2D8D1669}"/>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Freeform 6">
              <a:extLst>
                <a:ext uri="{FF2B5EF4-FFF2-40B4-BE49-F238E27FC236}">
                  <a16:creationId xmlns:a16="http://schemas.microsoft.com/office/drawing/2014/main" id="{F7367C83-04E1-C14B-9040-A37F5D5F4F49}"/>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69839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accel="40000" decel="4500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1+#ppt_w/2"/>
                                          </p:val>
                                        </p:tav>
                                        <p:tav tm="100000">
                                          <p:val>
                                            <p:strVal val="#ppt_x"/>
                                          </p:val>
                                        </p:tav>
                                      </p:tavLst>
                                    </p:anim>
                                    <p:anim calcmode="lin" valueType="num">
                                      <p:cBhvr additive="base">
                                        <p:cTn id="12"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F39F8-3F60-9CF6-6982-C9B8366A64B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E601EA2B-15E7-23FF-AE29-88F0F2AD147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Confluent</a:t>
            </a:r>
          </a:p>
        </p:txBody>
      </p:sp>
      <p:sp>
        <p:nvSpPr>
          <p:cNvPr id="6" name="TextBox 13">
            <a:extLst>
              <a:ext uri="{FF2B5EF4-FFF2-40B4-BE49-F238E27FC236}">
                <a16:creationId xmlns:a16="http://schemas.microsoft.com/office/drawing/2014/main" id="{7C5F11E1-CE90-2FD6-66B2-8DB5ACB4D828}"/>
              </a:ext>
            </a:extLst>
          </p:cNvPr>
          <p:cNvSpPr txBox="1"/>
          <p:nvPr/>
        </p:nvSpPr>
        <p:spPr>
          <a:xfrm>
            <a:off x="464872" y="1158723"/>
            <a:ext cx="10104377" cy="6210162"/>
          </a:xfrm>
          <a:prstGeom prst="rect">
            <a:avLst/>
          </a:prstGeom>
          <a:noFill/>
        </p:spPr>
        <p:txBody>
          <a:bodyPr wrap="square">
            <a:spAutoFit/>
          </a:bodyPr>
          <a:lstStyle/>
          <a:p>
            <a:pPr lvl="0"/>
            <a:r>
              <a:rPr lang="fr-FR" sz="3200" dirty="0">
                <a:solidFill>
                  <a:schemeClr val="tx1">
                    <a:lumMod val="75000"/>
                    <a:lumOff val="25000"/>
                  </a:schemeClr>
                </a:solidFill>
              </a:rPr>
              <a:t>Créé en 2014 par </a:t>
            </a:r>
            <a:r>
              <a:rPr lang="fr-FR" sz="3200" i="1" dirty="0">
                <a:solidFill>
                  <a:schemeClr val="tx1">
                    <a:lumMod val="75000"/>
                    <a:lumOff val="25000"/>
                  </a:schemeClr>
                </a:solidFill>
              </a:rPr>
              <a:t>Jay </a:t>
            </a:r>
            <a:r>
              <a:rPr lang="fr-FR" sz="3200" i="1" dirty="0" err="1">
                <a:solidFill>
                  <a:schemeClr val="tx1">
                    <a:lumMod val="75000"/>
                    <a:lumOff val="25000"/>
                  </a:schemeClr>
                </a:solidFill>
              </a:rPr>
              <a:t>Kreps</a:t>
            </a:r>
            <a:r>
              <a:rPr lang="fr-FR" sz="3200" i="1" dirty="0">
                <a:solidFill>
                  <a:schemeClr val="tx1">
                    <a:lumMod val="75000"/>
                    <a:lumOff val="25000"/>
                  </a:schemeClr>
                </a:solidFill>
              </a:rPr>
              <a:t>, Neha </a:t>
            </a:r>
            <a:r>
              <a:rPr lang="fr-FR" sz="3200" i="1" dirty="0" err="1">
                <a:solidFill>
                  <a:schemeClr val="tx1">
                    <a:lumMod val="75000"/>
                    <a:lumOff val="25000"/>
                  </a:schemeClr>
                </a:solidFill>
              </a:rPr>
              <a:t>Narkhede</a:t>
            </a:r>
            <a:r>
              <a:rPr lang="fr-FR" sz="3200" dirty="0">
                <a:solidFill>
                  <a:schemeClr val="tx1">
                    <a:lumMod val="75000"/>
                    <a:lumOff val="25000"/>
                  </a:schemeClr>
                </a:solidFill>
              </a:rPr>
              <a:t>, et </a:t>
            </a:r>
            <a:r>
              <a:rPr lang="fr-FR" sz="3200" i="1" dirty="0">
                <a:solidFill>
                  <a:schemeClr val="tx1">
                    <a:lumMod val="75000"/>
                    <a:lumOff val="25000"/>
                  </a:schemeClr>
                </a:solidFill>
              </a:rPr>
              <a:t>Jun Rao</a:t>
            </a:r>
          </a:p>
          <a:p>
            <a:pPr lvl="0"/>
            <a:r>
              <a:rPr lang="fr-FR" sz="3200" dirty="0">
                <a:solidFill>
                  <a:schemeClr val="tx1">
                    <a:lumMod val="75000"/>
                    <a:lumOff val="25000"/>
                  </a:schemeClr>
                </a:solidFill>
              </a:rPr>
              <a:t>Mainteneur principal d’Apache Kafka</a:t>
            </a:r>
          </a:p>
          <a:p>
            <a:pPr lvl="0"/>
            <a:endParaRPr lang="fr-FR" sz="3200" dirty="0">
              <a:solidFill>
                <a:schemeClr val="tx1">
                  <a:lumMod val="75000"/>
                  <a:lumOff val="25000"/>
                </a:schemeClr>
              </a:solidFill>
            </a:endParaRPr>
          </a:p>
          <a:p>
            <a:pPr lvl="0"/>
            <a:r>
              <a:rPr lang="fr-FR" sz="3200" dirty="0">
                <a:solidFill>
                  <a:schemeClr val="tx1">
                    <a:lumMod val="75000"/>
                    <a:lumOff val="25000"/>
                  </a:schemeClr>
                </a:solidFill>
              </a:rPr>
              <a:t>Plate-forme </a:t>
            </a:r>
            <a:r>
              <a:rPr lang="fr-FR" sz="3200" i="1" dirty="0">
                <a:solidFill>
                  <a:schemeClr val="tx1">
                    <a:lumMod val="75000"/>
                    <a:lumOff val="25000"/>
                  </a:schemeClr>
                </a:solidFill>
              </a:rPr>
              <a:t>Confluent</a:t>
            </a:r>
            <a:r>
              <a:rPr lang="fr-FR" sz="3200" dirty="0">
                <a:solidFill>
                  <a:schemeClr val="tx1">
                    <a:lumMod val="75000"/>
                    <a:lumOff val="25000"/>
                  </a:schemeClr>
                </a:solidFill>
              </a:rPr>
              <a:t> :</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Une distribution de Kafka</a:t>
            </a:r>
          </a:p>
          <a:p>
            <a:pPr marL="342720" lvl="1" indent="-342720" hangingPunct="0">
              <a:lnSpc>
                <a:spcPct val="96000"/>
              </a:lnSpc>
              <a:spcBef>
                <a:spcPts val="0"/>
              </a:spcBef>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Des</a:t>
            </a:r>
            <a:r>
              <a:rPr lang="fr-FR" sz="3200" dirty="0">
                <a:solidFill>
                  <a:schemeClr val="tx1">
                    <a:lumMod val="75000"/>
                    <a:lumOff val="25000"/>
                  </a:schemeClr>
                </a:solidFill>
                <a:highlight>
                  <a:scrgbClr r="0" g="0" b="0">
                    <a:alpha val="0"/>
                  </a:scrgbClr>
                </a:highlight>
                <a:cs typeface="Lucida Sans Unicode" pitchFamily="34"/>
              </a:rPr>
              <a:t> </a:t>
            </a:r>
            <a:r>
              <a:rPr lang="fr-FR" sz="3200" dirty="0">
                <a:solidFill>
                  <a:schemeClr val="tx1">
                    <a:lumMod val="75000"/>
                    <a:lumOff val="25000"/>
                  </a:schemeClr>
                </a:solidFill>
                <a:cs typeface="Lucida Sans Unicode" pitchFamily="34"/>
              </a:rPr>
              <a:t>librairies clientes dans de nombreux langages</a:t>
            </a:r>
          </a:p>
          <a:p>
            <a:pPr marL="342720" lvl="1" indent="-342720" hangingPunct="0">
              <a:lnSpc>
                <a:spcPct val="96000"/>
              </a:lnSpc>
              <a:spcAft>
                <a:spcPts val="1423"/>
              </a:spcAft>
              <a:buClr>
                <a:srgbClr val="000000"/>
              </a:buClr>
              <a:buSzPct val="100000"/>
              <a:buFont typeface="Times New Roman" pitchFamily="18"/>
              <a:buChar char="–"/>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r>
              <a:rPr lang="fr-FR" sz="3200" dirty="0">
                <a:solidFill>
                  <a:schemeClr val="tx1">
                    <a:lumMod val="75000"/>
                    <a:lumOff val="25000"/>
                  </a:schemeClr>
                </a:solidFill>
                <a:cs typeface="Lucida Sans Unicode" pitchFamily="34"/>
              </a:rPr>
              <a:t>Fonctionnalités commerciales additionnelles</a:t>
            </a:r>
          </a:p>
          <a:p>
            <a:pPr marL="0" lvl="1" hangingPunct="0">
              <a:lnSpc>
                <a:spcPct val="96000"/>
              </a:lnSpc>
              <a:spcBef>
                <a:spcPts val="0"/>
              </a:spcBef>
              <a:spcAft>
                <a:spcPts val="1423"/>
              </a:spcAft>
              <a:buClr>
                <a:srgbClr val="000000"/>
              </a:buClr>
              <a:buSzPct val="100000"/>
              <a:tabLst>
                <a:tab pos="342720" algn="l"/>
                <a:tab pos="448920" algn="l"/>
                <a:tab pos="898200" algn="l"/>
                <a:tab pos="1347480" algn="l"/>
                <a:tab pos="1796760" algn="l"/>
                <a:tab pos="2246040" algn="l"/>
                <a:tab pos="2695320" algn="l"/>
                <a:tab pos="3144600" algn="l"/>
                <a:tab pos="3593879" algn="l"/>
                <a:tab pos="4043160" algn="l"/>
                <a:tab pos="4492439" algn="l"/>
                <a:tab pos="4941360" algn="l"/>
                <a:tab pos="5390640" algn="l"/>
                <a:tab pos="5839920" algn="l"/>
                <a:tab pos="6289200" algn="l"/>
                <a:tab pos="6738479" algn="l"/>
                <a:tab pos="7187760" algn="l"/>
                <a:tab pos="7637039" algn="l"/>
                <a:tab pos="8086320" algn="l"/>
                <a:tab pos="8535600" algn="l"/>
                <a:tab pos="8984880" algn="l"/>
              </a:tabLst>
            </a:pPr>
            <a:endParaRPr lang="fr-FR" sz="3200" dirty="0">
              <a:solidFill>
                <a:srgbClr val="000000"/>
              </a:solidFill>
              <a:latin typeface="Tahoma" pitchFamily="34"/>
              <a:cs typeface="Lucida Sans Unicode" pitchFamily="34"/>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600778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59810-DA1A-8C21-5543-21DDCF875A7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4CC998E-A9B6-0E9D-CA92-A6BFDE6E9D6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30486277-FA8E-CB2F-F6FB-EE6D3C83B72B}"/>
              </a:ext>
            </a:extLst>
          </p:cNvPr>
          <p:cNvSpPr txBox="1"/>
          <p:nvPr/>
        </p:nvSpPr>
        <p:spPr>
          <a:xfrm>
            <a:off x="192216" y="923831"/>
            <a:ext cx="10104377" cy="5663089"/>
          </a:xfrm>
          <a:prstGeom prst="rect">
            <a:avLst/>
          </a:prstGeom>
          <a:noFill/>
        </p:spPr>
        <p:txBody>
          <a:bodyPr wrap="square" lIns="91440" tIns="45720" rIns="91440" bIns="45720" anchor="t">
            <a:spAutoFit/>
          </a:bodyPr>
          <a:lstStyle/>
          <a:p>
            <a:r>
              <a:rPr lang="fr-FR" dirty="0"/>
              <a:t> </a:t>
            </a:r>
          </a:p>
          <a:p>
            <a:r>
              <a:rPr lang="fr-FR" sz="2000" dirty="0">
                <a:solidFill>
                  <a:schemeClr val="tx1">
                    <a:lumMod val="75000"/>
                    <a:lumOff val="25000"/>
                  </a:schemeClr>
                </a:solidFill>
              </a:rPr>
              <a:t> </a:t>
            </a:r>
            <a:endParaRPr lang="fr-FR" dirty="0"/>
          </a:p>
          <a:p>
            <a:r>
              <a:rPr lang="fr-FR" sz="2800" b="1" i="1" dirty="0"/>
              <a:t>Kafka </a:t>
            </a:r>
            <a:r>
              <a:rPr lang="fr-FR" sz="2800" b="1" i="1" dirty="0" err="1"/>
              <a:t>Connect</a:t>
            </a:r>
            <a:r>
              <a:rPr lang="fr-FR" sz="2800" b="1" i="1" dirty="0"/>
              <a:t> </a:t>
            </a:r>
            <a:r>
              <a:rPr lang="fr-FR" sz="2800" dirty="0"/>
              <a:t>permet d’intégrer Apache Kafka avec d’autres systèmes en utilisant des connecteurs. </a:t>
            </a:r>
          </a:p>
          <a:p>
            <a:endParaRPr lang="fr-FR" sz="2800" dirty="0"/>
          </a:p>
          <a:p>
            <a:r>
              <a:rPr lang="fr-FR" sz="2800" dirty="0"/>
              <a:t>Ingérer des bases de données volumineuses, des données de monitoring dans des topics avec des latences minimales.</a:t>
            </a:r>
          </a:p>
          <a:p>
            <a:endParaRPr lang="fr-FR" sz="2800" dirty="0"/>
          </a:p>
          <a:p>
            <a:r>
              <a:rPr lang="fr-FR" sz="2800" dirty="0"/>
              <a:t>Exporter des topics vers des supports persistants</a:t>
            </a:r>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37340011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8C9F3-AE22-755E-AB83-41948658945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B3A473D-9178-4132-AFCC-4331780F165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C30D3A0B-3868-79D6-862F-ECBC85D02729}"/>
              </a:ext>
            </a:extLst>
          </p:cNvPr>
          <p:cNvSpPr txBox="1"/>
          <p:nvPr/>
        </p:nvSpPr>
        <p:spPr>
          <a:xfrm>
            <a:off x="192216" y="923831"/>
            <a:ext cx="10104377" cy="2646878"/>
          </a:xfrm>
          <a:prstGeom prst="rect">
            <a:avLst/>
          </a:prstGeom>
          <a:noFill/>
        </p:spPr>
        <p:txBody>
          <a:bodyPr wrap="square" lIns="91440" tIns="45720" rIns="91440" bIns="45720" anchor="t">
            <a:spAutoFit/>
          </a:bodyPr>
          <a:lstStyle/>
          <a:p>
            <a:r>
              <a:rPr lang="fr-FR" dirty="0"/>
              <a:t> </a:t>
            </a:r>
          </a:p>
          <a:p>
            <a:r>
              <a:rPr lang="fr-FR" sz="2000" dirty="0">
                <a:solidFill>
                  <a:schemeClr val="tx1">
                    <a:lumMod val="75000"/>
                    <a:lumOff val="25000"/>
                  </a:schemeClr>
                </a:solidFill>
              </a:rPr>
              <a:t> </a:t>
            </a:r>
            <a:r>
              <a:rPr lang="fr-FR" dirty="0"/>
              <a:t> </a:t>
            </a:r>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10E97CBA-10BF-35C3-02EA-4E976E706957}"/>
              </a:ext>
            </a:extLst>
          </p:cNvPr>
          <p:cNvPicPr>
            <a:picLocks noChangeAspect="1"/>
          </p:cNvPicPr>
          <p:nvPr/>
        </p:nvPicPr>
        <p:blipFill>
          <a:blip r:embed="rId3"/>
          <a:stretch>
            <a:fillRect/>
          </a:stretch>
        </p:blipFill>
        <p:spPr>
          <a:xfrm>
            <a:off x="658601" y="1679121"/>
            <a:ext cx="10631201" cy="3783176"/>
          </a:xfrm>
          <a:prstGeom prst="rect">
            <a:avLst/>
          </a:prstGeom>
        </p:spPr>
      </p:pic>
    </p:spTree>
    <p:extLst>
      <p:ext uri="{BB962C8B-B14F-4D97-AF65-F5344CB8AC3E}">
        <p14:creationId xmlns:p14="http://schemas.microsoft.com/office/powerpoint/2010/main" val="216210291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294333-3839-0226-3F00-49B820677B2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01A06CE-F9BE-01ED-E625-0FB9F82406E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F11DAC03-57E1-0ED2-591C-0A31B0498F11}"/>
              </a:ext>
            </a:extLst>
          </p:cNvPr>
          <p:cNvSpPr txBox="1"/>
          <p:nvPr/>
        </p:nvSpPr>
        <p:spPr>
          <a:xfrm>
            <a:off x="192216" y="923831"/>
            <a:ext cx="10104377" cy="7078861"/>
          </a:xfrm>
          <a:prstGeom prst="rect">
            <a:avLst/>
          </a:prstGeom>
          <a:noFill/>
        </p:spPr>
        <p:txBody>
          <a:bodyPr wrap="square" lIns="91440" tIns="45720" rIns="91440" bIns="45720" anchor="t">
            <a:spAutoFit/>
          </a:bodyPr>
          <a:lstStyle/>
          <a:p>
            <a:r>
              <a:rPr lang="fr-FR" dirty="0"/>
              <a:t> </a:t>
            </a:r>
          </a:p>
          <a:p>
            <a:r>
              <a:rPr lang="fr-FR" sz="2800" dirty="0"/>
              <a:t>Kafka </a:t>
            </a:r>
            <a:r>
              <a:rPr lang="fr-FR" sz="2800" dirty="0" err="1"/>
              <a:t>connect</a:t>
            </a:r>
            <a:r>
              <a:rPr lang="fr-FR" sz="2800" dirty="0"/>
              <a:t> </a:t>
            </a:r>
            <a:r>
              <a:rPr lang="fr-FR" sz="2800" dirty="0" err="1"/>
              <a:t>is</a:t>
            </a:r>
            <a:r>
              <a:rPr lang="fr-FR" sz="2800" dirty="0"/>
              <a:t> a </a:t>
            </a:r>
            <a:r>
              <a:rPr lang="fr-FR" sz="2800" dirty="0" err="1"/>
              <a:t>framework</a:t>
            </a:r>
            <a:r>
              <a:rPr lang="fr-FR" sz="2800" dirty="0"/>
              <a:t> for streaming data </a:t>
            </a:r>
            <a:r>
              <a:rPr lang="fr-FR" sz="2800" dirty="0" err="1"/>
              <a:t>between</a:t>
            </a:r>
            <a:r>
              <a:rPr lang="fr-FR" sz="2800" dirty="0"/>
              <a:t> </a:t>
            </a:r>
            <a:r>
              <a:rPr lang="fr-FR" sz="2800" dirty="0" err="1"/>
              <a:t>kafka</a:t>
            </a:r>
            <a:r>
              <a:rPr lang="fr-FR" sz="2800" dirty="0"/>
              <a:t> and </a:t>
            </a:r>
            <a:r>
              <a:rPr lang="fr-FR" sz="2800" dirty="0" err="1"/>
              <a:t>other</a:t>
            </a:r>
            <a:r>
              <a:rPr lang="fr-FR" sz="2800" dirty="0"/>
              <a:t> </a:t>
            </a:r>
            <a:r>
              <a:rPr lang="fr-FR" sz="2800" dirty="0" err="1"/>
              <a:t>systems</a:t>
            </a:r>
            <a:r>
              <a:rPr lang="fr-FR" sz="2800" dirty="0"/>
              <a:t>.</a:t>
            </a:r>
          </a:p>
          <a:p>
            <a:endParaRPr lang="fr-FR" sz="2800" dirty="0"/>
          </a:p>
          <a:p>
            <a:r>
              <a:rPr lang="fr-FR" sz="2800" dirty="0"/>
              <a:t>Kafka </a:t>
            </a:r>
            <a:r>
              <a:rPr lang="fr-FR" sz="2800" dirty="0" err="1"/>
              <a:t>connect</a:t>
            </a:r>
            <a:r>
              <a:rPr lang="fr-FR" sz="2800" dirty="0"/>
              <a:t> </a:t>
            </a:r>
            <a:r>
              <a:rPr lang="fr-FR" sz="2800" dirty="0" err="1"/>
              <a:t>is</a:t>
            </a:r>
            <a:r>
              <a:rPr lang="fr-FR" sz="2800" dirty="0"/>
              <a:t> not an API like the client API or </a:t>
            </a:r>
            <a:r>
              <a:rPr lang="fr-FR" sz="2800" dirty="0" err="1"/>
              <a:t>kafka</a:t>
            </a:r>
            <a:r>
              <a:rPr lang="fr-FR" sz="2800" dirty="0"/>
              <a:t> </a:t>
            </a:r>
            <a:r>
              <a:rPr lang="fr-FR" sz="2800" dirty="0" err="1"/>
              <a:t>streams</a:t>
            </a:r>
            <a:r>
              <a:rPr lang="fr-FR" sz="2800" dirty="0"/>
              <a:t>. It </a:t>
            </a:r>
            <a:r>
              <a:rPr lang="fr-FR" sz="2800" dirty="0" err="1"/>
              <a:t>is</a:t>
            </a:r>
            <a:r>
              <a:rPr lang="fr-FR" sz="2800" dirty="0"/>
              <a:t> a </a:t>
            </a:r>
            <a:r>
              <a:rPr lang="fr-FR" sz="2800" dirty="0" err="1"/>
              <a:t>reusable</a:t>
            </a:r>
            <a:r>
              <a:rPr lang="fr-FR" sz="2800" dirty="0"/>
              <a:t> </a:t>
            </a:r>
            <a:r>
              <a:rPr lang="fr-FR" sz="2800" dirty="0" err="1"/>
              <a:t>framework</a:t>
            </a:r>
            <a:r>
              <a:rPr lang="fr-FR" sz="2800" dirty="0"/>
              <a:t> </a:t>
            </a:r>
            <a:r>
              <a:rPr lang="fr-FR" sz="2800" dirty="0" err="1"/>
              <a:t>that</a:t>
            </a:r>
            <a:r>
              <a:rPr lang="fr-FR" sz="2800" dirty="0"/>
              <a:t> uses plugins </a:t>
            </a:r>
            <a:r>
              <a:rPr lang="fr-FR" sz="2800" dirty="0" err="1"/>
              <a:t>called</a:t>
            </a:r>
            <a:r>
              <a:rPr lang="fr-FR" sz="2800" dirty="0"/>
              <a:t> </a:t>
            </a:r>
            <a:r>
              <a:rPr lang="fr-FR" sz="2800" dirty="0" err="1"/>
              <a:t>connectors</a:t>
            </a:r>
            <a:r>
              <a:rPr lang="fr-FR" sz="2800" dirty="0"/>
              <a:t> to </a:t>
            </a:r>
            <a:r>
              <a:rPr lang="fr-FR" sz="2800" dirty="0" err="1"/>
              <a:t>customize</a:t>
            </a:r>
            <a:r>
              <a:rPr lang="fr-FR" sz="2800" dirty="0"/>
              <a:t> </a:t>
            </a:r>
            <a:r>
              <a:rPr lang="fr-FR" sz="2800" dirty="0" err="1"/>
              <a:t>its</a:t>
            </a:r>
            <a:r>
              <a:rPr lang="fr-FR" sz="2800" dirty="0"/>
              <a:t> </a:t>
            </a:r>
            <a:r>
              <a:rPr lang="fr-FR" sz="2800" dirty="0" err="1"/>
              <a:t>behavior</a:t>
            </a:r>
            <a:r>
              <a:rPr lang="fr-FR" sz="2800" dirty="0"/>
              <a:t> for the </a:t>
            </a:r>
            <a:r>
              <a:rPr lang="fr-FR" sz="2800" dirty="0" err="1"/>
              <a:t>endpoints</a:t>
            </a:r>
            <a:r>
              <a:rPr lang="fr-FR" sz="2800" dirty="0"/>
              <a:t> </a:t>
            </a:r>
            <a:r>
              <a:rPr lang="fr-FR" sz="2800" dirty="0" err="1"/>
              <a:t>you</a:t>
            </a:r>
            <a:r>
              <a:rPr lang="fr-FR" sz="2800" dirty="0"/>
              <a:t> </a:t>
            </a:r>
            <a:r>
              <a:rPr lang="fr-FR" sz="2800" dirty="0" err="1"/>
              <a:t>choose</a:t>
            </a:r>
            <a:r>
              <a:rPr lang="fr-FR" sz="2800" dirty="0"/>
              <a:t> to </a:t>
            </a:r>
            <a:r>
              <a:rPr lang="fr-FR" sz="2800" dirty="0" err="1"/>
              <a:t>work</a:t>
            </a:r>
            <a:r>
              <a:rPr lang="fr-FR" sz="2800" dirty="0"/>
              <a:t> </a:t>
            </a:r>
            <a:r>
              <a:rPr lang="fr-FR" sz="2800" dirty="0" err="1"/>
              <a:t>with</a:t>
            </a:r>
            <a:r>
              <a:rPr lang="fr-FR" sz="2800" dirty="0"/>
              <a:t>.</a:t>
            </a:r>
          </a:p>
          <a:p>
            <a:endParaRPr lang="fr-FR" sz="2800" dirty="0"/>
          </a:p>
          <a:p>
            <a:r>
              <a:rPr lang="fr-FR" sz="2800" dirty="0" err="1"/>
              <a:t>Connectors</a:t>
            </a:r>
            <a:r>
              <a:rPr lang="fr-FR" sz="2800" dirty="0"/>
              <a:t> :  </a:t>
            </a:r>
            <a:r>
              <a:rPr lang="en-US" sz="2800" dirty="0">
                <a:hlinkClick r:id="rId3"/>
              </a:rPr>
              <a:t>Home | Confluent Hub: Apache Kafka Connectors for Streaming Data</a:t>
            </a:r>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51710515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D24A7-5757-6142-560A-F9EB90751ED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380BFA9-A331-F8D0-4EBE-A6B164D38E9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B8FA306C-9AC2-8590-1BC8-7897072574B8}"/>
              </a:ext>
            </a:extLst>
          </p:cNvPr>
          <p:cNvSpPr txBox="1"/>
          <p:nvPr/>
        </p:nvSpPr>
        <p:spPr>
          <a:xfrm>
            <a:off x="376773" y="860220"/>
            <a:ext cx="10104377" cy="7909858"/>
          </a:xfrm>
          <a:prstGeom prst="rect">
            <a:avLst/>
          </a:prstGeom>
          <a:noFill/>
        </p:spPr>
        <p:txBody>
          <a:bodyPr wrap="square" lIns="91440" tIns="45720" rIns="91440" bIns="45720" anchor="t">
            <a:spAutoFit/>
          </a:bodyPr>
          <a:lstStyle/>
          <a:p>
            <a:r>
              <a:rPr lang="fr-FR" dirty="0"/>
              <a:t> </a:t>
            </a:r>
          </a:p>
          <a:p>
            <a:endParaRPr lang="fr-FR" dirty="0"/>
          </a:p>
          <a:p>
            <a:r>
              <a:rPr lang="fr-FR" sz="3200" dirty="0"/>
              <a:t>Mode distribué ou standalone.</a:t>
            </a:r>
          </a:p>
          <a:p>
            <a:endParaRPr lang="fr-FR" sz="3200" dirty="0"/>
          </a:p>
          <a:p>
            <a:r>
              <a:rPr lang="fr-FR" sz="3200" dirty="0"/>
              <a:t>Une interface REST permettant de gérer facilement les connecteurs.</a:t>
            </a:r>
          </a:p>
          <a:p>
            <a:endParaRPr lang="fr-FR" sz="3200" dirty="0"/>
          </a:p>
          <a:p>
            <a:r>
              <a:rPr lang="fr-FR" sz="3200" dirty="0"/>
              <a:t>Gestion automatique des offsets.</a:t>
            </a:r>
          </a:p>
          <a:p>
            <a:endParaRPr lang="fr-FR" sz="3200" dirty="0"/>
          </a:p>
          <a:p>
            <a:r>
              <a:rPr lang="fr-FR" sz="3200" dirty="0"/>
              <a:t>Distribué et scalable : Possibilité de </a:t>
            </a:r>
            <a:r>
              <a:rPr lang="fr-FR" sz="3200" dirty="0" err="1"/>
              <a:t>scaler</a:t>
            </a:r>
            <a:r>
              <a:rPr lang="fr-FR" sz="3200" dirty="0"/>
              <a:t> les </a:t>
            </a:r>
            <a:r>
              <a:rPr lang="fr-FR" sz="3200" dirty="0" err="1"/>
              <a:t>workers</a:t>
            </a:r>
            <a:r>
              <a:rPr lang="fr-FR" sz="3200" dirty="0"/>
              <a:t>, basé sur la gestion de groupe </a:t>
            </a:r>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514509844"/>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67877-9583-7096-25EB-54C0F95BAC3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2E31266-BD4E-9EF6-8CC7-E47EF75C711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r>
              <a:rPr lang="fr-FR" sz="2800" dirty="0">
                <a:solidFill>
                  <a:schemeClr val="tx1">
                    <a:lumMod val="75000"/>
                    <a:lumOff val="25000"/>
                  </a:schemeClr>
                </a:solidFill>
              </a:rPr>
              <a:t> – Mode Standalone</a:t>
            </a:r>
          </a:p>
        </p:txBody>
      </p:sp>
      <p:sp>
        <p:nvSpPr>
          <p:cNvPr id="6" name="TextBox 13">
            <a:extLst>
              <a:ext uri="{FF2B5EF4-FFF2-40B4-BE49-F238E27FC236}">
                <a16:creationId xmlns:a16="http://schemas.microsoft.com/office/drawing/2014/main" id="{124705D7-801B-F2E1-C169-FA11EC6F04B0}"/>
              </a:ext>
            </a:extLst>
          </p:cNvPr>
          <p:cNvSpPr txBox="1"/>
          <p:nvPr/>
        </p:nvSpPr>
        <p:spPr>
          <a:xfrm>
            <a:off x="376773" y="860220"/>
            <a:ext cx="10104377" cy="7355860"/>
          </a:xfrm>
          <a:prstGeom prst="rect">
            <a:avLst/>
          </a:prstGeom>
          <a:noFill/>
        </p:spPr>
        <p:txBody>
          <a:bodyPr wrap="square" lIns="91440" tIns="45720" rIns="91440" bIns="45720" anchor="t">
            <a:spAutoFit/>
          </a:bodyPr>
          <a:lstStyle/>
          <a:p>
            <a:r>
              <a:rPr lang="fr-FR" dirty="0"/>
              <a:t> </a:t>
            </a:r>
          </a:p>
          <a:p>
            <a:endParaRPr lang="fr-FR" dirty="0"/>
          </a:p>
          <a:p>
            <a:r>
              <a:rPr lang="fr-FR" dirty="0"/>
              <a:t>Pour démarrer </a:t>
            </a:r>
            <a:r>
              <a:rPr lang="fr-FR" i="1" dirty="0"/>
              <a:t>Kafka </a:t>
            </a:r>
            <a:r>
              <a:rPr lang="fr-FR" i="1" dirty="0" err="1"/>
              <a:t>Connect</a:t>
            </a:r>
            <a:r>
              <a:rPr lang="fr-FR" i="1" dirty="0"/>
              <a:t> </a:t>
            </a:r>
            <a:r>
              <a:rPr lang="fr-FR" dirty="0"/>
              <a:t>en mode standalone </a:t>
            </a:r>
          </a:p>
          <a:p>
            <a:endParaRPr lang="fr-FR" dirty="0"/>
          </a:p>
          <a:p>
            <a:r>
              <a:rPr lang="en-US" i="1" dirty="0"/>
              <a:t>bin/connect-standalone.sh config/connect-</a:t>
            </a:r>
            <a:r>
              <a:rPr lang="en-US" i="1" dirty="0" err="1"/>
              <a:t>standalone.properties</a:t>
            </a:r>
            <a:r>
              <a:rPr lang="en-US" i="1" dirty="0"/>
              <a:t> </a:t>
            </a:r>
            <a:r>
              <a:rPr lang="en-US" i="1" dirty="0" err="1"/>
              <a:t>connector.properties</a:t>
            </a:r>
            <a:r>
              <a:rPr lang="en-US" i="1" dirty="0"/>
              <a:t> </a:t>
            </a:r>
          </a:p>
          <a:p>
            <a:pPr marL="285750" indent="-285750">
              <a:buFont typeface="Wingdings" panose="05000000000000000000" pitchFamily="2" charset="2"/>
              <a:buChar char="Ø"/>
            </a:pPr>
            <a:endParaRPr lang="en-US" dirty="0"/>
          </a:p>
          <a:p>
            <a:r>
              <a:rPr lang="fr-FR" dirty="0"/>
              <a:t>Le premier paramètre contient la configuration pour le </a:t>
            </a:r>
            <a:r>
              <a:rPr lang="fr-FR" dirty="0" err="1"/>
              <a:t>worker</a:t>
            </a:r>
            <a:r>
              <a:rPr lang="fr-FR" dirty="0"/>
              <a:t>.</a:t>
            </a:r>
          </a:p>
          <a:p>
            <a:r>
              <a:rPr lang="fr-FR" dirty="0"/>
              <a:t> Il inclut entre autres :</a:t>
            </a:r>
          </a:p>
          <a:p>
            <a:pPr marL="285750" indent="-285750">
              <a:buFont typeface="Arial" panose="020B0604020202020204" pitchFamily="34" charset="0"/>
              <a:buChar char="•"/>
            </a:pPr>
            <a:r>
              <a:rPr lang="fr-FR" b="1" i="1" dirty="0" err="1"/>
              <a:t>bootstrap.servers</a:t>
            </a:r>
            <a:endParaRPr lang="fr-FR" dirty="0"/>
          </a:p>
          <a:p>
            <a:pPr marL="285750" indent="-285750">
              <a:buFont typeface="Arial" panose="020B0604020202020204" pitchFamily="34" charset="0"/>
              <a:buChar char="•"/>
            </a:pPr>
            <a:r>
              <a:rPr lang="fr-FR" b="1" i="1" dirty="0" err="1"/>
              <a:t>key.converter</a:t>
            </a:r>
            <a:r>
              <a:rPr lang="fr-FR" b="1" i="1" dirty="0"/>
              <a:t>, </a:t>
            </a:r>
            <a:r>
              <a:rPr lang="fr-FR" b="1" i="1" dirty="0" err="1"/>
              <a:t>value.converter</a:t>
            </a:r>
            <a:endParaRPr lang="fr-FR" dirty="0"/>
          </a:p>
          <a:p>
            <a:pPr marL="285750" indent="-285750">
              <a:buFont typeface="Arial" panose="020B0604020202020204" pitchFamily="34" charset="0"/>
              <a:buChar char="•"/>
            </a:pPr>
            <a:r>
              <a:rPr lang="fr-FR" b="1" i="1" dirty="0" err="1"/>
              <a:t>offset.storage.file.filename</a:t>
            </a:r>
            <a:r>
              <a:rPr lang="fr-FR" b="1" i="1" dirty="0"/>
              <a:t> </a:t>
            </a:r>
            <a:r>
              <a:rPr lang="fr-FR" dirty="0"/>
              <a:t>: Fichier pour stocker les offsets</a:t>
            </a:r>
          </a:p>
          <a:p>
            <a:pPr marL="285750" indent="-285750">
              <a:buFont typeface="Arial" panose="020B0604020202020204" pitchFamily="34" charset="0"/>
              <a:buChar char="•"/>
            </a:pPr>
            <a:r>
              <a:rPr lang="fr-FR" b="1" i="1" dirty="0" err="1"/>
              <a:t>plugin.path</a:t>
            </a:r>
            <a:r>
              <a:rPr lang="fr-FR" b="1" i="1" dirty="0"/>
              <a:t> : </a:t>
            </a:r>
            <a:r>
              <a:rPr lang="fr-FR" dirty="0"/>
              <a:t>Une liste de chemins qui contiennent les plugins </a:t>
            </a:r>
            <a:r>
              <a:rPr lang="fr-FR" dirty="0" err="1"/>
              <a:t>KafkaConnect</a:t>
            </a:r>
            <a:r>
              <a:rPr lang="fr-FR" dirty="0"/>
              <a:t> (connecteurs,  </a:t>
            </a:r>
          </a:p>
          <a:p>
            <a:r>
              <a:rPr lang="fr-FR" dirty="0"/>
              <a:t>                           convertisseurs, transformations).</a:t>
            </a:r>
          </a:p>
          <a:p>
            <a:endParaRPr lang="fr-FR" dirty="0"/>
          </a:p>
          <a:p>
            <a:endParaRPr lang="fr-FR" dirty="0"/>
          </a:p>
          <a:p>
            <a:r>
              <a:rPr lang="fr-FR" dirty="0"/>
              <a:t>Les autres paramètres définissent les configurations des différents connecteurs</a:t>
            </a:r>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0708437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4A6EBE-9A26-0564-727F-B30F737E0E9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74108CA-8339-5DDE-0604-1ED97468311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r>
              <a:rPr lang="fr-FR" sz="2800" dirty="0">
                <a:solidFill>
                  <a:schemeClr val="tx1">
                    <a:lumMod val="75000"/>
                    <a:lumOff val="25000"/>
                  </a:schemeClr>
                </a:solidFill>
              </a:rPr>
              <a:t> – Mode distribué</a:t>
            </a:r>
          </a:p>
        </p:txBody>
      </p:sp>
      <p:sp>
        <p:nvSpPr>
          <p:cNvPr id="6" name="TextBox 13">
            <a:extLst>
              <a:ext uri="{FF2B5EF4-FFF2-40B4-BE49-F238E27FC236}">
                <a16:creationId xmlns:a16="http://schemas.microsoft.com/office/drawing/2014/main" id="{277D993E-7A20-3EC6-35B9-88FC6B7F97A9}"/>
              </a:ext>
            </a:extLst>
          </p:cNvPr>
          <p:cNvSpPr txBox="1"/>
          <p:nvPr/>
        </p:nvSpPr>
        <p:spPr>
          <a:xfrm>
            <a:off x="376773" y="860220"/>
            <a:ext cx="10104377" cy="8002191"/>
          </a:xfrm>
          <a:prstGeom prst="rect">
            <a:avLst/>
          </a:prstGeom>
          <a:noFill/>
        </p:spPr>
        <p:txBody>
          <a:bodyPr wrap="square" lIns="91440" tIns="45720" rIns="91440" bIns="45720" anchor="t">
            <a:spAutoFit/>
          </a:bodyPr>
          <a:lstStyle/>
          <a:p>
            <a:r>
              <a:rPr lang="fr-FR" dirty="0"/>
              <a:t> </a:t>
            </a:r>
          </a:p>
          <a:p>
            <a:endParaRPr lang="fr-FR" sz="2400" dirty="0"/>
          </a:p>
          <a:p>
            <a:r>
              <a:rPr lang="fr-FR" sz="2400" dirty="0"/>
              <a:t>Le mode distribué gère le </a:t>
            </a:r>
            <a:r>
              <a:rPr lang="fr-FR" sz="2400" dirty="0" err="1"/>
              <a:t>scaling</a:t>
            </a:r>
            <a:r>
              <a:rPr lang="fr-FR" sz="2400" dirty="0"/>
              <a:t> dynamique et offre la tolérance aux pannes </a:t>
            </a:r>
          </a:p>
          <a:p>
            <a:r>
              <a:rPr lang="fr-FR" sz="2400" dirty="0"/>
              <a:t>Pour démarrer en mode distribué :</a:t>
            </a:r>
          </a:p>
          <a:p>
            <a:endParaRPr lang="fr-FR" sz="2400" dirty="0"/>
          </a:p>
          <a:p>
            <a:r>
              <a:rPr lang="en-US" sz="2400" i="1" dirty="0"/>
              <a:t>   bin/connect-distributed.sh config/connect-</a:t>
            </a:r>
            <a:r>
              <a:rPr lang="en-US" sz="2400" i="1" dirty="0" err="1"/>
              <a:t>distributed.properties</a:t>
            </a:r>
            <a:endParaRPr lang="en-US" sz="2400" i="1" dirty="0"/>
          </a:p>
          <a:p>
            <a:endParaRPr lang="en-US" sz="2400" dirty="0"/>
          </a:p>
          <a:p>
            <a:r>
              <a:rPr lang="fr-FR" sz="2400" dirty="0"/>
              <a:t>En mode distribué, </a:t>
            </a:r>
            <a:r>
              <a:rPr lang="fr-FR" sz="2400" i="1" dirty="0"/>
              <a:t>Kafka </a:t>
            </a:r>
            <a:r>
              <a:rPr lang="fr-FR" sz="2400" i="1" dirty="0" err="1"/>
              <a:t>Connect</a:t>
            </a:r>
            <a:r>
              <a:rPr lang="fr-FR" sz="2400" i="1" dirty="0"/>
              <a:t> </a:t>
            </a:r>
            <a:r>
              <a:rPr lang="fr-FR" sz="2400" dirty="0"/>
              <a:t>stocke les offsets, les configuration et les statuts des taches dans des topics.</a:t>
            </a:r>
          </a:p>
          <a:p>
            <a:endParaRPr lang="fr-FR" sz="2400" dirty="0"/>
          </a:p>
          <a:p>
            <a:pPr marL="285750" indent="-285750">
              <a:buFont typeface="Arial" panose="020B0604020202020204" pitchFamily="34" charset="0"/>
              <a:buChar char="•"/>
            </a:pPr>
            <a:r>
              <a:rPr lang="fr-FR" sz="2400" dirty="0"/>
              <a:t>Pour contrôler, le nombre de partitions et le facteur de réplication utilisés, il est recommandé de créer manuellement ces topics</a:t>
            </a: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60420823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C353A-5006-FE85-62C1-C685FE66862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BDE8AA8-6EF9-460E-0BF6-A8676593FA0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r>
              <a:rPr lang="fr-FR" sz="2800" dirty="0">
                <a:solidFill>
                  <a:schemeClr val="tx1">
                    <a:lumMod val="75000"/>
                    <a:lumOff val="25000"/>
                  </a:schemeClr>
                </a:solidFill>
              </a:rPr>
              <a:t> – Connecteurs</a:t>
            </a:r>
          </a:p>
        </p:txBody>
      </p:sp>
      <p:sp>
        <p:nvSpPr>
          <p:cNvPr id="6" name="TextBox 13">
            <a:extLst>
              <a:ext uri="{FF2B5EF4-FFF2-40B4-BE49-F238E27FC236}">
                <a16:creationId xmlns:a16="http://schemas.microsoft.com/office/drawing/2014/main" id="{EFB7FD96-224A-4F2D-6DFA-094EC92BE324}"/>
              </a:ext>
            </a:extLst>
          </p:cNvPr>
          <p:cNvSpPr txBox="1"/>
          <p:nvPr/>
        </p:nvSpPr>
        <p:spPr>
          <a:xfrm>
            <a:off x="376773" y="860220"/>
            <a:ext cx="10104377" cy="8217634"/>
          </a:xfrm>
          <a:prstGeom prst="rect">
            <a:avLst/>
          </a:prstGeom>
          <a:noFill/>
        </p:spPr>
        <p:txBody>
          <a:bodyPr wrap="square" lIns="91440" tIns="45720" rIns="91440" bIns="45720" anchor="t">
            <a:spAutoFit/>
          </a:bodyPr>
          <a:lstStyle/>
          <a:p>
            <a:r>
              <a:rPr lang="fr-FR" sz="2000" i="1" dirty="0">
                <a:solidFill>
                  <a:schemeClr val="tx1">
                    <a:lumMod val="75000"/>
                    <a:lumOff val="25000"/>
                  </a:schemeClr>
                </a:solidFill>
              </a:rPr>
              <a:t>Confluent </a:t>
            </a:r>
            <a:r>
              <a:rPr lang="fr-FR" sz="2000" dirty="0">
                <a:solidFill>
                  <a:schemeClr val="tx1">
                    <a:lumMod val="75000"/>
                    <a:lumOff val="25000"/>
                  </a:schemeClr>
                </a:solidFill>
              </a:rPr>
              <a:t>offre de nombreux connecteurs :</a:t>
            </a:r>
          </a:p>
          <a:p>
            <a:pPr marL="285750" indent="-285750">
              <a:buFont typeface="Arial" panose="020B0604020202020204" pitchFamily="34" charset="0"/>
              <a:buChar char="•"/>
            </a:pPr>
            <a:r>
              <a:rPr lang="fr-FR" sz="2000" dirty="0">
                <a:solidFill>
                  <a:schemeClr val="tx1">
                    <a:lumMod val="75000"/>
                    <a:lumOff val="25000"/>
                  </a:schemeClr>
                </a:solidFill>
              </a:rPr>
              <a:t>Active MQ Source </a:t>
            </a:r>
            <a:r>
              <a:rPr lang="fr-FR" sz="2000" dirty="0" err="1">
                <a:solidFill>
                  <a:schemeClr val="tx1">
                    <a:lumMod val="75000"/>
                    <a:lumOff val="25000"/>
                  </a:schemeClr>
                </a:solidFill>
              </a:rPr>
              <a:t>Connector</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Amazon S3 </a:t>
            </a:r>
            <a:r>
              <a:rPr lang="fr-FR" sz="2000" dirty="0" err="1">
                <a:solidFill>
                  <a:schemeClr val="tx1">
                    <a:lumMod val="75000"/>
                    <a:lumOff val="25000"/>
                  </a:schemeClr>
                </a:solidFill>
              </a:rPr>
              <a:t>Sink</a:t>
            </a:r>
            <a:r>
              <a:rPr lang="fr-FR" sz="2000" dirty="0">
                <a:solidFill>
                  <a:schemeClr val="tx1">
                    <a:lumMod val="75000"/>
                    <a:lumOff val="25000"/>
                  </a:schemeClr>
                </a:solidFill>
              </a:rPr>
              <a:t> </a:t>
            </a:r>
            <a:r>
              <a:rPr lang="fr-FR" sz="2000" dirty="0" err="1">
                <a:solidFill>
                  <a:schemeClr val="tx1">
                    <a:lumMod val="75000"/>
                    <a:lumOff val="25000"/>
                  </a:schemeClr>
                </a:solidFill>
              </a:rPr>
              <a:t>Connector</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err="1">
                <a:solidFill>
                  <a:schemeClr val="tx1">
                    <a:lumMod val="75000"/>
                    <a:lumOff val="25000"/>
                  </a:schemeClr>
                </a:solidFill>
              </a:rPr>
              <a:t>Elasticsearch</a:t>
            </a:r>
            <a:r>
              <a:rPr lang="fr-FR" sz="2000" dirty="0">
                <a:solidFill>
                  <a:schemeClr val="tx1">
                    <a:lumMod val="75000"/>
                    <a:lumOff val="25000"/>
                  </a:schemeClr>
                </a:solidFill>
              </a:rPr>
              <a:t> </a:t>
            </a:r>
            <a:r>
              <a:rPr lang="fr-FR" sz="2000" dirty="0" err="1">
                <a:solidFill>
                  <a:schemeClr val="tx1">
                    <a:lumMod val="75000"/>
                    <a:lumOff val="25000"/>
                  </a:schemeClr>
                </a:solidFill>
              </a:rPr>
              <a:t>Sink</a:t>
            </a:r>
            <a:r>
              <a:rPr lang="fr-FR" sz="2000" dirty="0">
                <a:solidFill>
                  <a:schemeClr val="tx1">
                    <a:lumMod val="75000"/>
                    <a:lumOff val="25000"/>
                  </a:schemeClr>
                </a:solidFill>
              </a:rPr>
              <a:t> </a:t>
            </a:r>
            <a:r>
              <a:rPr lang="fr-FR" sz="2000" dirty="0" err="1">
                <a:solidFill>
                  <a:schemeClr val="tx1">
                    <a:lumMod val="75000"/>
                    <a:lumOff val="25000"/>
                  </a:schemeClr>
                </a:solidFill>
              </a:rPr>
              <a:t>Connector</a:t>
            </a:r>
            <a:endParaRPr lang="fr-FR" sz="2000" dirty="0">
              <a:solidFill>
                <a:schemeClr val="tx1">
                  <a:lumMod val="75000"/>
                  <a:lumOff val="25000"/>
                </a:schemeClr>
              </a:solidFill>
            </a:endParaRPr>
          </a:p>
          <a:p>
            <a:pPr marL="285750" indent="-285750">
              <a:buFont typeface="Arial" panose="020B0604020202020204" pitchFamily="34" charset="0"/>
              <a:buChar char="•"/>
            </a:pPr>
            <a:r>
              <a:rPr lang="en-US" sz="2000" dirty="0" err="1">
                <a:solidFill>
                  <a:schemeClr val="tx1">
                    <a:lumMod val="75000"/>
                    <a:lumOff val="25000"/>
                  </a:schemeClr>
                </a:solidFill>
              </a:rPr>
              <a:t>FileStream</a:t>
            </a:r>
            <a:r>
              <a:rPr lang="en-US" sz="2000" dirty="0">
                <a:solidFill>
                  <a:schemeClr val="tx1">
                    <a:lumMod val="75000"/>
                    <a:lumOff val="25000"/>
                  </a:schemeClr>
                </a:solidFill>
              </a:rPr>
              <a:t> Connector (Development and Testing)</a:t>
            </a:r>
          </a:p>
          <a:p>
            <a:pPr marL="285750" indent="-285750">
              <a:buFont typeface="Arial" panose="020B0604020202020204" pitchFamily="34" charset="0"/>
              <a:buChar char="•"/>
            </a:pPr>
            <a:r>
              <a:rPr lang="fr-FR" sz="2000" dirty="0">
                <a:solidFill>
                  <a:schemeClr val="tx1">
                    <a:lumMod val="75000"/>
                    <a:lumOff val="25000"/>
                  </a:schemeClr>
                </a:solidFill>
              </a:rPr>
              <a:t>IBM MQ Source </a:t>
            </a:r>
            <a:r>
              <a:rPr lang="fr-FR" sz="2000" dirty="0" err="1">
                <a:solidFill>
                  <a:schemeClr val="tx1">
                    <a:lumMod val="75000"/>
                    <a:lumOff val="25000"/>
                  </a:schemeClr>
                </a:solidFill>
              </a:rPr>
              <a:t>Connector</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JDBC </a:t>
            </a:r>
            <a:r>
              <a:rPr lang="fr-FR" sz="2000" dirty="0" err="1">
                <a:solidFill>
                  <a:schemeClr val="tx1">
                    <a:lumMod val="75000"/>
                    <a:lumOff val="25000"/>
                  </a:schemeClr>
                </a:solidFill>
              </a:rPr>
              <a:t>Connector</a:t>
            </a:r>
            <a:r>
              <a:rPr lang="fr-FR" sz="2000" dirty="0">
                <a:solidFill>
                  <a:schemeClr val="tx1">
                    <a:lumMod val="75000"/>
                    <a:lumOff val="25000"/>
                  </a:schemeClr>
                </a:solidFill>
              </a:rPr>
              <a:t> (Source et </a:t>
            </a:r>
            <a:r>
              <a:rPr lang="fr-FR" sz="2000" dirty="0" err="1">
                <a:solidFill>
                  <a:schemeClr val="tx1">
                    <a:lumMod val="75000"/>
                    <a:lumOff val="25000"/>
                  </a:schemeClr>
                </a:solidFill>
              </a:rPr>
              <a:t>Sink</a:t>
            </a:r>
            <a:r>
              <a:rPr lang="fr-FR" sz="2000" dirty="0">
                <a:solidFill>
                  <a:schemeClr val="tx1">
                    <a:lumMod val="75000"/>
                    <a:lumOff val="25000"/>
                  </a:schemeClr>
                </a:solidFill>
              </a:rPr>
              <a:t>)</a:t>
            </a:r>
          </a:p>
          <a:p>
            <a:pPr marL="285750" indent="-285750">
              <a:buFont typeface="Arial" panose="020B0604020202020204" pitchFamily="34" charset="0"/>
              <a:buChar char="•"/>
            </a:pPr>
            <a:r>
              <a:rPr lang="fr-FR" sz="2000" dirty="0">
                <a:solidFill>
                  <a:schemeClr val="tx1">
                    <a:lumMod val="75000"/>
                    <a:lumOff val="25000"/>
                  </a:schemeClr>
                </a:solidFill>
              </a:rPr>
              <a:t>JMS Source </a:t>
            </a:r>
            <a:r>
              <a:rPr lang="fr-FR" sz="2000" dirty="0" err="1">
                <a:solidFill>
                  <a:schemeClr val="tx1">
                    <a:lumMod val="75000"/>
                    <a:lumOff val="25000"/>
                  </a:schemeClr>
                </a:solidFill>
              </a:rPr>
              <a:t>Connector</a:t>
            </a: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a:t>
            </a:r>
          </a:p>
          <a:p>
            <a:endParaRPr lang="fr-FR" sz="2000" dirty="0">
              <a:solidFill>
                <a:schemeClr val="tx1">
                  <a:lumMod val="75000"/>
                  <a:lumOff val="25000"/>
                </a:schemeClr>
              </a:solidFill>
            </a:endParaRPr>
          </a:p>
          <a:p>
            <a:r>
              <a:rPr lang="fr-FR" sz="2000" dirty="0">
                <a:solidFill>
                  <a:schemeClr val="tx1">
                    <a:lumMod val="75000"/>
                    <a:lumOff val="25000"/>
                  </a:schemeClr>
                </a:solidFill>
              </a:rPr>
              <a:t>De nombreux éditeurs fournissent également leur connecteurs Kafka (Amazon, Azure, Google, Salesforce, TIBCO, MongoDB, ...)</a:t>
            </a:r>
          </a:p>
          <a:p>
            <a:endParaRPr lang="fr-FR" sz="2000" dirty="0">
              <a:solidFill>
                <a:schemeClr val="tx1">
                  <a:lumMod val="75000"/>
                  <a:lumOff val="25000"/>
                </a:schemeClr>
              </a:solidFill>
            </a:endParaRPr>
          </a:p>
          <a:p>
            <a:endParaRPr lang="fr-FR" sz="2000" dirty="0">
              <a:solidFill>
                <a:schemeClr val="tx1">
                  <a:lumMod val="75000"/>
                  <a:lumOff val="25000"/>
                </a:schemeClr>
              </a:solidFill>
            </a:endParaRPr>
          </a:p>
          <a:p>
            <a:r>
              <a:rPr lang="fr-FR" sz="2000" i="1" dirty="0">
                <a:solidFill>
                  <a:schemeClr val="tx1">
                    <a:lumMod val="75000"/>
                    <a:lumOff val="25000"/>
                  </a:schemeClr>
                </a:solidFill>
              </a:rPr>
              <a:t> https://www.confluent.io/fr-fr/product/connectors/</a:t>
            </a:r>
            <a:endParaRPr lang="fr-FR" sz="20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27359962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34CC1-CADC-3EB3-D9EB-83C183E6B2C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B06A86F-1875-0542-0494-3D38C4CC033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Exemple Connecteur </a:t>
            </a:r>
            <a:r>
              <a:rPr lang="fr-FR" sz="2800" dirty="0" err="1">
                <a:solidFill>
                  <a:schemeClr val="tx1">
                    <a:lumMod val="75000"/>
                    <a:lumOff val="25000"/>
                  </a:schemeClr>
                </a:solidFill>
              </a:rPr>
              <a:t>ElasticSearch</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AB5B28DE-421C-975B-AD07-7C6973EF8D55}"/>
              </a:ext>
            </a:extLst>
          </p:cNvPr>
          <p:cNvSpPr txBox="1"/>
          <p:nvPr/>
        </p:nvSpPr>
        <p:spPr>
          <a:xfrm>
            <a:off x="376773" y="860220"/>
            <a:ext cx="10104377" cy="8525411"/>
          </a:xfrm>
          <a:prstGeom prst="rect">
            <a:avLst/>
          </a:prstGeom>
          <a:noFill/>
        </p:spPr>
        <p:txBody>
          <a:bodyPr wrap="square" lIns="91440" tIns="45720" rIns="91440" bIns="45720" anchor="t">
            <a:spAutoFit/>
          </a:bodyPr>
          <a:lstStyle/>
          <a:p>
            <a:r>
              <a:rPr lang="fr-FR" sz="2000" i="1" dirty="0">
                <a:solidFill>
                  <a:schemeClr val="tx1">
                    <a:lumMod val="75000"/>
                    <a:lumOff val="25000"/>
                  </a:schemeClr>
                </a:solidFill>
              </a:rPr>
              <a:t> </a:t>
            </a:r>
            <a:r>
              <a:rPr lang="fr-FR" sz="2000" i="1" dirty="0" err="1">
                <a:solidFill>
                  <a:schemeClr val="tx1">
                    <a:lumMod val="75000"/>
                    <a:lumOff val="25000"/>
                  </a:schemeClr>
                </a:solidFill>
              </a:rPr>
              <a:t>curl</a:t>
            </a:r>
            <a:r>
              <a:rPr lang="fr-FR" sz="2000" i="1" dirty="0">
                <a:solidFill>
                  <a:schemeClr val="tx1">
                    <a:lumMod val="75000"/>
                    <a:lumOff val="25000"/>
                  </a:schemeClr>
                </a:solidFill>
              </a:rPr>
              <a:t> -X POST http://localhost:8083/connectors \</a:t>
            </a:r>
          </a:p>
          <a:p>
            <a:r>
              <a:rPr lang="fr-FR" sz="2000" i="1" dirty="0">
                <a:solidFill>
                  <a:schemeClr val="tx1">
                    <a:lumMod val="75000"/>
                    <a:lumOff val="25000"/>
                  </a:schemeClr>
                </a:solidFill>
              </a:rPr>
              <a:t>-H "Content-Type: application/</a:t>
            </a:r>
            <a:r>
              <a:rPr lang="fr-FR" sz="2000" i="1" dirty="0" err="1">
                <a:solidFill>
                  <a:schemeClr val="tx1">
                    <a:lumMod val="75000"/>
                    <a:lumOff val="25000"/>
                  </a:schemeClr>
                </a:solidFill>
              </a:rPr>
              <a:t>json</a:t>
            </a:r>
            <a:r>
              <a:rPr lang="fr-FR" sz="2000" i="1" dirty="0">
                <a:solidFill>
                  <a:schemeClr val="tx1">
                    <a:lumMod val="75000"/>
                    <a:lumOff val="25000"/>
                  </a:schemeClr>
                </a:solidFill>
              </a:rPr>
              <a:t>" \</a:t>
            </a:r>
          </a:p>
          <a:p>
            <a:r>
              <a:rPr lang="fr-FR" sz="2000" i="1" dirty="0">
                <a:solidFill>
                  <a:schemeClr val="tx1">
                    <a:lumMod val="75000"/>
                    <a:lumOff val="25000"/>
                  </a:schemeClr>
                </a:solidFill>
              </a:rPr>
              <a:t>-d '{</a:t>
            </a:r>
          </a:p>
          <a:p>
            <a:r>
              <a:rPr lang="fr-FR" sz="2000" i="1" dirty="0">
                <a:solidFill>
                  <a:schemeClr val="tx1">
                    <a:lumMod val="75000"/>
                    <a:lumOff val="25000"/>
                  </a:schemeClr>
                </a:solidFill>
              </a:rPr>
              <a:t>    "</a:t>
            </a:r>
            <a:r>
              <a:rPr lang="fr-FR" sz="2000" i="1" dirty="0" err="1">
                <a:solidFill>
                  <a:schemeClr val="tx1">
                    <a:lumMod val="75000"/>
                    <a:lumOff val="25000"/>
                  </a:schemeClr>
                </a:solidFill>
              </a:rPr>
              <a:t>name</a:t>
            </a:r>
            <a:r>
              <a:rPr lang="fr-FR" sz="2000" i="1" dirty="0">
                <a:solidFill>
                  <a:schemeClr val="tx1">
                    <a:lumMod val="75000"/>
                    <a:lumOff val="25000"/>
                  </a:schemeClr>
                </a:solidFill>
              </a:rPr>
              <a:t>": "</a:t>
            </a:r>
            <a:r>
              <a:rPr lang="fr-FR" sz="2000" i="1" dirty="0" err="1">
                <a:solidFill>
                  <a:schemeClr val="tx1">
                    <a:lumMod val="75000"/>
                    <a:lumOff val="25000"/>
                  </a:schemeClr>
                </a:solidFill>
              </a:rPr>
              <a:t>elasticsearch-sink</a:t>
            </a:r>
            <a:r>
              <a:rPr lang="fr-FR" sz="2000" i="1" dirty="0">
                <a:solidFill>
                  <a:schemeClr val="tx1">
                    <a:lumMod val="75000"/>
                    <a:lumOff val="25000"/>
                  </a:schemeClr>
                </a:solidFill>
              </a:rPr>
              <a:t>",</a:t>
            </a:r>
          </a:p>
          <a:p>
            <a:r>
              <a:rPr lang="fr-FR" sz="2000" i="1" dirty="0">
                <a:solidFill>
                  <a:schemeClr val="tx1">
                    <a:lumMod val="75000"/>
                    <a:lumOff val="25000"/>
                  </a:schemeClr>
                </a:solidFill>
              </a:rPr>
              <a:t>    "config": {</a:t>
            </a:r>
          </a:p>
          <a:p>
            <a:r>
              <a:rPr lang="fr-FR" sz="2000" i="1" dirty="0">
                <a:solidFill>
                  <a:schemeClr val="tx1">
                    <a:lumMod val="75000"/>
                    <a:lumOff val="25000"/>
                  </a:schemeClr>
                </a:solidFill>
              </a:rPr>
              <a:t>    "connector.class":"io.confluent.connect.elasticsearch.ElasticsearchSinkConnector",</a:t>
            </a:r>
          </a:p>
          <a:p>
            <a:r>
              <a:rPr lang="fr-FR" sz="2000" i="1" dirty="0">
                <a:solidFill>
                  <a:schemeClr val="tx1">
                    <a:lumMod val="75000"/>
                    <a:lumOff val="25000"/>
                  </a:schemeClr>
                </a:solidFill>
              </a:rPr>
              <a:t>    "</a:t>
            </a:r>
            <a:r>
              <a:rPr lang="fr-FR" sz="2000" i="1" dirty="0" err="1">
                <a:solidFill>
                  <a:schemeClr val="tx1">
                    <a:lumMod val="75000"/>
                    <a:lumOff val="25000"/>
                  </a:schemeClr>
                </a:solidFill>
              </a:rPr>
              <a:t>tasks.max</a:t>
            </a:r>
            <a:r>
              <a:rPr lang="fr-FR" sz="2000" i="1" dirty="0">
                <a:solidFill>
                  <a:schemeClr val="tx1">
                    <a:lumMod val="75000"/>
                    <a:lumOff val="25000"/>
                  </a:schemeClr>
                </a:solidFill>
              </a:rPr>
              <a:t>": "1",</a:t>
            </a:r>
          </a:p>
          <a:p>
            <a:r>
              <a:rPr lang="fr-FR" sz="2000" i="1" dirty="0">
                <a:solidFill>
                  <a:schemeClr val="tx1">
                    <a:lumMod val="75000"/>
                    <a:lumOff val="25000"/>
                  </a:schemeClr>
                </a:solidFill>
              </a:rPr>
              <a:t>    "topics": "</a:t>
            </a:r>
            <a:r>
              <a:rPr lang="fr-FR" sz="2000" i="1" dirty="0" err="1">
                <a:solidFill>
                  <a:schemeClr val="tx1">
                    <a:lumMod val="75000"/>
                    <a:lumOff val="25000"/>
                  </a:schemeClr>
                </a:solidFill>
              </a:rPr>
              <a:t>mytopic</a:t>
            </a:r>
            <a:r>
              <a:rPr lang="fr-FR" sz="2000" i="1" dirty="0">
                <a:solidFill>
                  <a:schemeClr val="tx1">
                    <a:lumMod val="75000"/>
                    <a:lumOff val="25000"/>
                  </a:schemeClr>
                </a:solidFill>
              </a:rPr>
              <a:t>",</a:t>
            </a:r>
          </a:p>
          <a:p>
            <a:r>
              <a:rPr lang="fr-FR" sz="2000" i="1" dirty="0">
                <a:solidFill>
                  <a:schemeClr val="tx1">
                    <a:lumMod val="75000"/>
                    <a:lumOff val="25000"/>
                  </a:schemeClr>
                </a:solidFill>
              </a:rPr>
              <a:t>    "connection.url": "http://elasticsearch:9200",</a:t>
            </a:r>
          </a:p>
          <a:p>
            <a:r>
              <a:rPr lang="fr-FR" sz="2000" i="1" dirty="0">
                <a:solidFill>
                  <a:schemeClr val="tx1">
                    <a:lumMod val="75000"/>
                    <a:lumOff val="25000"/>
                  </a:schemeClr>
                </a:solidFill>
              </a:rPr>
              <a:t>    "</a:t>
            </a:r>
            <a:r>
              <a:rPr lang="fr-FR" sz="2000" i="1" dirty="0" err="1">
                <a:solidFill>
                  <a:schemeClr val="tx1">
                    <a:lumMod val="75000"/>
                    <a:lumOff val="25000"/>
                  </a:schemeClr>
                </a:solidFill>
              </a:rPr>
              <a:t>key.ignore</a:t>
            </a:r>
            <a:r>
              <a:rPr lang="fr-FR" sz="2000" i="1" dirty="0">
                <a:solidFill>
                  <a:schemeClr val="tx1">
                    <a:lumMod val="75000"/>
                    <a:lumOff val="25000"/>
                  </a:schemeClr>
                </a:solidFill>
              </a:rPr>
              <a:t>": "</a:t>
            </a:r>
            <a:r>
              <a:rPr lang="fr-FR" sz="2000" i="1" dirty="0" err="1">
                <a:solidFill>
                  <a:schemeClr val="tx1">
                    <a:lumMod val="75000"/>
                    <a:lumOff val="25000"/>
                  </a:schemeClr>
                </a:solidFill>
              </a:rPr>
              <a:t>true</a:t>
            </a:r>
            <a:r>
              <a:rPr lang="fr-FR" sz="2000" i="1" dirty="0">
                <a:solidFill>
                  <a:schemeClr val="tx1">
                    <a:lumMod val="75000"/>
                    <a:lumOff val="25000"/>
                  </a:schemeClr>
                </a:solidFill>
              </a:rPr>
              <a:t>",</a:t>
            </a:r>
          </a:p>
          <a:p>
            <a:r>
              <a:rPr lang="fr-FR" sz="2000" i="1" dirty="0">
                <a:solidFill>
                  <a:schemeClr val="tx1">
                    <a:lumMod val="75000"/>
                    <a:lumOff val="25000"/>
                  </a:schemeClr>
                </a:solidFill>
              </a:rPr>
              <a:t>    "</a:t>
            </a:r>
            <a:r>
              <a:rPr lang="fr-FR" sz="2000" i="1" dirty="0" err="1">
                <a:solidFill>
                  <a:schemeClr val="tx1">
                    <a:lumMod val="75000"/>
                    <a:lumOff val="25000"/>
                  </a:schemeClr>
                </a:solidFill>
              </a:rPr>
              <a:t>schema.ignore</a:t>
            </a:r>
            <a:r>
              <a:rPr lang="fr-FR" sz="2000" i="1" dirty="0">
                <a:solidFill>
                  <a:schemeClr val="tx1">
                    <a:lumMod val="75000"/>
                    <a:lumOff val="25000"/>
                  </a:schemeClr>
                </a:solidFill>
              </a:rPr>
              <a:t>": "</a:t>
            </a:r>
            <a:r>
              <a:rPr lang="fr-FR" sz="2000" i="1" dirty="0" err="1">
                <a:solidFill>
                  <a:schemeClr val="tx1">
                    <a:lumMod val="75000"/>
                    <a:lumOff val="25000"/>
                  </a:schemeClr>
                </a:solidFill>
              </a:rPr>
              <a:t>true</a:t>
            </a:r>
            <a:r>
              <a:rPr lang="fr-FR" sz="2000" i="1" dirty="0">
                <a:solidFill>
                  <a:schemeClr val="tx1">
                    <a:lumMod val="75000"/>
                    <a:lumOff val="25000"/>
                  </a:schemeClr>
                </a:solidFill>
              </a:rPr>
              <a:t>",</a:t>
            </a:r>
          </a:p>
          <a:p>
            <a:r>
              <a:rPr lang="fr-FR" sz="2000" i="1" dirty="0">
                <a:solidFill>
                  <a:schemeClr val="tx1">
                    <a:lumMod val="75000"/>
                    <a:lumOff val="25000"/>
                  </a:schemeClr>
                </a:solidFill>
              </a:rPr>
              <a:t>    "</a:t>
            </a:r>
            <a:r>
              <a:rPr lang="fr-FR" sz="2000" i="1" dirty="0" err="1">
                <a:solidFill>
                  <a:schemeClr val="tx1">
                    <a:lumMod val="75000"/>
                    <a:lumOff val="25000"/>
                  </a:schemeClr>
                </a:solidFill>
              </a:rPr>
              <a:t>key.converter</a:t>
            </a:r>
            <a:r>
              <a:rPr lang="fr-FR" sz="2000" i="1" dirty="0">
                <a:solidFill>
                  <a:schemeClr val="tx1">
                    <a:lumMod val="75000"/>
                    <a:lumOff val="25000"/>
                  </a:schemeClr>
                </a:solidFill>
              </a:rPr>
              <a:t>": "</a:t>
            </a:r>
            <a:r>
              <a:rPr lang="fr-FR" sz="2000" i="1" dirty="0" err="1">
                <a:solidFill>
                  <a:schemeClr val="tx1">
                    <a:lumMod val="75000"/>
                    <a:lumOff val="25000"/>
                  </a:schemeClr>
                </a:solidFill>
              </a:rPr>
              <a:t>org.apache.kafka.connect.storage.StringConverter</a:t>
            </a:r>
            <a:r>
              <a:rPr lang="fr-FR" sz="2000" i="1" dirty="0">
                <a:solidFill>
                  <a:schemeClr val="tx1">
                    <a:lumMod val="75000"/>
                    <a:lumOff val="25000"/>
                  </a:schemeClr>
                </a:solidFill>
              </a:rPr>
              <a:t>",</a:t>
            </a:r>
          </a:p>
          <a:p>
            <a:r>
              <a:rPr lang="fr-FR" sz="2000" i="1" dirty="0">
                <a:solidFill>
                  <a:schemeClr val="tx1">
                    <a:lumMod val="75000"/>
                    <a:lumOff val="25000"/>
                  </a:schemeClr>
                </a:solidFill>
              </a:rPr>
              <a:t>    "</a:t>
            </a:r>
            <a:r>
              <a:rPr lang="fr-FR" sz="2000" i="1" dirty="0" err="1">
                <a:solidFill>
                  <a:schemeClr val="tx1">
                    <a:lumMod val="75000"/>
                    <a:lumOff val="25000"/>
                  </a:schemeClr>
                </a:solidFill>
              </a:rPr>
              <a:t>key.converter.schemas.enable</a:t>
            </a:r>
            <a:r>
              <a:rPr lang="fr-FR" sz="2000" i="1" dirty="0">
                <a:solidFill>
                  <a:schemeClr val="tx1">
                    <a:lumMod val="75000"/>
                    <a:lumOff val="25000"/>
                  </a:schemeClr>
                </a:solidFill>
              </a:rPr>
              <a:t>": "false",</a:t>
            </a:r>
          </a:p>
          <a:p>
            <a:r>
              <a:rPr lang="fr-FR" sz="2000" i="1" dirty="0">
                <a:solidFill>
                  <a:schemeClr val="tx1">
                    <a:lumMod val="75000"/>
                    <a:lumOff val="25000"/>
                  </a:schemeClr>
                </a:solidFill>
              </a:rPr>
              <a:t>    "</a:t>
            </a:r>
            <a:r>
              <a:rPr lang="fr-FR" sz="2000" i="1" dirty="0" err="1">
                <a:solidFill>
                  <a:schemeClr val="tx1">
                    <a:lumMod val="75000"/>
                    <a:lumOff val="25000"/>
                  </a:schemeClr>
                </a:solidFill>
              </a:rPr>
              <a:t>value.converter</a:t>
            </a:r>
            <a:r>
              <a:rPr lang="fr-FR" sz="2000" i="1" dirty="0">
                <a:solidFill>
                  <a:schemeClr val="tx1">
                    <a:lumMod val="75000"/>
                    <a:lumOff val="25000"/>
                  </a:schemeClr>
                </a:solidFill>
              </a:rPr>
              <a:t>": "</a:t>
            </a:r>
            <a:r>
              <a:rPr lang="fr-FR" sz="2000" i="1" dirty="0" err="1">
                <a:solidFill>
                  <a:schemeClr val="tx1">
                    <a:lumMod val="75000"/>
                    <a:lumOff val="25000"/>
                  </a:schemeClr>
                </a:solidFill>
              </a:rPr>
              <a:t>org.apache.kafka.connect.storage.StringConverter</a:t>
            </a:r>
            <a:r>
              <a:rPr lang="fr-FR" sz="2000" i="1" dirty="0">
                <a:solidFill>
                  <a:schemeClr val="tx1">
                    <a:lumMod val="75000"/>
                    <a:lumOff val="25000"/>
                  </a:schemeClr>
                </a:solidFill>
              </a:rPr>
              <a:t>",</a:t>
            </a:r>
          </a:p>
          <a:p>
            <a:r>
              <a:rPr lang="fr-FR" sz="2000" i="1" dirty="0">
                <a:solidFill>
                  <a:schemeClr val="tx1">
                    <a:lumMod val="75000"/>
                    <a:lumOff val="25000"/>
                  </a:schemeClr>
                </a:solidFill>
              </a:rPr>
              <a:t>    "</a:t>
            </a:r>
            <a:r>
              <a:rPr lang="fr-FR" sz="2000" i="1" dirty="0" err="1">
                <a:solidFill>
                  <a:schemeClr val="tx1">
                    <a:lumMod val="75000"/>
                    <a:lumOff val="25000"/>
                  </a:schemeClr>
                </a:solidFill>
              </a:rPr>
              <a:t>value.converter.schemas.enable</a:t>
            </a:r>
            <a:r>
              <a:rPr lang="fr-FR" sz="2000" i="1" dirty="0">
                <a:solidFill>
                  <a:schemeClr val="tx1">
                    <a:lumMod val="75000"/>
                    <a:lumOff val="25000"/>
                  </a:schemeClr>
                </a:solidFill>
              </a:rPr>
              <a:t>": "false"</a:t>
            </a:r>
          </a:p>
          <a:p>
            <a:r>
              <a:rPr lang="fr-FR" sz="2000" i="1" dirty="0">
                <a:solidFill>
                  <a:schemeClr val="tx1">
                    <a:lumMod val="75000"/>
                    <a:lumOff val="25000"/>
                  </a:schemeClr>
                </a:solidFill>
              </a:rPr>
              <a:t>  }</a:t>
            </a:r>
          </a:p>
          <a:p>
            <a:r>
              <a:rPr lang="fr-FR" sz="2000" i="1" dirty="0">
                <a:solidFill>
                  <a:schemeClr val="tx1">
                    <a:lumMod val="75000"/>
                    <a:lumOff val="25000"/>
                  </a:schemeClr>
                </a:solidFill>
              </a:rPr>
              <a:t>}'</a:t>
            </a:r>
            <a:endParaRPr lang="fr-FR" sz="20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724107067"/>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D296A-EB59-4003-7664-A11B33ECB4A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3A4CAA0-D8C0-78ED-BE79-3C99EABD836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Exemple Connecteur JDBC</a:t>
            </a:r>
          </a:p>
        </p:txBody>
      </p:sp>
      <p:sp>
        <p:nvSpPr>
          <p:cNvPr id="6" name="TextBox 13">
            <a:extLst>
              <a:ext uri="{FF2B5EF4-FFF2-40B4-BE49-F238E27FC236}">
                <a16:creationId xmlns:a16="http://schemas.microsoft.com/office/drawing/2014/main" id="{4F6B8D0C-444C-93C5-0A4A-2434B367A47C}"/>
              </a:ext>
            </a:extLst>
          </p:cNvPr>
          <p:cNvSpPr txBox="1"/>
          <p:nvPr/>
        </p:nvSpPr>
        <p:spPr>
          <a:xfrm>
            <a:off x="376773" y="860220"/>
            <a:ext cx="10104377" cy="8032968"/>
          </a:xfrm>
          <a:prstGeom prst="rect">
            <a:avLst/>
          </a:prstGeom>
          <a:noFill/>
        </p:spPr>
        <p:txBody>
          <a:bodyPr wrap="square" lIns="91440" tIns="45720" rIns="91440" bIns="45720" anchor="t">
            <a:spAutoFit/>
          </a:bodyPr>
          <a:lstStyle/>
          <a:p>
            <a:r>
              <a:rPr lang="fr-FR" sz="2000" i="1" dirty="0">
                <a:solidFill>
                  <a:schemeClr val="tx1">
                    <a:lumMod val="75000"/>
                    <a:lumOff val="25000"/>
                  </a:schemeClr>
                </a:solidFill>
              </a:rPr>
              <a:t> </a:t>
            </a:r>
            <a:endParaRPr lang="fr-FR" dirty="0"/>
          </a:p>
          <a:p>
            <a:r>
              <a:rPr lang="fr-FR" sz="2400" dirty="0" err="1">
                <a:solidFill>
                  <a:schemeClr val="tx1">
                    <a:lumMod val="75000"/>
                    <a:lumOff val="25000"/>
                  </a:schemeClr>
                </a:solidFill>
              </a:rPr>
              <a:t>name</a:t>
            </a:r>
            <a:r>
              <a:rPr lang="fr-FR" sz="2400" dirty="0">
                <a:solidFill>
                  <a:schemeClr val="tx1">
                    <a:lumMod val="75000"/>
                    <a:lumOff val="25000"/>
                  </a:schemeClr>
                </a:solidFill>
              </a:rPr>
              <a:t>=</a:t>
            </a:r>
            <a:r>
              <a:rPr lang="fr-FR" sz="2400" dirty="0" err="1">
                <a:solidFill>
                  <a:schemeClr val="tx1">
                    <a:lumMod val="75000"/>
                    <a:lumOff val="25000"/>
                  </a:schemeClr>
                </a:solidFill>
              </a:rPr>
              <a:t>mysql</a:t>
            </a:r>
            <a:r>
              <a:rPr lang="fr-FR" sz="2400" dirty="0">
                <a:solidFill>
                  <a:schemeClr val="tx1">
                    <a:lumMod val="75000"/>
                    <a:lumOff val="25000"/>
                  </a:schemeClr>
                </a:solidFill>
              </a:rPr>
              <a:t>-whitelist-timestamp-source</a:t>
            </a:r>
          </a:p>
          <a:p>
            <a:r>
              <a:rPr lang="fr-FR" sz="2400" dirty="0" err="1">
                <a:solidFill>
                  <a:schemeClr val="tx1">
                    <a:lumMod val="75000"/>
                    <a:lumOff val="25000"/>
                  </a:schemeClr>
                </a:solidFill>
              </a:rPr>
              <a:t>connector.class</a:t>
            </a:r>
            <a:r>
              <a:rPr lang="fr-FR" sz="2400" dirty="0">
                <a:solidFill>
                  <a:schemeClr val="tx1">
                    <a:lumMod val="75000"/>
                    <a:lumOff val="25000"/>
                  </a:schemeClr>
                </a:solidFill>
              </a:rPr>
              <a:t>=</a:t>
            </a:r>
            <a:r>
              <a:rPr lang="fr-FR" sz="2400" dirty="0" err="1">
                <a:solidFill>
                  <a:schemeClr val="tx1">
                    <a:lumMod val="75000"/>
                    <a:lumOff val="25000"/>
                  </a:schemeClr>
                </a:solidFill>
              </a:rPr>
              <a:t>io.confluent.connect.jdbc.JdbcSourceConnector</a:t>
            </a:r>
            <a:endParaRPr lang="fr-FR" sz="2400" dirty="0">
              <a:solidFill>
                <a:schemeClr val="tx1">
                  <a:lumMod val="75000"/>
                  <a:lumOff val="25000"/>
                </a:schemeClr>
              </a:solidFill>
            </a:endParaRPr>
          </a:p>
          <a:p>
            <a:r>
              <a:rPr lang="fr-FR" sz="2400" dirty="0" err="1">
                <a:solidFill>
                  <a:schemeClr val="tx1">
                    <a:lumMod val="75000"/>
                    <a:lumOff val="25000"/>
                  </a:schemeClr>
                </a:solidFill>
              </a:rPr>
              <a:t>tasks.max</a:t>
            </a:r>
            <a:r>
              <a:rPr lang="fr-FR" sz="2400" dirty="0">
                <a:solidFill>
                  <a:schemeClr val="tx1">
                    <a:lumMod val="75000"/>
                    <a:lumOff val="25000"/>
                  </a:schemeClr>
                </a:solidFill>
              </a:rPr>
              <a:t>=10</a:t>
            </a:r>
          </a:p>
          <a:p>
            <a:r>
              <a:rPr lang="fr-FR" sz="2400" dirty="0">
                <a:solidFill>
                  <a:schemeClr val="tx1">
                    <a:lumMod val="75000"/>
                    <a:lumOff val="25000"/>
                  </a:schemeClr>
                </a:solidFill>
              </a:rPr>
              <a:t>connection.url=</a:t>
            </a:r>
            <a:r>
              <a:rPr lang="fr-FR" sz="2400" dirty="0" err="1">
                <a:solidFill>
                  <a:schemeClr val="tx1">
                    <a:lumMod val="75000"/>
                    <a:lumOff val="25000"/>
                  </a:schemeClr>
                </a:solidFill>
              </a:rPr>
              <a:t>jdbc:mysql</a:t>
            </a:r>
            <a:r>
              <a:rPr lang="fr-FR" sz="2400" dirty="0">
                <a:solidFill>
                  <a:schemeClr val="tx1">
                    <a:lumMod val="75000"/>
                    <a:lumOff val="25000"/>
                  </a:schemeClr>
                </a:solidFill>
              </a:rPr>
              <a:t>://mysql.example.com:3306/</a:t>
            </a:r>
            <a:r>
              <a:rPr lang="fr-FR" sz="2400" dirty="0" err="1">
                <a:solidFill>
                  <a:schemeClr val="tx1">
                    <a:lumMod val="75000"/>
                    <a:lumOff val="25000"/>
                  </a:schemeClr>
                </a:solidFill>
              </a:rPr>
              <a:t>my_database?user</a:t>
            </a:r>
            <a:r>
              <a:rPr lang="fr-FR" sz="2400" dirty="0">
                <a:solidFill>
                  <a:schemeClr val="tx1">
                    <a:lumMod val="75000"/>
                    <a:lumOff val="25000"/>
                  </a:schemeClr>
                </a:solidFill>
              </a:rPr>
              <a:t>=</a:t>
            </a:r>
            <a:r>
              <a:rPr lang="fr-FR" sz="2400" dirty="0" err="1">
                <a:solidFill>
                  <a:schemeClr val="tx1">
                    <a:lumMod val="75000"/>
                    <a:lumOff val="25000"/>
                  </a:schemeClr>
                </a:solidFill>
              </a:rPr>
              <a:t>alice&amp;password</a:t>
            </a:r>
            <a:r>
              <a:rPr lang="fr-FR" sz="2400" dirty="0">
                <a:solidFill>
                  <a:schemeClr val="tx1">
                    <a:lumMod val="75000"/>
                    <a:lumOff val="25000"/>
                  </a:schemeClr>
                </a:solidFill>
              </a:rPr>
              <a:t>=secret</a:t>
            </a:r>
          </a:p>
          <a:p>
            <a:r>
              <a:rPr lang="fr-FR" sz="2400" dirty="0" err="1">
                <a:solidFill>
                  <a:schemeClr val="tx1">
                    <a:lumMod val="75000"/>
                    <a:lumOff val="25000"/>
                  </a:schemeClr>
                </a:solidFill>
              </a:rPr>
              <a:t>table.whitelist</a:t>
            </a:r>
            <a:r>
              <a:rPr lang="fr-FR" sz="2400" dirty="0">
                <a:solidFill>
                  <a:schemeClr val="tx1">
                    <a:lumMod val="75000"/>
                    <a:lumOff val="25000"/>
                  </a:schemeClr>
                </a:solidFill>
              </a:rPr>
              <a:t>=</a:t>
            </a:r>
            <a:r>
              <a:rPr lang="fr-FR" sz="2400" dirty="0" err="1">
                <a:solidFill>
                  <a:schemeClr val="tx1">
                    <a:lumMod val="75000"/>
                    <a:lumOff val="25000"/>
                  </a:schemeClr>
                </a:solidFill>
              </a:rPr>
              <a:t>users,products,transactions</a:t>
            </a:r>
            <a:endParaRPr lang="fr-FR" sz="2400" dirty="0">
              <a:solidFill>
                <a:schemeClr val="tx1">
                  <a:lumMod val="75000"/>
                  <a:lumOff val="25000"/>
                </a:schemeClr>
              </a:solidFill>
            </a:endParaRPr>
          </a:p>
          <a:p>
            <a:r>
              <a:rPr lang="fr-FR" sz="2400" b="1" dirty="0">
                <a:solidFill>
                  <a:schemeClr val="tx1">
                    <a:lumMod val="75000"/>
                    <a:lumOff val="25000"/>
                  </a:schemeClr>
                </a:solidFill>
              </a:rPr>
              <a:t># Pour détecter les nouveaux enregistrements</a:t>
            </a:r>
            <a:endParaRPr lang="fr-FR" sz="2400" dirty="0">
              <a:solidFill>
                <a:schemeClr val="tx1">
                  <a:lumMod val="75000"/>
                  <a:lumOff val="25000"/>
                </a:schemeClr>
              </a:solidFill>
            </a:endParaRPr>
          </a:p>
          <a:p>
            <a:r>
              <a:rPr lang="fr-FR" sz="2400" dirty="0">
                <a:solidFill>
                  <a:schemeClr val="tx1">
                    <a:lumMod val="75000"/>
                    <a:lumOff val="25000"/>
                  </a:schemeClr>
                </a:solidFill>
              </a:rPr>
              <a:t>mode=</a:t>
            </a:r>
            <a:r>
              <a:rPr lang="fr-FR" sz="2400" dirty="0" err="1">
                <a:solidFill>
                  <a:schemeClr val="tx1">
                    <a:lumMod val="75000"/>
                    <a:lumOff val="25000"/>
                  </a:schemeClr>
                </a:solidFill>
              </a:rPr>
              <a:t>timestamp+incrementing</a:t>
            </a:r>
            <a:endParaRPr lang="fr-FR" sz="2400" dirty="0">
              <a:solidFill>
                <a:schemeClr val="tx1">
                  <a:lumMod val="75000"/>
                  <a:lumOff val="25000"/>
                </a:schemeClr>
              </a:solidFill>
            </a:endParaRPr>
          </a:p>
          <a:p>
            <a:r>
              <a:rPr lang="fr-FR" sz="2400" dirty="0">
                <a:solidFill>
                  <a:schemeClr val="tx1">
                    <a:lumMod val="75000"/>
                    <a:lumOff val="25000"/>
                  </a:schemeClr>
                </a:solidFill>
              </a:rPr>
              <a:t>timestamp.column.name=</a:t>
            </a:r>
            <a:r>
              <a:rPr lang="fr-FR" sz="2400" dirty="0" err="1">
                <a:solidFill>
                  <a:schemeClr val="tx1">
                    <a:lumMod val="75000"/>
                    <a:lumOff val="25000"/>
                  </a:schemeClr>
                </a:solidFill>
              </a:rPr>
              <a:t>modified</a:t>
            </a:r>
            <a:endParaRPr lang="fr-FR" sz="2400" dirty="0">
              <a:solidFill>
                <a:schemeClr val="tx1">
                  <a:lumMod val="75000"/>
                  <a:lumOff val="25000"/>
                </a:schemeClr>
              </a:solidFill>
            </a:endParaRPr>
          </a:p>
          <a:p>
            <a:r>
              <a:rPr lang="fr-FR" sz="2400" dirty="0">
                <a:solidFill>
                  <a:schemeClr val="tx1">
                    <a:lumMod val="75000"/>
                    <a:lumOff val="25000"/>
                  </a:schemeClr>
                </a:solidFill>
              </a:rPr>
              <a:t>incrementing.column.name=id</a:t>
            </a:r>
          </a:p>
          <a:p>
            <a:r>
              <a:rPr lang="fr-FR" sz="2400" dirty="0" err="1">
                <a:solidFill>
                  <a:schemeClr val="tx1">
                    <a:lumMod val="75000"/>
                    <a:lumOff val="25000"/>
                  </a:schemeClr>
                </a:solidFill>
              </a:rPr>
              <a:t>topic.prefix</a:t>
            </a:r>
            <a:r>
              <a:rPr lang="fr-FR" sz="2400" dirty="0">
                <a:solidFill>
                  <a:schemeClr val="tx1">
                    <a:lumMod val="75000"/>
                    <a:lumOff val="25000"/>
                  </a:schemeClr>
                </a:solidFill>
              </a:rPr>
              <a:t>=</a:t>
            </a:r>
            <a:r>
              <a:rPr lang="fr-FR" sz="2400" dirty="0" err="1">
                <a:solidFill>
                  <a:schemeClr val="tx1">
                    <a:lumMod val="75000"/>
                    <a:lumOff val="25000"/>
                  </a:schemeClr>
                </a:solidFill>
              </a:rPr>
              <a:t>mysql</a:t>
            </a:r>
            <a:r>
              <a:rPr lang="fr-FR" sz="2400" dirty="0">
                <a:solidFill>
                  <a:schemeClr val="tx1">
                    <a:lumMod val="75000"/>
                    <a:lumOff val="25000"/>
                  </a:schemeClr>
                </a:solidFill>
              </a:rPr>
              <a:t>-</a:t>
            </a:r>
          </a:p>
          <a:p>
            <a:endParaRPr lang="fr-FR" sz="24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11063866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272AD9-E431-A664-C1CD-43D538D5DEE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5F36BB9-4808-CB3E-0253-706B7C16894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Transformations</a:t>
            </a:r>
          </a:p>
        </p:txBody>
      </p:sp>
      <p:sp>
        <p:nvSpPr>
          <p:cNvPr id="6" name="TextBox 13">
            <a:extLst>
              <a:ext uri="{FF2B5EF4-FFF2-40B4-BE49-F238E27FC236}">
                <a16:creationId xmlns:a16="http://schemas.microsoft.com/office/drawing/2014/main" id="{F0C77D36-3FEC-A578-6B10-F4FE281CECDC}"/>
              </a:ext>
            </a:extLst>
          </p:cNvPr>
          <p:cNvSpPr txBox="1"/>
          <p:nvPr/>
        </p:nvSpPr>
        <p:spPr>
          <a:xfrm>
            <a:off x="376773" y="860220"/>
            <a:ext cx="10104377" cy="8556188"/>
          </a:xfrm>
          <a:prstGeom prst="rect">
            <a:avLst/>
          </a:prstGeom>
          <a:noFill/>
        </p:spPr>
        <p:txBody>
          <a:bodyPr wrap="square" lIns="91440" tIns="45720" rIns="91440" bIns="45720" anchor="t">
            <a:spAutoFit/>
          </a:bodyPr>
          <a:lstStyle/>
          <a:p>
            <a:r>
              <a:rPr lang="fr-FR" sz="2000" i="1" dirty="0">
                <a:solidFill>
                  <a:schemeClr val="tx1">
                    <a:lumMod val="75000"/>
                    <a:lumOff val="25000"/>
                  </a:schemeClr>
                </a:solidFill>
              </a:rPr>
              <a:t> </a:t>
            </a:r>
            <a:endParaRPr lang="fr-FR" sz="2800" dirty="0"/>
          </a:p>
          <a:p>
            <a:r>
              <a:rPr lang="fr-FR" sz="2800" dirty="0"/>
              <a:t>Une chaîne de transformation, s’appuyant sur des </a:t>
            </a:r>
            <a:r>
              <a:rPr lang="fr-FR" sz="2800" b="1" i="1" dirty="0" err="1"/>
              <a:t>transformers</a:t>
            </a:r>
            <a:r>
              <a:rPr lang="fr-FR" sz="2800" b="1" i="1" dirty="0"/>
              <a:t> </a:t>
            </a:r>
            <a:r>
              <a:rPr lang="fr-FR" sz="2800" dirty="0"/>
              <a:t>prédéfinis, est spécifiée dans la configuration d’un connecteur.</a:t>
            </a:r>
          </a:p>
          <a:p>
            <a:endParaRPr lang="fr-FR" sz="2800" b="1" i="1" dirty="0"/>
          </a:p>
          <a:p>
            <a:r>
              <a:rPr lang="fr-FR" sz="2800" b="1" i="1" dirty="0" err="1"/>
              <a:t>transforms</a:t>
            </a:r>
            <a:r>
              <a:rPr lang="fr-FR" sz="2800" b="1" i="1" dirty="0"/>
              <a:t> </a:t>
            </a:r>
            <a:r>
              <a:rPr lang="fr-FR" sz="2800" dirty="0"/>
              <a:t>: Liste d’</a:t>
            </a:r>
            <a:r>
              <a:rPr lang="fr-FR" sz="2800" dirty="0" err="1"/>
              <a:t>aliases</a:t>
            </a:r>
            <a:r>
              <a:rPr lang="fr-FR" sz="2800" dirty="0"/>
              <a:t> spécifiant la séquence des transformations</a:t>
            </a:r>
          </a:p>
          <a:p>
            <a:r>
              <a:rPr lang="fr-FR" sz="2800" b="1" i="1" dirty="0" err="1"/>
              <a:t>transforms</a:t>
            </a:r>
            <a:r>
              <a:rPr lang="fr-FR" sz="2800" b="1" i="1" dirty="0"/>
              <a:t>.$</a:t>
            </a:r>
            <a:r>
              <a:rPr lang="fr-FR" sz="2800" b="1" i="1" dirty="0" err="1"/>
              <a:t>alias.type</a:t>
            </a:r>
            <a:r>
              <a:rPr lang="fr-FR" sz="2800" b="1" i="1" dirty="0"/>
              <a:t> </a:t>
            </a:r>
            <a:r>
              <a:rPr lang="fr-FR" sz="2800" dirty="0"/>
              <a:t>: La classe utilisée pour la transformation.</a:t>
            </a:r>
          </a:p>
          <a:p>
            <a:r>
              <a:rPr lang="fr-FR" sz="2800" b="1" i="1" dirty="0" err="1"/>
              <a:t>transforms</a:t>
            </a:r>
            <a:r>
              <a:rPr lang="fr-FR" sz="2800" b="1" i="1" dirty="0"/>
              <a:t>.$alias.$</a:t>
            </a:r>
            <a:r>
              <a:rPr lang="fr-FR" sz="2800" b="1" i="1" dirty="0" err="1"/>
              <a:t>transformationSpecificConfig</a:t>
            </a:r>
            <a:r>
              <a:rPr lang="fr-FR" sz="2800" b="1" i="1" dirty="0"/>
              <a:t> </a:t>
            </a:r>
            <a:r>
              <a:rPr lang="fr-FR" sz="2800" dirty="0"/>
              <a:t>: Propriété spécifique d’un </a:t>
            </a:r>
            <a:r>
              <a:rPr lang="fr-FR" sz="2800" i="1" dirty="0"/>
              <a:t>Transformer</a:t>
            </a:r>
            <a:endParaRPr lang="fr-FR" sz="2800" dirty="0"/>
          </a:p>
          <a:p>
            <a:endParaRPr lang="fr-FR" dirty="0"/>
          </a:p>
          <a:p>
            <a:endParaRPr lang="fr-FR" sz="24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172026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7ED71D-EDCB-A68F-4C53-72B75BCEECE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75777A0-6038-173D-04E8-C5E20DE3BEA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Streaming d'événements</a:t>
            </a:r>
          </a:p>
        </p:txBody>
      </p:sp>
      <p:sp>
        <p:nvSpPr>
          <p:cNvPr id="6" name="TextBox 13">
            <a:extLst>
              <a:ext uri="{FF2B5EF4-FFF2-40B4-BE49-F238E27FC236}">
                <a16:creationId xmlns:a16="http://schemas.microsoft.com/office/drawing/2014/main" id="{C59A5F3A-9A57-A879-60D2-35EF4ABF2296}"/>
              </a:ext>
            </a:extLst>
          </p:cNvPr>
          <p:cNvSpPr txBox="1"/>
          <p:nvPr/>
        </p:nvSpPr>
        <p:spPr>
          <a:xfrm>
            <a:off x="464872" y="1158723"/>
            <a:ext cx="10104377" cy="5016758"/>
          </a:xfrm>
          <a:prstGeom prst="rect">
            <a:avLst/>
          </a:prstGeom>
          <a:noFill/>
        </p:spPr>
        <p:txBody>
          <a:bodyPr wrap="square">
            <a:spAutoFit/>
          </a:bodyPr>
          <a:lstStyle/>
          <a:p>
            <a:endParaRPr lang="en-US" sz="2800" dirty="0">
              <a:solidFill>
                <a:schemeClr val="tx1">
                  <a:lumMod val="75000"/>
                  <a:lumOff val="25000"/>
                </a:schemeClr>
              </a:solidFill>
            </a:endParaRPr>
          </a:p>
          <a:p>
            <a:pPr marL="457200" indent="-457200">
              <a:buFont typeface="Arial" panose="020B0604020202020204" pitchFamily="34" charset="0"/>
              <a:buChar char="•"/>
            </a:pPr>
            <a:r>
              <a:rPr lang="en-US" sz="2800" dirty="0">
                <a:solidFill>
                  <a:schemeClr val="tx1">
                    <a:lumMod val="75000"/>
                    <a:lumOff val="25000"/>
                  </a:schemeClr>
                </a:solidFill>
              </a:rPr>
              <a:t>Continuous flow of events, stored durably</a:t>
            </a:r>
          </a:p>
          <a:p>
            <a:pPr marL="457200" indent="-457200">
              <a:buFont typeface="Arial" panose="020B0604020202020204" pitchFamily="34" charset="0"/>
              <a:buChar char="•"/>
            </a:pPr>
            <a:r>
              <a:rPr lang="en-US" sz="2800" dirty="0">
                <a:solidFill>
                  <a:schemeClr val="tx1">
                    <a:lumMod val="75000"/>
                    <a:lumOff val="25000"/>
                  </a:schemeClr>
                </a:solidFill>
              </a:rPr>
              <a:t>Multiple consumers can read at their own time</a:t>
            </a:r>
          </a:p>
          <a:p>
            <a:pPr marL="457200" indent="-457200">
              <a:buFont typeface="Arial" panose="020B0604020202020204" pitchFamily="34" charset="0"/>
              <a:buChar char="•"/>
            </a:pPr>
            <a:r>
              <a:rPr lang="en-US" sz="2800" dirty="0">
                <a:solidFill>
                  <a:schemeClr val="tx1">
                    <a:lumMod val="75000"/>
                    <a:lumOff val="25000"/>
                  </a:schemeClr>
                </a:solidFill>
              </a:rPr>
              <a:t>Events can be replayed</a:t>
            </a:r>
          </a:p>
          <a:p>
            <a:pPr marL="457200" indent="-457200">
              <a:buFont typeface="Arial" panose="020B0604020202020204" pitchFamily="34" charset="0"/>
              <a:buChar char="•"/>
            </a:pPr>
            <a:r>
              <a:rPr lang="en-US" sz="2800" dirty="0">
                <a:solidFill>
                  <a:schemeClr val="tx1">
                    <a:lumMod val="75000"/>
                    <a:lumOff val="25000"/>
                  </a:schemeClr>
                </a:solidFill>
              </a:rPr>
              <a:t>Enables real-time stream processing</a:t>
            </a:r>
          </a:p>
          <a:p>
            <a:endParaRPr lang="en-US" sz="2800" dirty="0">
              <a:solidFill>
                <a:schemeClr val="tx1">
                  <a:lumMod val="75000"/>
                  <a:lumOff val="25000"/>
                </a:schemeClr>
              </a:solidFill>
            </a:endParaRPr>
          </a:p>
          <a:p>
            <a:r>
              <a:rPr lang="en-US" sz="2800" dirty="0">
                <a:solidFill>
                  <a:schemeClr val="tx1">
                    <a:lumMod val="75000"/>
                    <a:lumOff val="25000"/>
                  </a:schemeClr>
                </a:solidFill>
              </a:rPr>
              <a:t> How storing the shopping cart events can be useful ?</a:t>
            </a:r>
          </a:p>
          <a:p>
            <a:r>
              <a:rPr lang="en-US" sz="2800" dirty="0">
                <a:solidFill>
                  <a:schemeClr val="tx1">
                    <a:lumMod val="75000"/>
                    <a:lumOff val="25000"/>
                  </a:schemeClr>
                </a:solidFill>
              </a:rPr>
              <a:t>   Complete history,</a:t>
            </a:r>
          </a:p>
          <a:p>
            <a:r>
              <a:rPr lang="en-US" sz="2800" dirty="0">
                <a:solidFill>
                  <a:schemeClr val="tx1">
                    <a:lumMod val="75000"/>
                    <a:lumOff val="25000"/>
                  </a:schemeClr>
                </a:solidFill>
              </a:rPr>
              <a:t>   Recreate the scene.</a:t>
            </a: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4223266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BF1BCA-36F6-3700-9748-3608B883EF1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24C53B1-C1E1-7FD8-79D6-D61110BA202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Transformations  JDBC</a:t>
            </a:r>
          </a:p>
        </p:txBody>
      </p:sp>
      <p:sp>
        <p:nvSpPr>
          <p:cNvPr id="6" name="TextBox 13">
            <a:extLst>
              <a:ext uri="{FF2B5EF4-FFF2-40B4-BE49-F238E27FC236}">
                <a16:creationId xmlns:a16="http://schemas.microsoft.com/office/drawing/2014/main" id="{5C7D298E-6C1D-5DE0-2F8B-4333AF24DF10}"/>
              </a:ext>
            </a:extLst>
          </p:cNvPr>
          <p:cNvSpPr txBox="1"/>
          <p:nvPr/>
        </p:nvSpPr>
        <p:spPr>
          <a:xfrm>
            <a:off x="543751" y="763325"/>
            <a:ext cx="9681627" cy="7263527"/>
          </a:xfrm>
          <a:prstGeom prst="rect">
            <a:avLst/>
          </a:prstGeom>
          <a:noFill/>
        </p:spPr>
        <p:txBody>
          <a:bodyPr wrap="square" lIns="91440" tIns="45720" rIns="91440" bIns="45720" anchor="t">
            <a:spAutoFit/>
          </a:bodyPr>
          <a:lstStyle/>
          <a:p>
            <a:endParaRPr lang="fr-FR" sz="2000" i="1" dirty="0">
              <a:solidFill>
                <a:schemeClr val="tx1">
                  <a:lumMod val="75000"/>
                  <a:lumOff val="25000"/>
                </a:schemeClr>
              </a:solidFill>
            </a:endParaRPr>
          </a:p>
          <a:p>
            <a:r>
              <a:rPr lang="fr-FR" sz="2800" dirty="0"/>
              <a:t>User : {"id":1,"name":"Alice","email":"alice@example.com"}</a:t>
            </a:r>
          </a:p>
          <a:p>
            <a:endParaRPr lang="en-US" sz="2800" dirty="0"/>
          </a:p>
          <a:p>
            <a:r>
              <a:rPr lang="en-US" sz="2800" dirty="0"/>
              <a:t>Transformation: </a:t>
            </a:r>
          </a:p>
          <a:p>
            <a:endParaRPr lang="en-US" sz="2800" dirty="0"/>
          </a:p>
          <a:p>
            <a:pPr marL="914400" lvl="1" indent="-457200">
              <a:buFont typeface="Arial" panose="020B0604020202020204" pitchFamily="34" charset="0"/>
              <a:buChar char="•"/>
            </a:pPr>
            <a:r>
              <a:rPr lang="en-US" sz="2800" dirty="0"/>
              <a:t>Convert the name field to uppercase</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r>
              <a:rPr lang="en-US" sz="2800" dirty="0"/>
              <a:t>Drop the email field</a:t>
            </a:r>
            <a:endParaRPr lang="fr-FR" sz="2800" dirty="0"/>
          </a:p>
          <a:p>
            <a:endParaRPr lang="fr-FR" dirty="0"/>
          </a:p>
          <a:p>
            <a:endParaRPr lang="fr-FR" sz="24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590911547"/>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1F3EE-1E93-0CBC-1C7C-720ADC7962D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14FBA619-889D-2F33-3180-4FDE86372D0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Transformations  JDBC</a:t>
            </a:r>
          </a:p>
        </p:txBody>
      </p:sp>
      <p:sp>
        <p:nvSpPr>
          <p:cNvPr id="6" name="TextBox 13">
            <a:extLst>
              <a:ext uri="{FF2B5EF4-FFF2-40B4-BE49-F238E27FC236}">
                <a16:creationId xmlns:a16="http://schemas.microsoft.com/office/drawing/2014/main" id="{2E915566-D9EC-3E6E-6F86-5B1FC5346775}"/>
              </a:ext>
            </a:extLst>
          </p:cNvPr>
          <p:cNvSpPr txBox="1"/>
          <p:nvPr/>
        </p:nvSpPr>
        <p:spPr>
          <a:xfrm>
            <a:off x="543751" y="763325"/>
            <a:ext cx="9681627" cy="8987076"/>
          </a:xfrm>
          <a:prstGeom prst="rect">
            <a:avLst/>
          </a:prstGeom>
          <a:noFill/>
        </p:spPr>
        <p:txBody>
          <a:bodyPr wrap="square" lIns="91440" tIns="45720" rIns="91440" bIns="45720" anchor="t">
            <a:spAutoFit/>
          </a:bodyPr>
          <a:lstStyle/>
          <a:p>
            <a:endParaRPr lang="fr-FR" sz="2000" i="1" dirty="0">
              <a:solidFill>
                <a:schemeClr val="tx1">
                  <a:lumMod val="75000"/>
                  <a:lumOff val="25000"/>
                </a:schemeClr>
              </a:solidFill>
            </a:endParaRPr>
          </a:p>
          <a:p>
            <a:r>
              <a:rPr lang="fr-FR" sz="2800" dirty="0"/>
              <a:t>User : {"id":1,"name":"Alice","email":"alice@example.com"}</a:t>
            </a:r>
          </a:p>
          <a:p>
            <a:endParaRPr lang="en-US" sz="2800" dirty="0"/>
          </a:p>
          <a:p>
            <a:r>
              <a:rPr lang="en-US" sz="2800" dirty="0"/>
              <a:t>Transformation: </a:t>
            </a:r>
          </a:p>
          <a:p>
            <a:endParaRPr lang="en-US" sz="2800" dirty="0"/>
          </a:p>
          <a:p>
            <a:pPr marL="914400" lvl="1" indent="-457200">
              <a:buFont typeface="Arial" panose="020B0604020202020204" pitchFamily="34" charset="0"/>
              <a:buChar char="•"/>
            </a:pPr>
            <a:r>
              <a:rPr lang="en-US" sz="2800" dirty="0"/>
              <a:t>Convert the name field to uppercase</a:t>
            </a:r>
          </a:p>
          <a:p>
            <a:pPr marL="914400" lvl="1" indent="-457200">
              <a:buFont typeface="Arial" panose="020B0604020202020204" pitchFamily="34" charset="0"/>
              <a:buChar char="•"/>
            </a:pPr>
            <a:endParaRPr lang="en-US" sz="2800" dirty="0"/>
          </a:p>
          <a:p>
            <a:pPr marL="914400" lvl="1" indent="-457200">
              <a:buFont typeface="Arial" panose="020B0604020202020204" pitchFamily="34" charset="0"/>
              <a:buChar char="•"/>
            </a:pPr>
            <a:r>
              <a:rPr lang="en-US" sz="2800" dirty="0"/>
              <a:t>Drop the email field</a:t>
            </a:r>
          </a:p>
          <a:p>
            <a:pPr lvl="1"/>
            <a:endParaRPr lang="en-US" sz="2800" dirty="0"/>
          </a:p>
          <a:p>
            <a:pPr lvl="1"/>
            <a:r>
              <a:rPr lang="en-US" sz="2800" dirty="0"/>
              <a:t>Kafka Connect uses </a:t>
            </a:r>
            <a:r>
              <a:rPr lang="en-US" sz="2800" b="1" dirty="0"/>
              <a:t>Single Message Transforms (SMTs)</a:t>
            </a:r>
            <a:r>
              <a:rPr lang="en-US" sz="2800" dirty="0"/>
              <a:t> to modify data as it moves through the connector — without changing connector code.</a:t>
            </a:r>
            <a:endParaRPr lang="fr-FR" sz="2800" dirty="0"/>
          </a:p>
          <a:p>
            <a:endParaRPr lang="fr-FR" dirty="0"/>
          </a:p>
          <a:p>
            <a:endParaRPr lang="fr-FR" sz="24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01525578"/>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79E34-4663-2A8C-BCA6-C0F220208AE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5BB6E6B-84FB-40D4-D281-DA159032CD5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Transformers</a:t>
            </a:r>
          </a:p>
        </p:txBody>
      </p:sp>
      <p:sp>
        <p:nvSpPr>
          <p:cNvPr id="6" name="TextBox 13">
            <a:extLst>
              <a:ext uri="{FF2B5EF4-FFF2-40B4-BE49-F238E27FC236}">
                <a16:creationId xmlns:a16="http://schemas.microsoft.com/office/drawing/2014/main" id="{6A1C06CC-73B9-DD1D-BF53-DAC6E1C5A8D0}"/>
              </a:ext>
            </a:extLst>
          </p:cNvPr>
          <p:cNvSpPr txBox="1"/>
          <p:nvPr/>
        </p:nvSpPr>
        <p:spPr>
          <a:xfrm>
            <a:off x="543751" y="763325"/>
            <a:ext cx="9681627" cy="6324808"/>
          </a:xfrm>
          <a:prstGeom prst="rect">
            <a:avLst/>
          </a:prstGeom>
          <a:noFill/>
        </p:spPr>
        <p:txBody>
          <a:bodyPr wrap="square" lIns="91440" tIns="45720" rIns="91440" bIns="45720" anchor="t">
            <a:spAutoFit/>
          </a:bodyPr>
          <a:lstStyle/>
          <a:p>
            <a:endParaRPr lang="fr-FR" sz="2000" i="1" dirty="0">
              <a:solidFill>
                <a:schemeClr val="tx1">
                  <a:lumMod val="75000"/>
                  <a:lumOff val="25000"/>
                </a:schemeClr>
              </a:solidFill>
            </a:endParaRPr>
          </a:p>
          <a:p>
            <a:r>
              <a:rPr lang="fr-FR" sz="1400" dirty="0" err="1"/>
              <a:t>curl</a:t>
            </a:r>
            <a:r>
              <a:rPr lang="fr-FR" sz="1400" dirty="0"/>
              <a:t> -X POST -H "Content-Type: application/</a:t>
            </a:r>
            <a:r>
              <a:rPr lang="fr-FR" sz="1400" dirty="0" err="1"/>
              <a:t>json</a:t>
            </a:r>
            <a:r>
              <a:rPr lang="fr-FR" sz="1400" dirty="0"/>
              <a:t>" \</a:t>
            </a:r>
          </a:p>
          <a:p>
            <a:r>
              <a:rPr lang="fr-FR" sz="1400" dirty="0"/>
              <a:t>--data '{</a:t>
            </a:r>
          </a:p>
          <a:p>
            <a:r>
              <a:rPr lang="fr-FR" sz="1400" dirty="0"/>
              <a:t>  "</a:t>
            </a:r>
            <a:r>
              <a:rPr lang="fr-FR" sz="1400" dirty="0" err="1"/>
              <a:t>name</a:t>
            </a:r>
            <a:r>
              <a:rPr lang="fr-FR" sz="1400" dirty="0"/>
              <a:t>": "</a:t>
            </a:r>
            <a:r>
              <a:rPr lang="fr-FR" sz="1400" dirty="0" err="1"/>
              <a:t>postgres</a:t>
            </a:r>
            <a:r>
              <a:rPr lang="fr-FR" sz="1400" dirty="0"/>
              <a:t>-source-</a:t>
            </a:r>
            <a:r>
              <a:rPr lang="fr-FR" sz="1400" dirty="0" err="1"/>
              <a:t>transform</a:t>
            </a:r>
            <a:r>
              <a:rPr lang="fr-FR" sz="1400" dirty="0"/>
              <a:t>-</a:t>
            </a:r>
            <a:r>
              <a:rPr lang="fr-FR" sz="1400" dirty="0" err="1"/>
              <a:t>demo</a:t>
            </a:r>
            <a:r>
              <a:rPr lang="fr-FR" sz="1400" dirty="0"/>
              <a:t>",</a:t>
            </a:r>
          </a:p>
          <a:p>
            <a:r>
              <a:rPr lang="fr-FR" sz="1400" dirty="0"/>
              <a:t>  "config": {</a:t>
            </a:r>
          </a:p>
          <a:p>
            <a:r>
              <a:rPr lang="fr-FR" sz="1400" dirty="0"/>
              <a:t>    "</a:t>
            </a:r>
            <a:r>
              <a:rPr lang="fr-FR" sz="1400" dirty="0" err="1"/>
              <a:t>connector.class</a:t>
            </a:r>
            <a:r>
              <a:rPr lang="fr-FR" sz="1400" dirty="0"/>
              <a:t>": "</a:t>
            </a:r>
            <a:r>
              <a:rPr lang="fr-FR" sz="1400" dirty="0" err="1"/>
              <a:t>io.confluent.connect.jdbc.JdbcSourceConnector</a:t>
            </a:r>
            <a:r>
              <a:rPr lang="fr-FR" sz="1400" dirty="0"/>
              <a:t>",</a:t>
            </a:r>
          </a:p>
          <a:p>
            <a:r>
              <a:rPr lang="fr-FR" sz="1400" dirty="0"/>
              <a:t>    "</a:t>
            </a:r>
            <a:r>
              <a:rPr lang="fr-FR" sz="1400" dirty="0" err="1"/>
              <a:t>tasks.max</a:t>
            </a:r>
            <a:r>
              <a:rPr lang="fr-FR" sz="1400" dirty="0"/>
              <a:t>": "1",</a:t>
            </a:r>
          </a:p>
          <a:p>
            <a:r>
              <a:rPr lang="fr-FR" sz="1400" dirty="0"/>
              <a:t>    "connection.url": "</a:t>
            </a:r>
            <a:r>
              <a:rPr lang="fr-FR" sz="1400" dirty="0" err="1"/>
              <a:t>jdbc:postgresql</a:t>
            </a:r>
            <a:r>
              <a:rPr lang="fr-FR" sz="1400" dirty="0"/>
              <a:t>://postgres:5432/</a:t>
            </a:r>
            <a:r>
              <a:rPr lang="fr-FR" sz="1400" dirty="0" err="1"/>
              <a:t>mydb?user</a:t>
            </a:r>
            <a:r>
              <a:rPr lang="fr-FR" sz="1400" dirty="0"/>
              <a:t>=</a:t>
            </a:r>
            <a:r>
              <a:rPr lang="fr-FR" sz="1400" dirty="0" err="1"/>
              <a:t>myuser&amp;password</a:t>
            </a:r>
            <a:r>
              <a:rPr lang="fr-FR" sz="1400" dirty="0"/>
              <a:t>=</a:t>
            </a:r>
            <a:r>
              <a:rPr lang="fr-FR" sz="1400" dirty="0" err="1"/>
              <a:t>mypassword</a:t>
            </a:r>
            <a:r>
              <a:rPr lang="fr-FR" sz="1400" dirty="0"/>
              <a:t>",</a:t>
            </a:r>
          </a:p>
          <a:p>
            <a:r>
              <a:rPr lang="fr-FR" sz="1400" dirty="0"/>
              <a:t>    "mode": "</a:t>
            </a:r>
            <a:r>
              <a:rPr lang="fr-FR" sz="1400" dirty="0" err="1"/>
              <a:t>incrementing</a:t>
            </a:r>
            <a:r>
              <a:rPr lang="fr-FR" sz="1400" dirty="0"/>
              <a:t>",</a:t>
            </a:r>
          </a:p>
          <a:p>
            <a:r>
              <a:rPr lang="fr-FR" sz="1400" dirty="0"/>
              <a:t>    "incrementing.column.name": "id",</a:t>
            </a:r>
          </a:p>
          <a:p>
            <a:r>
              <a:rPr lang="fr-FR" sz="1400" dirty="0"/>
              <a:t>    "</a:t>
            </a:r>
            <a:r>
              <a:rPr lang="fr-FR" sz="1400" dirty="0" err="1"/>
              <a:t>topic.prefix</a:t>
            </a:r>
            <a:r>
              <a:rPr lang="fr-FR" sz="1400" dirty="0"/>
              <a:t>": "</a:t>
            </a:r>
            <a:r>
              <a:rPr lang="fr-FR" sz="1400" dirty="0" err="1"/>
              <a:t>postgres</a:t>
            </a:r>
            <a:r>
              <a:rPr lang="fr-FR" sz="1400" dirty="0"/>
              <a:t>-",</a:t>
            </a:r>
          </a:p>
          <a:p>
            <a:r>
              <a:rPr lang="fr-FR" sz="1400" dirty="0"/>
              <a:t>    "poll.interval.ms": "10000",</a:t>
            </a:r>
          </a:p>
          <a:p>
            <a:endParaRPr lang="fr-FR" sz="1400" dirty="0"/>
          </a:p>
          <a:p>
            <a:r>
              <a:rPr lang="fr-FR" sz="1400" dirty="0"/>
              <a:t>    "</a:t>
            </a:r>
            <a:r>
              <a:rPr lang="fr-FR" sz="1400" dirty="0" err="1"/>
              <a:t>transforms</a:t>
            </a:r>
            <a:r>
              <a:rPr lang="fr-FR" sz="1400" dirty="0"/>
              <a:t>": "</a:t>
            </a:r>
            <a:r>
              <a:rPr lang="fr-FR" sz="1400" dirty="0" err="1"/>
              <a:t>MakeUpper,DropEmail</a:t>
            </a:r>
            <a:r>
              <a:rPr lang="fr-FR" sz="1400" dirty="0"/>
              <a:t>",</a:t>
            </a:r>
          </a:p>
          <a:p>
            <a:r>
              <a:rPr lang="fr-FR" sz="1400" dirty="0"/>
              <a:t>    "</a:t>
            </a:r>
            <a:r>
              <a:rPr lang="fr-FR" sz="1400" dirty="0" err="1"/>
              <a:t>transforms.</a:t>
            </a:r>
            <a:r>
              <a:rPr lang="fr-FR" sz="1400" b="1" dirty="0" err="1"/>
              <a:t>MakeUpper</a:t>
            </a:r>
            <a:r>
              <a:rPr lang="fr-FR" sz="1400" dirty="0" err="1"/>
              <a:t>.type</a:t>
            </a:r>
            <a:r>
              <a:rPr lang="fr-FR" sz="1400" dirty="0"/>
              <a:t>": "</a:t>
            </a:r>
            <a:r>
              <a:rPr lang="fr-FR" sz="1400" dirty="0" err="1"/>
              <a:t>org.apache.kafka.connect.transforms.ValueToKey</a:t>
            </a:r>
            <a:r>
              <a:rPr lang="fr-FR" sz="1400" dirty="0"/>
              <a:t>",</a:t>
            </a:r>
          </a:p>
          <a:p>
            <a:r>
              <a:rPr lang="fr-FR" sz="1400" dirty="0"/>
              <a:t>    "</a:t>
            </a:r>
            <a:r>
              <a:rPr lang="fr-FR" sz="1400" dirty="0" err="1"/>
              <a:t>transforms.</a:t>
            </a:r>
            <a:r>
              <a:rPr lang="fr-FR" sz="1400" b="1" dirty="0" err="1"/>
              <a:t>MakeUpper</a:t>
            </a:r>
            <a:r>
              <a:rPr lang="fr-FR" sz="1400" dirty="0" err="1"/>
              <a:t>.type</a:t>
            </a:r>
            <a:r>
              <a:rPr lang="fr-FR" sz="1400" dirty="0"/>
              <a:t>": "</a:t>
            </a:r>
            <a:r>
              <a:rPr lang="fr-FR" sz="1400" dirty="0" err="1"/>
              <a:t>org.apache.kafka.connect.transforms.ReplaceField$Value</a:t>
            </a:r>
            <a:r>
              <a:rPr lang="fr-FR" sz="1400" dirty="0"/>
              <a:t>",</a:t>
            </a:r>
          </a:p>
          <a:p>
            <a:r>
              <a:rPr lang="fr-FR" sz="1400" dirty="0"/>
              <a:t>    "</a:t>
            </a:r>
            <a:r>
              <a:rPr lang="fr-FR" sz="1400" dirty="0" err="1"/>
              <a:t>transforms.</a:t>
            </a:r>
            <a:r>
              <a:rPr lang="fr-FR" sz="1400" b="1" dirty="0" err="1"/>
              <a:t>MakeUpper</a:t>
            </a:r>
            <a:r>
              <a:rPr lang="fr-FR" sz="1400" dirty="0" err="1"/>
              <a:t>.renames</a:t>
            </a:r>
            <a:r>
              <a:rPr lang="fr-FR" sz="1400" dirty="0"/>
              <a:t>": "</a:t>
            </a:r>
            <a:r>
              <a:rPr lang="fr-FR" sz="1400" dirty="0" err="1"/>
              <a:t>name:NAME</a:t>
            </a:r>
            <a:r>
              <a:rPr lang="fr-FR" sz="1400" dirty="0"/>
              <a:t>",</a:t>
            </a:r>
          </a:p>
          <a:p>
            <a:r>
              <a:rPr lang="fr-FR" sz="1400" dirty="0"/>
              <a:t>    "</a:t>
            </a:r>
            <a:r>
              <a:rPr lang="fr-FR" sz="1400" dirty="0" err="1"/>
              <a:t>transforms.</a:t>
            </a:r>
            <a:r>
              <a:rPr lang="fr-FR" sz="1400" b="1" dirty="0" err="1"/>
              <a:t>DropEmail</a:t>
            </a:r>
            <a:r>
              <a:rPr lang="fr-FR" sz="1400" dirty="0" err="1"/>
              <a:t>.type</a:t>
            </a:r>
            <a:r>
              <a:rPr lang="fr-FR" sz="1400" dirty="0"/>
              <a:t>": "</a:t>
            </a:r>
            <a:r>
              <a:rPr lang="fr-FR" sz="1400" dirty="0" err="1"/>
              <a:t>org.apache.kafka.connect.transforms.ReplaceField$Value</a:t>
            </a:r>
            <a:r>
              <a:rPr lang="fr-FR" sz="1400" dirty="0"/>
              <a:t>",</a:t>
            </a:r>
          </a:p>
          <a:p>
            <a:r>
              <a:rPr lang="fr-FR" sz="1400" dirty="0"/>
              <a:t>    "</a:t>
            </a:r>
            <a:r>
              <a:rPr lang="fr-FR" sz="1400" dirty="0" err="1"/>
              <a:t>transforms.</a:t>
            </a:r>
            <a:r>
              <a:rPr lang="fr-FR" sz="1400" b="1" dirty="0" err="1"/>
              <a:t>DropEmail</a:t>
            </a:r>
            <a:r>
              <a:rPr lang="fr-FR" sz="1400" dirty="0" err="1"/>
              <a:t>.blacklist</a:t>
            </a:r>
            <a:r>
              <a:rPr lang="fr-FR" sz="1400" dirty="0"/>
              <a:t>": "email"</a:t>
            </a:r>
          </a:p>
          <a:p>
            <a:r>
              <a:rPr lang="fr-FR" sz="1400" dirty="0"/>
              <a:t>  }</a:t>
            </a:r>
          </a:p>
          <a:p>
            <a:r>
              <a:rPr lang="fr-FR" sz="1400" dirty="0"/>
              <a:t>}' http://localhost:8083/connectors</a:t>
            </a:r>
          </a:p>
          <a:p>
            <a:endParaRPr lang="fr-FR" sz="900" dirty="0">
              <a:solidFill>
                <a:schemeClr val="tx1">
                  <a:lumMod val="75000"/>
                  <a:lumOff val="25000"/>
                </a:schemeClr>
              </a:solidFill>
            </a:endParaRPr>
          </a:p>
          <a:p>
            <a:endParaRPr lang="fr-FR" sz="900" dirty="0"/>
          </a:p>
          <a:p>
            <a:endParaRPr lang="fr-FR" sz="900" dirty="0"/>
          </a:p>
          <a:p>
            <a:endParaRPr lang="fr-FR" sz="900" dirty="0"/>
          </a:p>
          <a:p>
            <a:endParaRPr lang="fr-FR" sz="900" dirty="0"/>
          </a:p>
          <a:p>
            <a:endParaRPr lang="fr-FR" sz="900" dirty="0">
              <a:solidFill>
                <a:schemeClr val="tx1">
                  <a:lumMod val="75000"/>
                  <a:lumOff val="25000"/>
                </a:schemeClr>
              </a:solidFill>
            </a:endParaRPr>
          </a:p>
          <a:p>
            <a:endParaRPr lang="fr-FR" sz="900" dirty="0"/>
          </a:p>
          <a:p>
            <a:endParaRPr lang="en-US" sz="900" dirty="0"/>
          </a:p>
          <a:p>
            <a:endParaRPr lang="fr-FR" sz="9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650234330"/>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2E8B4-3D3F-6C11-9031-BBB3CEF3ADD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E1C8144-3B21-968D-4B2F-2F88BBF8483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Transformers</a:t>
            </a:r>
          </a:p>
        </p:txBody>
      </p:sp>
      <p:sp>
        <p:nvSpPr>
          <p:cNvPr id="6" name="TextBox 13">
            <a:extLst>
              <a:ext uri="{FF2B5EF4-FFF2-40B4-BE49-F238E27FC236}">
                <a16:creationId xmlns:a16="http://schemas.microsoft.com/office/drawing/2014/main" id="{494B33E0-A323-0E5D-8016-0561016DFBAE}"/>
              </a:ext>
            </a:extLst>
          </p:cNvPr>
          <p:cNvSpPr txBox="1"/>
          <p:nvPr/>
        </p:nvSpPr>
        <p:spPr>
          <a:xfrm>
            <a:off x="543751" y="763325"/>
            <a:ext cx="9681627" cy="6878806"/>
          </a:xfrm>
          <a:prstGeom prst="rect">
            <a:avLst/>
          </a:prstGeom>
          <a:noFill/>
        </p:spPr>
        <p:txBody>
          <a:bodyPr wrap="square" lIns="91440" tIns="45720" rIns="91440" bIns="45720" anchor="t">
            <a:spAutoFit/>
          </a:bodyPr>
          <a:lstStyle/>
          <a:p>
            <a:endParaRPr lang="fr-FR" dirty="0"/>
          </a:p>
          <a:p>
            <a:r>
              <a:rPr lang="fr-FR" sz="2400" b="1" i="1" dirty="0" err="1">
                <a:solidFill>
                  <a:schemeClr val="tx1">
                    <a:lumMod val="75000"/>
                    <a:lumOff val="25000"/>
                  </a:schemeClr>
                </a:solidFill>
              </a:rPr>
              <a:t>HoistField</a:t>
            </a:r>
            <a:r>
              <a:rPr lang="fr-FR" sz="2400" b="1" i="1" dirty="0">
                <a:solidFill>
                  <a:schemeClr val="tx1">
                    <a:lumMod val="75000"/>
                    <a:lumOff val="25000"/>
                  </a:schemeClr>
                </a:solidFill>
              </a:rPr>
              <a:t> : </a:t>
            </a:r>
            <a:r>
              <a:rPr lang="fr-FR" sz="2400" dirty="0">
                <a:solidFill>
                  <a:schemeClr val="tx1">
                    <a:lumMod val="75000"/>
                    <a:lumOff val="25000"/>
                  </a:schemeClr>
                </a:solidFill>
              </a:rPr>
              <a:t>Encapsule l’événement entier dans un champ unique de type </a:t>
            </a:r>
            <a:r>
              <a:rPr lang="fr-FR" sz="2400" dirty="0" err="1">
                <a:solidFill>
                  <a:schemeClr val="tx1">
                    <a:lumMod val="75000"/>
                    <a:lumOff val="25000"/>
                  </a:schemeClr>
                </a:solidFill>
              </a:rPr>
              <a:t>Struct</a:t>
            </a:r>
            <a:r>
              <a:rPr lang="fr-FR" sz="2400" dirty="0">
                <a:solidFill>
                  <a:schemeClr val="tx1">
                    <a:lumMod val="75000"/>
                    <a:lumOff val="25000"/>
                  </a:schemeClr>
                </a:solidFill>
              </a:rPr>
              <a:t> ou </a:t>
            </a:r>
            <a:r>
              <a:rPr lang="fr-FR" sz="2400" dirty="0" err="1">
                <a:solidFill>
                  <a:schemeClr val="tx1">
                    <a:lumMod val="75000"/>
                    <a:lumOff val="25000"/>
                  </a:schemeClr>
                </a:solidFill>
              </a:rPr>
              <a:t>Map</a:t>
            </a:r>
            <a:endParaRPr lang="fr-FR" sz="2400" dirty="0">
              <a:solidFill>
                <a:schemeClr val="tx1">
                  <a:lumMod val="75000"/>
                  <a:lumOff val="25000"/>
                </a:schemeClr>
              </a:solidFill>
            </a:endParaRPr>
          </a:p>
          <a:p>
            <a:r>
              <a:rPr lang="fr-FR" sz="2400" b="1" i="1" dirty="0" err="1">
                <a:solidFill>
                  <a:schemeClr val="tx1">
                    <a:lumMod val="75000"/>
                    <a:lumOff val="25000"/>
                  </a:schemeClr>
                </a:solidFill>
              </a:rPr>
              <a:t>InsertField</a:t>
            </a:r>
            <a:r>
              <a:rPr lang="fr-FR" sz="2400" b="1" i="1" dirty="0">
                <a:solidFill>
                  <a:schemeClr val="tx1">
                    <a:lumMod val="75000"/>
                    <a:lumOff val="25000"/>
                  </a:schemeClr>
                </a:solidFill>
              </a:rPr>
              <a:t> </a:t>
            </a:r>
            <a:r>
              <a:rPr lang="fr-FR" sz="2400" dirty="0">
                <a:solidFill>
                  <a:schemeClr val="tx1">
                    <a:lumMod val="75000"/>
                    <a:lumOff val="25000"/>
                  </a:schemeClr>
                </a:solidFill>
              </a:rPr>
              <a:t>: Ajout d’un champ avec des données statiques ou des </a:t>
            </a:r>
            <a:r>
              <a:rPr lang="fr-FR" sz="2400" dirty="0" err="1">
                <a:solidFill>
                  <a:schemeClr val="tx1">
                    <a:lumMod val="75000"/>
                    <a:lumOff val="25000"/>
                  </a:schemeClr>
                </a:solidFill>
              </a:rPr>
              <a:t>méta-données</a:t>
            </a:r>
            <a:r>
              <a:rPr lang="fr-FR" sz="2400" dirty="0">
                <a:solidFill>
                  <a:schemeClr val="tx1">
                    <a:lumMod val="75000"/>
                    <a:lumOff val="25000"/>
                  </a:schemeClr>
                </a:solidFill>
              </a:rPr>
              <a:t> de l’enregistrement</a:t>
            </a:r>
          </a:p>
          <a:p>
            <a:r>
              <a:rPr lang="fr-FR" sz="2400" b="1" i="1" dirty="0" err="1">
                <a:solidFill>
                  <a:schemeClr val="tx1">
                    <a:lumMod val="75000"/>
                    <a:lumOff val="25000"/>
                  </a:schemeClr>
                </a:solidFill>
              </a:rPr>
              <a:t>ReplaceField</a:t>
            </a:r>
            <a:r>
              <a:rPr lang="fr-FR" sz="2400" b="1" i="1" dirty="0">
                <a:solidFill>
                  <a:schemeClr val="tx1">
                    <a:lumMod val="75000"/>
                    <a:lumOff val="25000"/>
                  </a:schemeClr>
                </a:solidFill>
              </a:rPr>
              <a:t> </a:t>
            </a:r>
            <a:r>
              <a:rPr lang="fr-FR" sz="2400" dirty="0">
                <a:solidFill>
                  <a:schemeClr val="tx1">
                    <a:lumMod val="75000"/>
                    <a:lumOff val="25000"/>
                  </a:schemeClr>
                </a:solidFill>
              </a:rPr>
              <a:t>: Filtrer ou renommer des champs </a:t>
            </a:r>
          </a:p>
          <a:p>
            <a:r>
              <a:rPr lang="fr-FR" sz="2400" b="1" i="1" dirty="0" err="1">
                <a:solidFill>
                  <a:schemeClr val="tx1">
                    <a:lumMod val="75000"/>
                    <a:lumOff val="25000"/>
                  </a:schemeClr>
                </a:solidFill>
              </a:rPr>
              <a:t>MaskField</a:t>
            </a:r>
            <a:r>
              <a:rPr lang="fr-FR" sz="2400" b="1" i="1" dirty="0">
                <a:solidFill>
                  <a:schemeClr val="tx1">
                    <a:lumMod val="75000"/>
                    <a:lumOff val="25000"/>
                  </a:schemeClr>
                </a:solidFill>
              </a:rPr>
              <a:t> </a:t>
            </a:r>
            <a:r>
              <a:rPr lang="fr-FR" sz="2400" dirty="0">
                <a:solidFill>
                  <a:schemeClr val="tx1">
                    <a:lumMod val="75000"/>
                    <a:lumOff val="25000"/>
                  </a:schemeClr>
                </a:solidFill>
              </a:rPr>
              <a:t>: Remplace le champ avec une valeur nulle</a:t>
            </a:r>
          </a:p>
          <a:p>
            <a:r>
              <a:rPr lang="fr-FR" sz="2400" b="1" i="1" dirty="0" err="1">
                <a:solidFill>
                  <a:schemeClr val="tx1">
                    <a:lumMod val="75000"/>
                    <a:lumOff val="25000"/>
                  </a:schemeClr>
                </a:solidFill>
              </a:rPr>
              <a:t>ValueToKey</a:t>
            </a:r>
            <a:r>
              <a:rPr lang="fr-FR" sz="2400" b="1" i="1" dirty="0">
                <a:solidFill>
                  <a:schemeClr val="tx1">
                    <a:lumMod val="75000"/>
                    <a:lumOff val="25000"/>
                  </a:schemeClr>
                </a:solidFill>
              </a:rPr>
              <a:t> </a:t>
            </a:r>
            <a:r>
              <a:rPr lang="fr-FR" sz="2400" dirty="0">
                <a:solidFill>
                  <a:schemeClr val="tx1">
                    <a:lumMod val="75000"/>
                    <a:lumOff val="25000"/>
                  </a:schemeClr>
                </a:solidFill>
              </a:rPr>
              <a:t>: Échange clé/valeur</a:t>
            </a:r>
          </a:p>
          <a:p>
            <a:r>
              <a:rPr lang="fr-FR" sz="2400" b="1" i="1" dirty="0" err="1">
                <a:solidFill>
                  <a:schemeClr val="tx1">
                    <a:lumMod val="75000"/>
                    <a:lumOff val="25000"/>
                  </a:schemeClr>
                </a:solidFill>
              </a:rPr>
              <a:t>ExtractField</a:t>
            </a:r>
            <a:r>
              <a:rPr lang="fr-FR" sz="2400" b="1" i="1" dirty="0">
                <a:solidFill>
                  <a:schemeClr val="tx1">
                    <a:lumMod val="75000"/>
                    <a:lumOff val="25000"/>
                  </a:schemeClr>
                </a:solidFill>
              </a:rPr>
              <a:t> </a:t>
            </a:r>
            <a:r>
              <a:rPr lang="fr-FR" sz="2400" dirty="0">
                <a:solidFill>
                  <a:schemeClr val="tx1">
                    <a:lumMod val="75000"/>
                    <a:lumOff val="25000"/>
                  </a:schemeClr>
                </a:solidFill>
              </a:rPr>
              <a:t>: Construit le résultat à partir de l’extraction d’un champ spécifique </a:t>
            </a:r>
          </a:p>
          <a:p>
            <a:r>
              <a:rPr lang="fr-FR" sz="2400" b="1" i="1" dirty="0" err="1">
                <a:solidFill>
                  <a:schemeClr val="tx1">
                    <a:lumMod val="75000"/>
                    <a:lumOff val="25000"/>
                  </a:schemeClr>
                </a:solidFill>
              </a:rPr>
              <a:t>SetSchemaMetadata</a:t>
            </a:r>
            <a:r>
              <a:rPr lang="fr-FR" sz="2400" b="1" i="1" dirty="0">
                <a:solidFill>
                  <a:schemeClr val="tx1">
                    <a:lumMod val="75000"/>
                    <a:lumOff val="25000"/>
                  </a:schemeClr>
                </a:solidFill>
              </a:rPr>
              <a:t> </a:t>
            </a:r>
            <a:r>
              <a:rPr lang="fr-FR" sz="2400" dirty="0">
                <a:solidFill>
                  <a:schemeClr val="tx1">
                    <a:lumMod val="75000"/>
                    <a:lumOff val="25000"/>
                  </a:schemeClr>
                </a:solidFill>
              </a:rPr>
              <a:t>: Modifie le nom du schéma ou la version</a:t>
            </a:r>
          </a:p>
          <a:p>
            <a:r>
              <a:rPr lang="fr-FR" sz="2400" b="1" i="1" dirty="0" err="1">
                <a:solidFill>
                  <a:schemeClr val="tx1">
                    <a:lumMod val="75000"/>
                    <a:lumOff val="25000"/>
                  </a:schemeClr>
                </a:solidFill>
              </a:rPr>
              <a:t>TimestampRouter</a:t>
            </a:r>
            <a:r>
              <a:rPr lang="fr-FR" sz="2400" b="1" i="1" dirty="0">
                <a:solidFill>
                  <a:schemeClr val="tx1">
                    <a:lumMod val="75000"/>
                    <a:lumOff val="25000"/>
                  </a:schemeClr>
                </a:solidFill>
              </a:rPr>
              <a:t> </a:t>
            </a:r>
            <a:r>
              <a:rPr lang="fr-FR" sz="2400" dirty="0">
                <a:solidFill>
                  <a:schemeClr val="tx1">
                    <a:lumMod val="75000"/>
                    <a:lumOff val="25000"/>
                  </a:schemeClr>
                </a:solidFill>
              </a:rPr>
              <a:t>: Route le message en fonction du timestamp</a:t>
            </a:r>
          </a:p>
          <a:p>
            <a:r>
              <a:rPr lang="fr-FR" sz="2400" b="1" i="1" dirty="0" err="1">
                <a:solidFill>
                  <a:schemeClr val="tx1">
                    <a:lumMod val="75000"/>
                    <a:lumOff val="25000"/>
                  </a:schemeClr>
                </a:solidFill>
              </a:rPr>
              <a:t>RegexRouter</a:t>
            </a:r>
            <a:r>
              <a:rPr lang="fr-FR" sz="2400" b="1" i="1" dirty="0">
                <a:solidFill>
                  <a:schemeClr val="tx1">
                    <a:lumMod val="75000"/>
                    <a:lumOff val="25000"/>
                  </a:schemeClr>
                </a:solidFill>
              </a:rPr>
              <a:t> </a:t>
            </a:r>
            <a:r>
              <a:rPr lang="fr-FR" sz="2400" dirty="0">
                <a:solidFill>
                  <a:schemeClr val="tx1">
                    <a:lumMod val="75000"/>
                    <a:lumOff val="25000"/>
                  </a:schemeClr>
                </a:solidFill>
              </a:rPr>
              <a:t>: Modifie le nom du topic le destination via une </a:t>
            </a:r>
            <a:r>
              <a:rPr lang="fr-FR" sz="2400" i="1" dirty="0" err="1">
                <a:solidFill>
                  <a:schemeClr val="tx1">
                    <a:lumMod val="75000"/>
                    <a:lumOff val="25000"/>
                  </a:schemeClr>
                </a:solidFill>
              </a:rPr>
              <a:t>regexp</a:t>
            </a:r>
            <a:endParaRPr lang="fr-FR" sz="2400" dirty="0">
              <a:solidFill>
                <a:schemeClr val="tx1">
                  <a:lumMod val="75000"/>
                  <a:lumOff val="25000"/>
                </a:schemeClr>
              </a:solidFill>
            </a:endParaRPr>
          </a:p>
          <a:p>
            <a:endParaRPr lang="fr-FR" sz="1400" dirty="0"/>
          </a:p>
          <a:p>
            <a:endParaRPr lang="fr-FR" sz="900" dirty="0">
              <a:solidFill>
                <a:schemeClr val="tx1">
                  <a:lumMod val="75000"/>
                  <a:lumOff val="25000"/>
                </a:schemeClr>
              </a:solidFill>
            </a:endParaRPr>
          </a:p>
          <a:p>
            <a:endParaRPr lang="fr-FR" sz="900" dirty="0"/>
          </a:p>
          <a:p>
            <a:endParaRPr lang="fr-FR" sz="900" dirty="0"/>
          </a:p>
          <a:p>
            <a:endParaRPr lang="fr-FR" sz="900" dirty="0"/>
          </a:p>
          <a:p>
            <a:endParaRPr lang="fr-FR" sz="900" dirty="0"/>
          </a:p>
          <a:p>
            <a:endParaRPr lang="fr-FR" sz="900" dirty="0">
              <a:solidFill>
                <a:schemeClr val="tx1">
                  <a:lumMod val="75000"/>
                  <a:lumOff val="25000"/>
                </a:schemeClr>
              </a:solidFill>
            </a:endParaRPr>
          </a:p>
          <a:p>
            <a:endParaRPr lang="fr-FR" sz="900" dirty="0"/>
          </a:p>
          <a:p>
            <a:endParaRPr lang="en-US" sz="900" dirty="0"/>
          </a:p>
          <a:p>
            <a:endParaRPr lang="fr-FR" sz="9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58198359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6C1CD2-9401-627F-A932-16C6ACD6979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B06A09A-D474-4203-EDB1-3481F149DC7C}"/>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Connect</a:t>
            </a:r>
            <a:r>
              <a:rPr lang="fr-FR" sz="2800" dirty="0">
                <a:solidFill>
                  <a:schemeClr val="tx1">
                    <a:lumMod val="75000"/>
                    <a:lumOff val="25000"/>
                  </a:schemeClr>
                </a:solidFill>
              </a:rPr>
              <a:t> API</a:t>
            </a:r>
          </a:p>
        </p:txBody>
      </p:sp>
      <p:sp>
        <p:nvSpPr>
          <p:cNvPr id="6" name="TextBox 13">
            <a:extLst>
              <a:ext uri="{FF2B5EF4-FFF2-40B4-BE49-F238E27FC236}">
                <a16:creationId xmlns:a16="http://schemas.microsoft.com/office/drawing/2014/main" id="{ADAFD5AB-673D-D03E-DF6B-B14395112AF0}"/>
              </a:ext>
            </a:extLst>
          </p:cNvPr>
          <p:cNvSpPr txBox="1"/>
          <p:nvPr/>
        </p:nvSpPr>
        <p:spPr>
          <a:xfrm>
            <a:off x="543751" y="763325"/>
            <a:ext cx="9681627" cy="8032968"/>
          </a:xfrm>
          <a:prstGeom prst="rect">
            <a:avLst/>
          </a:prstGeom>
          <a:noFill/>
        </p:spPr>
        <p:txBody>
          <a:bodyPr wrap="square" lIns="91440" tIns="45720" rIns="91440" bIns="45720" anchor="t">
            <a:spAutoFit/>
          </a:bodyPr>
          <a:lstStyle/>
          <a:p>
            <a:endParaRPr lang="fr-FR" sz="2000" i="1" dirty="0">
              <a:solidFill>
                <a:schemeClr val="tx1">
                  <a:lumMod val="75000"/>
                  <a:lumOff val="25000"/>
                </a:schemeClr>
              </a:solidFill>
            </a:endParaRPr>
          </a:p>
          <a:p>
            <a:r>
              <a:rPr lang="fr-FR" sz="2400" dirty="0">
                <a:solidFill>
                  <a:schemeClr val="tx1">
                    <a:lumMod val="75000"/>
                    <a:lumOff val="25000"/>
                  </a:schemeClr>
                </a:solidFill>
              </a:rPr>
              <a:t> </a:t>
            </a:r>
          </a:p>
          <a:p>
            <a:r>
              <a:rPr lang="fr-FR" sz="2400" b="1" i="1" dirty="0">
                <a:solidFill>
                  <a:schemeClr val="tx1">
                    <a:lumMod val="75000"/>
                    <a:lumOff val="25000"/>
                  </a:schemeClr>
                </a:solidFill>
              </a:rPr>
              <a:t>GET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 </a:t>
            </a:r>
            <a:r>
              <a:rPr lang="fr-FR" sz="2400" dirty="0">
                <a:solidFill>
                  <a:schemeClr val="tx1">
                    <a:lumMod val="75000"/>
                    <a:lumOff val="25000"/>
                  </a:schemeClr>
                </a:solidFill>
              </a:rPr>
              <a:t>: Liste des connecteurs actifs</a:t>
            </a:r>
          </a:p>
          <a:p>
            <a:r>
              <a:rPr lang="fr-FR" sz="2400" b="1" i="1" dirty="0">
                <a:solidFill>
                  <a:schemeClr val="tx1">
                    <a:lumMod val="75000"/>
                    <a:lumOff val="25000"/>
                  </a:schemeClr>
                </a:solidFill>
              </a:rPr>
              <a:t>POST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 </a:t>
            </a:r>
            <a:r>
              <a:rPr lang="fr-FR" sz="2400" dirty="0">
                <a:solidFill>
                  <a:schemeClr val="tx1">
                    <a:lumMod val="75000"/>
                    <a:lumOff val="25000"/>
                  </a:schemeClr>
                </a:solidFill>
              </a:rPr>
              <a:t>: Création d’un nouveau connecteur</a:t>
            </a:r>
          </a:p>
          <a:p>
            <a:r>
              <a:rPr lang="fr-FR" sz="2400" b="1" i="1" dirty="0">
                <a:solidFill>
                  <a:schemeClr val="tx1">
                    <a:lumMod val="75000"/>
                    <a:lumOff val="25000"/>
                  </a:schemeClr>
                </a:solidFill>
              </a:rPr>
              <a:t>GET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 </a:t>
            </a:r>
            <a:r>
              <a:rPr lang="fr-FR" sz="2400" dirty="0">
                <a:solidFill>
                  <a:schemeClr val="tx1">
                    <a:lumMod val="75000"/>
                    <a:lumOff val="25000"/>
                  </a:schemeClr>
                </a:solidFill>
              </a:rPr>
              <a:t>: Information sur un connecteur (config et statuts et </a:t>
            </a:r>
            <a:r>
              <a:rPr lang="fr-FR" sz="2400" dirty="0" err="1">
                <a:solidFill>
                  <a:schemeClr val="tx1">
                    <a:lumMod val="75000"/>
                    <a:lumOff val="25000"/>
                  </a:schemeClr>
                </a:solidFill>
              </a:rPr>
              <a:t>tasks</a:t>
            </a:r>
            <a:r>
              <a:rPr lang="fr-FR" sz="2400" dirty="0">
                <a:solidFill>
                  <a:schemeClr val="tx1">
                    <a:lumMod val="75000"/>
                    <a:lumOff val="25000"/>
                  </a:schemeClr>
                </a:solidFill>
              </a:rPr>
              <a:t>)</a:t>
            </a:r>
          </a:p>
          <a:p>
            <a:r>
              <a:rPr lang="fr-FR" sz="2400" b="1" i="1" dirty="0">
                <a:solidFill>
                  <a:schemeClr val="tx1">
                    <a:lumMod val="75000"/>
                    <a:lumOff val="25000"/>
                  </a:schemeClr>
                </a:solidFill>
              </a:rPr>
              <a:t>PUT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}/config </a:t>
            </a:r>
            <a:r>
              <a:rPr lang="fr-FR" sz="2400" dirty="0">
                <a:solidFill>
                  <a:schemeClr val="tx1">
                    <a:lumMod val="75000"/>
                    <a:lumOff val="25000"/>
                  </a:schemeClr>
                </a:solidFill>
              </a:rPr>
              <a:t>: Mise à jour de la configuration</a:t>
            </a:r>
          </a:p>
          <a:p>
            <a:r>
              <a:rPr lang="fr-FR" sz="2400" b="1" i="1" dirty="0">
                <a:solidFill>
                  <a:schemeClr val="tx1">
                    <a:lumMod val="75000"/>
                    <a:lumOff val="25000"/>
                  </a:schemeClr>
                </a:solidFill>
              </a:rPr>
              <a:t>GET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a:t>
            </a:r>
            <a:r>
              <a:rPr lang="fr-FR" sz="2400" b="1" i="1" dirty="0" err="1">
                <a:solidFill>
                  <a:schemeClr val="tx1">
                    <a:lumMod val="75000"/>
                    <a:lumOff val="25000"/>
                  </a:schemeClr>
                </a:solidFill>
              </a:rPr>
              <a:t>tasks</a:t>
            </a:r>
            <a:r>
              <a:rPr lang="fr-FR" sz="2400" b="1" i="1" dirty="0">
                <a:solidFill>
                  <a:schemeClr val="tx1">
                    <a:lumMod val="75000"/>
                    <a:lumOff val="25000"/>
                  </a:schemeClr>
                </a:solidFill>
              </a:rPr>
              <a:t>/{</a:t>
            </a:r>
            <a:r>
              <a:rPr lang="fr-FR" sz="2400" b="1" i="1" dirty="0" err="1">
                <a:solidFill>
                  <a:schemeClr val="tx1">
                    <a:lumMod val="75000"/>
                    <a:lumOff val="25000"/>
                  </a:schemeClr>
                </a:solidFill>
              </a:rPr>
              <a:t>taskid</a:t>
            </a:r>
            <a:r>
              <a:rPr lang="fr-FR" sz="2400" b="1" i="1" dirty="0">
                <a:solidFill>
                  <a:schemeClr val="tx1">
                    <a:lumMod val="75000"/>
                    <a:lumOff val="25000"/>
                  </a:schemeClr>
                </a:solidFill>
              </a:rPr>
              <a:t>}/</a:t>
            </a:r>
            <a:r>
              <a:rPr lang="fr-FR" sz="2400" b="1" i="1" dirty="0" err="1">
                <a:solidFill>
                  <a:schemeClr val="tx1">
                    <a:lumMod val="75000"/>
                    <a:lumOff val="25000"/>
                  </a:schemeClr>
                </a:solidFill>
              </a:rPr>
              <a:t>status</a:t>
            </a:r>
            <a:r>
              <a:rPr lang="fr-FR" sz="2400" b="1" i="1" dirty="0">
                <a:solidFill>
                  <a:schemeClr val="tx1">
                    <a:lumMod val="75000"/>
                    <a:lumOff val="25000"/>
                  </a:schemeClr>
                </a:solidFill>
              </a:rPr>
              <a:t> </a:t>
            </a:r>
            <a:r>
              <a:rPr lang="fr-FR" sz="2400" dirty="0">
                <a:solidFill>
                  <a:schemeClr val="tx1">
                    <a:lumMod val="75000"/>
                    <a:lumOff val="25000"/>
                  </a:schemeClr>
                </a:solidFill>
              </a:rPr>
              <a:t>: Statut d’une tâche</a:t>
            </a:r>
          </a:p>
          <a:p>
            <a:r>
              <a:rPr lang="fr-FR" sz="2400" b="1" i="1" dirty="0">
                <a:solidFill>
                  <a:schemeClr val="tx1">
                    <a:lumMod val="75000"/>
                    <a:lumOff val="25000"/>
                  </a:schemeClr>
                </a:solidFill>
              </a:rPr>
              <a:t>PUT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}/pause </a:t>
            </a:r>
            <a:r>
              <a:rPr lang="fr-FR" sz="2400" dirty="0">
                <a:solidFill>
                  <a:schemeClr val="tx1">
                    <a:lumMod val="75000"/>
                    <a:lumOff val="25000"/>
                  </a:schemeClr>
                </a:solidFill>
              </a:rPr>
              <a:t>: Mettre en pause le connecteur</a:t>
            </a:r>
          </a:p>
          <a:p>
            <a:r>
              <a:rPr lang="fr-FR" sz="2400" b="1" i="1" dirty="0">
                <a:solidFill>
                  <a:schemeClr val="tx1">
                    <a:lumMod val="75000"/>
                    <a:lumOff val="25000"/>
                  </a:schemeClr>
                </a:solidFill>
              </a:rPr>
              <a:t>PUT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a:t>
            </a:r>
            <a:r>
              <a:rPr lang="fr-FR" sz="2400" b="1" i="1" dirty="0" err="1">
                <a:solidFill>
                  <a:schemeClr val="tx1">
                    <a:lumMod val="75000"/>
                    <a:lumOff val="25000"/>
                  </a:schemeClr>
                </a:solidFill>
              </a:rPr>
              <a:t>resume</a:t>
            </a:r>
            <a:r>
              <a:rPr lang="fr-FR" sz="2400" b="1" i="1" dirty="0">
                <a:solidFill>
                  <a:schemeClr val="tx1">
                    <a:lumMod val="75000"/>
                    <a:lumOff val="25000"/>
                  </a:schemeClr>
                </a:solidFill>
              </a:rPr>
              <a:t> </a:t>
            </a:r>
            <a:r>
              <a:rPr lang="fr-FR" sz="2400" dirty="0">
                <a:solidFill>
                  <a:schemeClr val="tx1">
                    <a:lumMod val="75000"/>
                    <a:lumOff val="25000"/>
                  </a:schemeClr>
                </a:solidFill>
              </a:rPr>
              <a:t>: Réactiver un connecteur</a:t>
            </a:r>
          </a:p>
          <a:p>
            <a:r>
              <a:rPr lang="fr-FR" sz="2400" b="1" i="1" dirty="0">
                <a:solidFill>
                  <a:schemeClr val="tx1">
                    <a:lumMod val="75000"/>
                    <a:lumOff val="25000"/>
                  </a:schemeClr>
                </a:solidFill>
              </a:rPr>
              <a:t>POST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}/restart </a:t>
            </a:r>
            <a:r>
              <a:rPr lang="fr-FR" sz="2400" dirty="0">
                <a:solidFill>
                  <a:schemeClr val="tx1">
                    <a:lumMod val="75000"/>
                    <a:lumOff val="25000"/>
                  </a:schemeClr>
                </a:solidFill>
              </a:rPr>
              <a:t>: Redémarrage après un plantage</a:t>
            </a:r>
          </a:p>
          <a:p>
            <a:r>
              <a:rPr lang="fr-FR" sz="2400" b="1" i="1" dirty="0">
                <a:solidFill>
                  <a:schemeClr val="tx1">
                    <a:lumMod val="75000"/>
                    <a:lumOff val="25000"/>
                  </a:schemeClr>
                </a:solidFill>
              </a:rPr>
              <a:t>DELETE /</a:t>
            </a:r>
            <a:r>
              <a:rPr lang="fr-FR" sz="2400" b="1" i="1" dirty="0" err="1">
                <a:solidFill>
                  <a:schemeClr val="tx1">
                    <a:lumMod val="75000"/>
                    <a:lumOff val="25000"/>
                  </a:schemeClr>
                </a:solidFill>
              </a:rPr>
              <a:t>connectors</a:t>
            </a:r>
            <a:r>
              <a:rPr lang="fr-FR" sz="2400" b="1" i="1" dirty="0">
                <a:solidFill>
                  <a:schemeClr val="tx1">
                    <a:lumMod val="75000"/>
                    <a:lumOff val="25000"/>
                  </a:schemeClr>
                </a:solidFill>
              </a:rPr>
              <a:t>/{</a:t>
            </a:r>
            <a:r>
              <a:rPr lang="fr-FR" sz="2400" b="1" i="1" dirty="0" err="1">
                <a:solidFill>
                  <a:schemeClr val="tx1">
                    <a:lumMod val="75000"/>
                    <a:lumOff val="25000"/>
                  </a:schemeClr>
                </a:solidFill>
              </a:rPr>
              <a:t>name</a:t>
            </a:r>
            <a:r>
              <a:rPr lang="fr-FR" sz="2400" b="1" i="1" dirty="0">
                <a:solidFill>
                  <a:schemeClr val="tx1">
                    <a:lumMod val="75000"/>
                    <a:lumOff val="25000"/>
                  </a:schemeClr>
                </a:solidFill>
              </a:rPr>
              <a:t>} </a:t>
            </a:r>
            <a:r>
              <a:rPr lang="fr-FR" sz="2400" dirty="0">
                <a:solidFill>
                  <a:schemeClr val="tx1">
                    <a:lumMod val="75000"/>
                    <a:lumOff val="25000"/>
                  </a:schemeClr>
                </a:solidFill>
              </a:rPr>
              <a:t>: Supprimer un connecteur</a:t>
            </a:r>
          </a:p>
          <a:p>
            <a:endParaRPr lang="fr-FR" sz="2400" dirty="0">
              <a:solidFill>
                <a:schemeClr val="tx1">
                  <a:lumMod val="75000"/>
                  <a:lumOff val="25000"/>
                </a:schemeClr>
              </a:solidFill>
            </a:endParaRPr>
          </a:p>
          <a:p>
            <a:endParaRPr lang="fr-FR" sz="2400" dirty="0"/>
          </a:p>
          <a:p>
            <a:endParaRPr lang="fr-FR" sz="2800" dirty="0"/>
          </a:p>
          <a:p>
            <a:endParaRPr lang="fr-FR" sz="2800" dirty="0"/>
          </a:p>
          <a:p>
            <a:endParaRPr lang="fr-FR" dirty="0"/>
          </a:p>
          <a:p>
            <a:endParaRPr lang="fr-FR" sz="2000" dirty="0">
              <a:solidFill>
                <a:schemeClr val="tx1">
                  <a:lumMod val="75000"/>
                  <a:lumOff val="25000"/>
                </a:schemeClr>
              </a:solidFill>
            </a:endParaRPr>
          </a:p>
          <a:p>
            <a:endParaRPr lang="fr-FR" dirty="0"/>
          </a:p>
          <a:p>
            <a:endParaRPr lang="en-US" sz="2400" dirty="0"/>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50147558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375F-EB9C-3EAD-21B7-C5D70793733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1F5A83D-2445-81B8-5D41-A3F324521EE8}"/>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Kafka </a:t>
            </a:r>
            <a:r>
              <a:rPr lang="fr-FR" sz="2800" dirty="0" err="1">
                <a:solidFill>
                  <a:schemeClr val="tx1">
                    <a:lumMod val="75000"/>
                    <a:lumOff val="25000"/>
                  </a:schemeClr>
                </a:solidFill>
              </a:rPr>
              <a:t>Connect</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24B64EE6-E41E-BAE3-ED3B-E037F8E37CA0}"/>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a:t>
            </a:r>
            <a:r>
              <a:rPr lang="fr-FR" sz="1200" b="1" i="1" dirty="0" err="1">
                <a:solidFill>
                  <a:schemeClr val="tx1">
                    <a:lumMod val="75000"/>
                    <a:lumOff val="25000"/>
                  </a:schemeClr>
                </a:solidFill>
              </a:rPr>
              <a:t>connect</a:t>
            </a:r>
            <a:r>
              <a:rPr lang="fr-FR" sz="1200" b="1" i="1" dirty="0">
                <a:solidFill>
                  <a:schemeClr val="tx1">
                    <a:lumMod val="75000"/>
                    <a:lumOff val="25000"/>
                  </a:schemeClr>
                </a:solidFill>
              </a:rPr>
              <a:t>/docker-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script in </a:t>
            </a:r>
            <a:r>
              <a:rPr lang="fr-FR" sz="1200" b="1" i="1" dirty="0" err="1">
                <a:solidFill>
                  <a:schemeClr val="tx1">
                    <a:lumMod val="75000"/>
                    <a:lumOff val="25000"/>
                  </a:schemeClr>
                </a:solidFill>
              </a:rPr>
              <a:t>wokshop_command</a:t>
            </a:r>
            <a:r>
              <a:rPr lang="fr-FR" sz="1200" b="1" i="1" dirty="0">
                <a:solidFill>
                  <a:schemeClr val="tx1">
                    <a:lumMod val="75000"/>
                    <a:lumOff val="25000"/>
                  </a:schemeClr>
                </a:solidFill>
              </a:rPr>
              <a:t>/connect.txt</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A19631F6-E456-3678-2B7B-CAB59DB929FE}"/>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DEFF7D61-FA92-E368-69FF-1FF7BD5E8161}"/>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C008FD23-1EB4-F914-F97E-F06AA4D90A2C}"/>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333392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3C46B7-4B37-2F83-D986-02EF709B0F7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8705DC9-E98B-8AB8-CB70-C9D3B7FE8204}"/>
              </a:ext>
            </a:extLst>
          </p:cNvPr>
          <p:cNvSpPr>
            <a:spLocks noGrp="1"/>
          </p:cNvSpPr>
          <p:nvPr>
            <p:ph type="body" sz="quarter" idx="11"/>
          </p:nvPr>
        </p:nvSpPr>
        <p:spPr>
          <a:xfrm>
            <a:off x="376774" y="203208"/>
            <a:ext cx="10104377" cy="493078"/>
          </a:xfrm>
        </p:spPr>
        <p:txBody>
          <a:bodyPr/>
          <a:lstStyle/>
          <a:p>
            <a:r>
              <a:rPr lang="fr-FR" sz="2800" dirty="0" err="1">
                <a:solidFill>
                  <a:schemeClr val="tx1">
                    <a:lumMod val="75000"/>
                    <a:lumOff val="25000"/>
                  </a:schemeClr>
                </a:solidFill>
              </a:rPr>
              <a:t>Why</a:t>
            </a:r>
            <a:r>
              <a:rPr lang="fr-FR" sz="2800" dirty="0">
                <a:solidFill>
                  <a:schemeClr val="tx1">
                    <a:lumMod val="75000"/>
                    <a:lumOff val="25000"/>
                  </a:schemeClr>
                </a:solidFill>
              </a:rPr>
              <a:t> </a:t>
            </a:r>
            <a:r>
              <a:rPr lang="fr-FR" sz="2800" dirty="0" err="1">
                <a:solidFill>
                  <a:schemeClr val="tx1">
                    <a:lumMod val="75000"/>
                    <a:lumOff val="25000"/>
                  </a:schemeClr>
                </a:solidFill>
              </a:rPr>
              <a:t>named</a:t>
            </a:r>
            <a:r>
              <a:rPr lang="fr-FR" sz="2800" dirty="0">
                <a:solidFill>
                  <a:schemeClr val="tx1">
                    <a:lumMod val="75000"/>
                    <a:lumOff val="25000"/>
                  </a:schemeClr>
                </a:solidFill>
              </a:rPr>
              <a:t> KAFKA ?</a:t>
            </a:r>
          </a:p>
        </p:txBody>
      </p:sp>
      <p:sp>
        <p:nvSpPr>
          <p:cNvPr id="6" name="TextBox 13">
            <a:extLst>
              <a:ext uri="{FF2B5EF4-FFF2-40B4-BE49-F238E27FC236}">
                <a16:creationId xmlns:a16="http://schemas.microsoft.com/office/drawing/2014/main" id="{81B312F3-E5BE-48BB-E692-C8E139E0795D}"/>
              </a:ext>
            </a:extLst>
          </p:cNvPr>
          <p:cNvSpPr txBox="1"/>
          <p:nvPr/>
        </p:nvSpPr>
        <p:spPr>
          <a:xfrm>
            <a:off x="464872" y="1158723"/>
            <a:ext cx="10104377" cy="4739759"/>
          </a:xfrm>
          <a:prstGeom prst="rect">
            <a:avLst/>
          </a:prstGeom>
          <a:noFill/>
        </p:spPr>
        <p:txBody>
          <a:bodyPr wrap="square">
            <a:spAutoFit/>
          </a:bodyPr>
          <a:lstStyle/>
          <a:p>
            <a:endParaRPr lang="en-US" sz="2800" dirty="0">
              <a:solidFill>
                <a:schemeClr val="tx1">
                  <a:lumMod val="75000"/>
                  <a:lumOff val="25000"/>
                </a:schemeClr>
              </a:solidFill>
            </a:endParaRPr>
          </a:p>
          <a:p>
            <a:pPr marL="457200" indent="-457200">
              <a:buFont typeface="Arial" panose="020B0604020202020204" pitchFamily="34" charset="0"/>
              <a:buChar char="•"/>
            </a:pPr>
            <a:r>
              <a:rPr lang="en-US" sz="2800" dirty="0">
                <a:solidFill>
                  <a:schemeClr val="tx1">
                    <a:lumMod val="75000"/>
                    <a:lumOff val="25000"/>
                  </a:schemeClr>
                </a:solidFill>
              </a:rPr>
              <a:t>Jay Kreps chose to name the software after the author </a:t>
            </a:r>
            <a:r>
              <a:rPr lang="en-US" sz="2800" dirty="0">
                <a:solidFill>
                  <a:schemeClr val="tx1">
                    <a:lumMod val="75000"/>
                    <a:lumOff val="25000"/>
                  </a:schemeClr>
                </a:solidFill>
                <a:hlinkClick r:id="rId3" tooltip="Franz Kafka">
                  <a:extLst>
                    <a:ext uri="{A12FA001-AC4F-418D-AE19-62706E023703}">
                      <ahyp:hlinkClr xmlns:ahyp="http://schemas.microsoft.com/office/drawing/2018/hyperlinkcolor" val="tx"/>
                    </a:ext>
                  </a:extLst>
                </a:hlinkClick>
              </a:rPr>
              <a:t>Franz Kafka</a:t>
            </a:r>
            <a:r>
              <a:rPr lang="en-US" sz="2800" dirty="0">
                <a:solidFill>
                  <a:schemeClr val="tx1">
                    <a:lumMod val="75000"/>
                    <a:lumOff val="25000"/>
                  </a:schemeClr>
                </a:solidFill>
              </a:rPr>
              <a:t> because it is "a system optimized for writing", and he liked Kafka's work</a:t>
            </a:r>
            <a:endParaRPr lang="fr-FR" sz="2800" dirty="0">
              <a:solidFill>
                <a:schemeClr val="tx1">
                  <a:lumMod val="75000"/>
                  <a:lumOff val="25000"/>
                </a:schemeClr>
              </a:solidFill>
            </a:endParaRPr>
          </a:p>
          <a:p>
            <a:pPr marL="457200" indent="-457200">
              <a:buFont typeface="Arial" panose="020B0604020202020204" pitchFamily="34" charset="0"/>
              <a:buChar char="•"/>
            </a:pPr>
            <a:endParaRPr lang="fr-FR" sz="2800" dirty="0">
              <a:solidFill>
                <a:schemeClr val="tx1">
                  <a:lumMod val="75000"/>
                  <a:lumOff val="25000"/>
                </a:schemeClr>
              </a:solidFill>
            </a:endParaRPr>
          </a:p>
          <a:p>
            <a:pPr marL="457200" indent="-457200">
              <a:buFont typeface="Arial" panose="020B0604020202020204" pitchFamily="34" charset="0"/>
              <a:buChar char="•"/>
            </a:pPr>
            <a:r>
              <a:rPr lang="fr-FR" sz="2800" dirty="0">
                <a:solidFill>
                  <a:schemeClr val="tx1">
                    <a:lumMod val="75000"/>
                    <a:lumOff val="25000"/>
                  </a:schemeClr>
                </a:solidFill>
              </a:rPr>
              <a:t> </a:t>
            </a:r>
            <a:r>
              <a:rPr lang="en-US" sz="2800" dirty="0">
                <a:solidFill>
                  <a:schemeClr val="tx1">
                    <a:lumMod val="75000"/>
                    <a:lumOff val="25000"/>
                  </a:schemeClr>
                </a:solidFill>
              </a:rPr>
              <a:t>Franz Kafka (3 July 1883 – 3 June 1924) was a German-language Jewish Czech writer and novelist born in Prague, in the Austro-Hungarian Empire. Widely regarded as a major figure of 20th-century literature.</a:t>
            </a: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2033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CFA6DC-F7FD-499D-2143-4266E6EE81E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417E154-3593-5410-283E-46F2231ABCE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Cas d’usage – New York Times</a:t>
            </a:r>
          </a:p>
        </p:txBody>
      </p:sp>
      <p:sp>
        <p:nvSpPr>
          <p:cNvPr id="6" name="TextBox 13">
            <a:extLst>
              <a:ext uri="{FF2B5EF4-FFF2-40B4-BE49-F238E27FC236}">
                <a16:creationId xmlns:a16="http://schemas.microsoft.com/office/drawing/2014/main" id="{42815F04-35BF-DAAB-7B56-BA7C07AFDFD6}"/>
              </a:ext>
            </a:extLst>
          </p:cNvPr>
          <p:cNvSpPr txBox="1"/>
          <p:nvPr/>
        </p:nvSpPr>
        <p:spPr>
          <a:xfrm>
            <a:off x="464872" y="1158723"/>
            <a:ext cx="10104377" cy="2585323"/>
          </a:xfrm>
          <a:prstGeom prst="rect">
            <a:avLst/>
          </a:prstGeom>
          <a:noFill/>
        </p:spPr>
        <p:txBody>
          <a:bodyPr wrap="square">
            <a:spAutoFit/>
          </a:bodyPr>
          <a:lstStyle/>
          <a:p>
            <a:r>
              <a:rPr lang="fr-FR" sz="2800" dirty="0">
                <a:solidFill>
                  <a:schemeClr val="tx1">
                    <a:lumMod val="75000"/>
                    <a:lumOff val="25000"/>
                  </a:schemeClr>
                </a:solidFill>
              </a:rPr>
              <a:t> </a:t>
            </a:r>
          </a:p>
          <a:p>
            <a:endParaRPr lang="fr-FR" sz="2800" dirty="0">
              <a:solidFill>
                <a:schemeClr val="tx1">
                  <a:lumMod val="75000"/>
                  <a:lumOff val="25000"/>
                </a:schemeClr>
              </a:solidFill>
            </a:endParaRPr>
          </a:p>
          <a:p>
            <a:endParaRPr lang="fr-FR" sz="2800" dirty="0">
              <a:solidFill>
                <a:schemeClr val="tx1">
                  <a:lumMod val="75000"/>
                  <a:lumOff val="25000"/>
                </a:schemeClr>
              </a:solidFill>
            </a:endParaRPr>
          </a:p>
          <a:p>
            <a:pPr marL="457200" indent="-457200">
              <a:buFont typeface="Arial" panose="020B0604020202020204" pitchFamily="34" charset="0"/>
              <a:buChar char="•"/>
            </a:pPr>
            <a:endParaRPr lang="fr-FR" sz="2800"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pic>
        <p:nvPicPr>
          <p:cNvPr id="2" name="Image 1">
            <a:extLst>
              <a:ext uri="{FF2B5EF4-FFF2-40B4-BE49-F238E27FC236}">
                <a16:creationId xmlns:a16="http://schemas.microsoft.com/office/drawing/2014/main" id="{958F7DB1-7350-E80A-9F39-F193AFF4B584}"/>
              </a:ext>
            </a:extLst>
          </p:cNvPr>
          <p:cNvPicPr>
            <a:picLocks noChangeAspect="1"/>
          </p:cNvPicPr>
          <p:nvPr/>
        </p:nvPicPr>
        <p:blipFill>
          <a:blip r:embed="rId3">
            <a:lum/>
            <a:alphaModFix/>
          </a:blip>
          <a:srcRect/>
          <a:stretch>
            <a:fillRect/>
          </a:stretch>
        </p:blipFill>
        <p:spPr>
          <a:xfrm>
            <a:off x="642983" y="1605818"/>
            <a:ext cx="4007254" cy="3083627"/>
          </a:xfrm>
          <a:prstGeom prst="rect">
            <a:avLst/>
          </a:prstGeom>
          <a:noFill/>
          <a:ln>
            <a:noFill/>
          </a:ln>
        </p:spPr>
      </p:pic>
      <p:pic>
        <p:nvPicPr>
          <p:cNvPr id="3" name="Image 2">
            <a:extLst>
              <a:ext uri="{FF2B5EF4-FFF2-40B4-BE49-F238E27FC236}">
                <a16:creationId xmlns:a16="http://schemas.microsoft.com/office/drawing/2014/main" id="{9E52C0C8-8962-D1C9-F99D-8FB75CFE11E6}"/>
              </a:ext>
            </a:extLst>
          </p:cNvPr>
          <p:cNvPicPr>
            <a:picLocks noChangeAspect="1"/>
          </p:cNvPicPr>
          <p:nvPr/>
        </p:nvPicPr>
        <p:blipFill>
          <a:blip r:embed="rId4">
            <a:lum/>
            <a:alphaModFix/>
          </a:blip>
          <a:srcRect/>
          <a:stretch>
            <a:fillRect/>
          </a:stretch>
        </p:blipFill>
        <p:spPr>
          <a:xfrm>
            <a:off x="6140681" y="1693621"/>
            <a:ext cx="4195849" cy="2911935"/>
          </a:xfrm>
          <a:prstGeom prst="rect">
            <a:avLst/>
          </a:prstGeom>
          <a:noFill/>
          <a:ln>
            <a:noFill/>
          </a:ln>
        </p:spPr>
      </p:pic>
    </p:spTree>
    <p:extLst>
      <p:ext uri="{BB962C8B-B14F-4D97-AF65-F5344CB8AC3E}">
        <p14:creationId xmlns:p14="http://schemas.microsoft.com/office/powerpoint/2010/main" val="875156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2BDDC9-919C-E976-A95A-5941186B6C5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F60455A-7A0B-4918-D945-6A54531E2EC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Cas d’usage – New York Times</a:t>
            </a:r>
          </a:p>
        </p:txBody>
      </p:sp>
      <p:sp>
        <p:nvSpPr>
          <p:cNvPr id="6" name="TextBox 13">
            <a:extLst>
              <a:ext uri="{FF2B5EF4-FFF2-40B4-BE49-F238E27FC236}">
                <a16:creationId xmlns:a16="http://schemas.microsoft.com/office/drawing/2014/main" id="{CD4F5380-C488-0234-561B-4CDB44BA1DC5}"/>
              </a:ext>
            </a:extLst>
          </p:cNvPr>
          <p:cNvSpPr txBox="1"/>
          <p:nvPr/>
        </p:nvSpPr>
        <p:spPr>
          <a:xfrm>
            <a:off x="464872" y="1158723"/>
            <a:ext cx="10104377" cy="2585323"/>
          </a:xfrm>
          <a:prstGeom prst="rect">
            <a:avLst/>
          </a:prstGeom>
          <a:noFill/>
        </p:spPr>
        <p:txBody>
          <a:bodyPr wrap="square">
            <a:spAutoFit/>
          </a:bodyPr>
          <a:lstStyle/>
          <a:p>
            <a:r>
              <a:rPr lang="fr-FR" sz="2800" dirty="0">
                <a:solidFill>
                  <a:schemeClr val="tx1">
                    <a:lumMod val="75000"/>
                    <a:lumOff val="25000"/>
                  </a:schemeClr>
                </a:solidFill>
              </a:rPr>
              <a:t> </a:t>
            </a:r>
          </a:p>
          <a:p>
            <a:endParaRPr lang="fr-FR" sz="2800" dirty="0">
              <a:solidFill>
                <a:schemeClr val="tx1">
                  <a:lumMod val="75000"/>
                  <a:lumOff val="25000"/>
                </a:schemeClr>
              </a:solidFill>
            </a:endParaRPr>
          </a:p>
          <a:p>
            <a:endParaRPr lang="fr-FR" sz="2800" dirty="0">
              <a:solidFill>
                <a:schemeClr val="tx1">
                  <a:lumMod val="75000"/>
                  <a:lumOff val="25000"/>
                </a:schemeClr>
              </a:solidFill>
            </a:endParaRPr>
          </a:p>
          <a:p>
            <a:pPr marL="457200" indent="-457200">
              <a:buFont typeface="Arial" panose="020B0604020202020204" pitchFamily="34" charset="0"/>
              <a:buChar char="•"/>
            </a:pPr>
            <a:endParaRPr lang="fr-FR" sz="2800"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pic>
        <p:nvPicPr>
          <p:cNvPr id="4" name="Image 3">
            <a:extLst>
              <a:ext uri="{FF2B5EF4-FFF2-40B4-BE49-F238E27FC236}">
                <a16:creationId xmlns:a16="http://schemas.microsoft.com/office/drawing/2014/main" id="{33CFDDA4-4D26-A853-FAD7-1D538697DC73}"/>
              </a:ext>
            </a:extLst>
          </p:cNvPr>
          <p:cNvPicPr>
            <a:picLocks noChangeAspect="1"/>
          </p:cNvPicPr>
          <p:nvPr/>
        </p:nvPicPr>
        <p:blipFill>
          <a:blip r:embed="rId3">
            <a:lum/>
            <a:alphaModFix/>
          </a:blip>
          <a:srcRect/>
          <a:stretch>
            <a:fillRect/>
          </a:stretch>
        </p:blipFill>
        <p:spPr>
          <a:xfrm>
            <a:off x="1546800" y="1273500"/>
            <a:ext cx="7940520" cy="4311000"/>
          </a:xfrm>
          <a:prstGeom prst="rect">
            <a:avLst/>
          </a:prstGeom>
          <a:noFill/>
          <a:ln>
            <a:noFill/>
          </a:ln>
        </p:spPr>
      </p:pic>
    </p:spTree>
    <p:extLst>
      <p:ext uri="{BB962C8B-B14F-4D97-AF65-F5344CB8AC3E}">
        <p14:creationId xmlns:p14="http://schemas.microsoft.com/office/powerpoint/2010/main" val="763930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74FE876B-300F-7C0B-8720-033A1E3266A5}"/>
              </a:ext>
            </a:extLst>
          </p:cNvPr>
          <p:cNvSpPr>
            <a:spLocks noGrp="1"/>
          </p:cNvSpPr>
          <p:nvPr>
            <p:ph type="body" sz="quarter" idx="11"/>
          </p:nvPr>
        </p:nvSpPr>
        <p:spPr>
          <a:xfrm>
            <a:off x="376774" y="260853"/>
            <a:ext cx="3630112" cy="183990"/>
          </a:xfrm>
        </p:spPr>
        <p:txBody>
          <a:bodyPr/>
          <a:lstStyle/>
          <a:p>
            <a:r>
              <a:rPr lang="fr-FR" sz="1800" dirty="0">
                <a:solidFill>
                  <a:schemeClr val="tx1">
                    <a:lumMod val="75000"/>
                    <a:lumOff val="25000"/>
                  </a:schemeClr>
                </a:solidFill>
              </a:rPr>
              <a:t>APACHE KAFKA </a:t>
            </a:r>
          </a:p>
        </p:txBody>
      </p:sp>
      <p:sp>
        <p:nvSpPr>
          <p:cNvPr id="4" name="Espace réservé du texte 3">
            <a:extLst>
              <a:ext uri="{FF2B5EF4-FFF2-40B4-BE49-F238E27FC236}">
                <a16:creationId xmlns:a16="http://schemas.microsoft.com/office/drawing/2014/main" id="{46D41945-6BB0-7AC5-3E41-1E1884BD6731}"/>
              </a:ext>
            </a:extLst>
          </p:cNvPr>
          <p:cNvSpPr>
            <a:spLocks noGrp="1"/>
          </p:cNvSpPr>
          <p:nvPr>
            <p:ph type="body" sz="quarter" idx="4294967295"/>
          </p:nvPr>
        </p:nvSpPr>
        <p:spPr>
          <a:xfrm>
            <a:off x="4840447" y="3393771"/>
            <a:ext cx="2348918" cy="528594"/>
          </a:xfrm>
        </p:spPr>
        <p:txBody>
          <a:bodyPr/>
          <a:lstStyle/>
          <a:p>
            <a:pPr marL="0" indent="0">
              <a:buNone/>
            </a:pPr>
            <a:r>
              <a:rPr lang="fr-FR" b="1" dirty="0"/>
              <a:t>TOUR DE TABLE</a:t>
            </a:r>
          </a:p>
        </p:txBody>
      </p:sp>
      <p:sp>
        <p:nvSpPr>
          <p:cNvPr id="13" name="Espace réservé du texte 1">
            <a:extLst>
              <a:ext uri="{FF2B5EF4-FFF2-40B4-BE49-F238E27FC236}">
                <a16:creationId xmlns:a16="http://schemas.microsoft.com/office/drawing/2014/main" id="{A4D353A5-7A83-7B48-DB79-1AA5633A90E4}"/>
              </a:ext>
            </a:extLst>
          </p:cNvPr>
          <p:cNvSpPr txBox="1">
            <a:spLocks/>
          </p:cNvSpPr>
          <p:nvPr/>
        </p:nvSpPr>
        <p:spPr>
          <a:xfrm>
            <a:off x="376774" y="444843"/>
            <a:ext cx="10104377" cy="1798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b="1" kern="1200">
                <a:solidFill>
                  <a:srgbClr val="F5A2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E5430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b="1" dirty="0">
                <a:solidFill>
                  <a:srgbClr val="E5430D"/>
                </a:solidFill>
              </a:rPr>
              <a:t>Fundamentals &amp; Beyond</a:t>
            </a:r>
          </a:p>
        </p:txBody>
      </p:sp>
      <p:pic>
        <p:nvPicPr>
          <p:cNvPr id="14" name="Graphique 13">
            <a:extLst>
              <a:ext uri="{FF2B5EF4-FFF2-40B4-BE49-F238E27FC236}">
                <a16:creationId xmlns:a16="http://schemas.microsoft.com/office/drawing/2014/main" id="{E40A1AD3-B575-4D52-A1A7-EA0092B69598}"/>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935598" y="1703485"/>
            <a:ext cx="528115" cy="492908"/>
          </a:xfrm>
          <a:prstGeom prst="rect">
            <a:avLst/>
          </a:prstGeom>
        </p:spPr>
      </p:pic>
      <p:pic>
        <p:nvPicPr>
          <p:cNvPr id="15" name="Graphique 14">
            <a:extLst>
              <a:ext uri="{FF2B5EF4-FFF2-40B4-BE49-F238E27FC236}">
                <a16:creationId xmlns:a16="http://schemas.microsoft.com/office/drawing/2014/main" id="{EBC3B5E4-484A-1D11-ECE5-B6399BE30864}"/>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205796" y="4908061"/>
            <a:ext cx="515834" cy="492908"/>
          </a:xfrm>
          <a:prstGeom prst="rect">
            <a:avLst/>
          </a:prstGeom>
        </p:spPr>
      </p:pic>
      <p:pic>
        <p:nvPicPr>
          <p:cNvPr id="16" name="Graphique 15">
            <a:extLst>
              <a:ext uri="{FF2B5EF4-FFF2-40B4-BE49-F238E27FC236}">
                <a16:creationId xmlns:a16="http://schemas.microsoft.com/office/drawing/2014/main" id="{15150CEB-B816-302F-E30A-A601C85569BD}"/>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582530" y="1575620"/>
            <a:ext cx="515834" cy="492908"/>
          </a:xfrm>
          <a:prstGeom prst="rect">
            <a:avLst/>
          </a:prstGeom>
        </p:spPr>
      </p:pic>
      <p:pic>
        <p:nvPicPr>
          <p:cNvPr id="17" name="Graphique 16">
            <a:extLst>
              <a:ext uri="{FF2B5EF4-FFF2-40B4-BE49-F238E27FC236}">
                <a16:creationId xmlns:a16="http://schemas.microsoft.com/office/drawing/2014/main" id="{AA060A2C-21F2-7FCA-DE16-5CCCC40A17C3}"/>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4183837" y="4832403"/>
            <a:ext cx="528115" cy="492908"/>
          </a:xfrm>
          <a:prstGeom prst="rect">
            <a:avLst/>
          </a:prstGeom>
        </p:spPr>
      </p:pic>
      <p:pic>
        <p:nvPicPr>
          <p:cNvPr id="18" name="Graphique 17">
            <a:extLst>
              <a:ext uri="{FF2B5EF4-FFF2-40B4-BE49-F238E27FC236}">
                <a16:creationId xmlns:a16="http://schemas.microsoft.com/office/drawing/2014/main" id="{886B7EB9-48C1-BAA6-A5C3-AD6C360EA5E4}"/>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904190" y="3226977"/>
            <a:ext cx="528115" cy="492908"/>
          </a:xfrm>
          <a:prstGeom prst="rect">
            <a:avLst/>
          </a:prstGeom>
        </p:spPr>
      </p:pic>
      <p:pic>
        <p:nvPicPr>
          <p:cNvPr id="19" name="Graphique 18">
            <a:extLst>
              <a:ext uri="{FF2B5EF4-FFF2-40B4-BE49-F238E27FC236}">
                <a16:creationId xmlns:a16="http://schemas.microsoft.com/office/drawing/2014/main" id="{8EBA3639-ED11-6A22-1784-18771C3E79C9}"/>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3609788" y="3228640"/>
            <a:ext cx="515834" cy="492908"/>
          </a:xfrm>
          <a:prstGeom prst="rect">
            <a:avLst/>
          </a:prstGeom>
        </p:spPr>
      </p:pic>
    </p:spTree>
    <p:extLst>
      <p:ext uri="{BB962C8B-B14F-4D97-AF65-F5344CB8AC3E}">
        <p14:creationId xmlns:p14="http://schemas.microsoft.com/office/powerpoint/2010/main" val="743733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D9743-1898-9AF3-A3CF-BAE6E34C60A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989D037-48AB-2AE3-FAA2-508E070AE1E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Cas d’usage – Architecture </a:t>
            </a:r>
            <a:r>
              <a:rPr lang="fr-FR" sz="2800" dirty="0" err="1">
                <a:solidFill>
                  <a:schemeClr val="tx1">
                    <a:lumMod val="75000"/>
                    <a:lumOff val="25000"/>
                  </a:schemeClr>
                </a:solidFill>
              </a:rPr>
              <a:t>Event-driven</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D64AC80B-BCBE-9F7D-D3A6-EFE4D1F0DB28}"/>
              </a:ext>
            </a:extLst>
          </p:cNvPr>
          <p:cNvSpPr txBox="1"/>
          <p:nvPr/>
        </p:nvSpPr>
        <p:spPr>
          <a:xfrm>
            <a:off x="439705" y="1158723"/>
            <a:ext cx="10104377" cy="4431983"/>
          </a:xfrm>
          <a:prstGeom prst="rect">
            <a:avLst/>
          </a:prstGeom>
          <a:noFill/>
        </p:spPr>
        <p:txBody>
          <a:bodyPr wrap="square">
            <a:spAutoFit/>
          </a:bodyPr>
          <a:lstStyle/>
          <a:p>
            <a:endParaRPr lang="fr-FR" dirty="0"/>
          </a:p>
          <a:p>
            <a:r>
              <a:rPr lang="fr-FR" sz="2400" dirty="0">
                <a:solidFill>
                  <a:schemeClr val="tx1">
                    <a:lumMod val="75000"/>
                    <a:lumOff val="25000"/>
                  </a:schemeClr>
                </a:solidFill>
              </a:rPr>
              <a:t>Les architectures </a:t>
            </a:r>
            <a:r>
              <a:rPr lang="fr-FR" sz="2400" i="1" dirty="0" err="1">
                <a:solidFill>
                  <a:schemeClr val="tx1">
                    <a:lumMod val="75000"/>
                    <a:lumOff val="25000"/>
                  </a:schemeClr>
                </a:solidFill>
              </a:rPr>
              <a:t>event-driven</a:t>
            </a:r>
            <a:r>
              <a:rPr lang="fr-FR" sz="2400" i="1" dirty="0">
                <a:solidFill>
                  <a:schemeClr val="tx1">
                    <a:lumMod val="75000"/>
                    <a:lumOff val="25000"/>
                  </a:schemeClr>
                </a:solidFill>
              </a:rPr>
              <a:t> </a:t>
            </a:r>
            <a:r>
              <a:rPr lang="fr-FR" sz="2400" dirty="0">
                <a:solidFill>
                  <a:schemeClr val="tx1">
                    <a:lumMod val="75000"/>
                    <a:lumOff val="25000"/>
                  </a:schemeClr>
                </a:solidFill>
              </a:rPr>
              <a:t>sont une alternative intéressante dans un contexte micro-services. Cela produit généralement des architectures plus souples et plus réactives.</a:t>
            </a:r>
          </a:p>
          <a:p>
            <a:endParaRPr lang="fr-FR" sz="2400" dirty="0">
              <a:solidFill>
                <a:schemeClr val="tx1">
                  <a:lumMod val="75000"/>
                  <a:lumOff val="25000"/>
                </a:schemeClr>
              </a:solidFill>
            </a:endParaRPr>
          </a:p>
          <a:p>
            <a:r>
              <a:rPr lang="fr-FR" sz="2400" dirty="0">
                <a:solidFill>
                  <a:schemeClr val="tx1">
                    <a:lumMod val="75000"/>
                    <a:lumOff val="25000"/>
                  </a:schemeClr>
                </a:solidFill>
              </a:rPr>
              <a:t>Chaque micro-service consomme en continu des événements :</a:t>
            </a:r>
          </a:p>
          <a:p>
            <a:pPr marL="342900" indent="-342900">
              <a:buFont typeface="Arial" panose="020B0604020202020204" pitchFamily="34" charset="0"/>
              <a:buChar char="•"/>
            </a:pPr>
            <a:r>
              <a:rPr lang="fr-FR" sz="2400" dirty="0">
                <a:solidFill>
                  <a:schemeClr val="tx1">
                    <a:lumMod val="75000"/>
                    <a:lumOff val="25000"/>
                  </a:schemeClr>
                </a:solidFill>
              </a:rPr>
              <a:t>Lit un ou plusieurs topics Kafka en entrée</a:t>
            </a:r>
          </a:p>
          <a:p>
            <a:pPr marL="342900" indent="-342900">
              <a:buFont typeface="Arial" panose="020B0604020202020204" pitchFamily="34" charset="0"/>
              <a:buChar char="•"/>
            </a:pPr>
            <a:r>
              <a:rPr lang="fr-FR" sz="2400" dirty="0">
                <a:solidFill>
                  <a:schemeClr val="tx1">
                    <a:lumMod val="75000"/>
                    <a:lumOff val="25000"/>
                  </a:schemeClr>
                </a:solidFill>
              </a:rPr>
              <a:t>Effectue un traitement</a:t>
            </a:r>
          </a:p>
          <a:p>
            <a:pPr marL="342900" indent="-342900">
              <a:buFont typeface="Arial" panose="020B0604020202020204" pitchFamily="34" charset="0"/>
              <a:buChar char="•"/>
            </a:pPr>
            <a:r>
              <a:rPr lang="fr-FR" sz="2400" dirty="0">
                <a:solidFill>
                  <a:schemeClr val="tx1">
                    <a:lumMod val="75000"/>
                    <a:lumOff val="25000"/>
                  </a:schemeClr>
                </a:solidFill>
              </a:rPr>
              <a:t>Écrit vers un ou plusieurs topics de sortie</a:t>
            </a:r>
          </a:p>
          <a:p>
            <a:endParaRPr lang="fr-FR" sz="2400" dirty="0">
              <a:solidFill>
                <a:schemeClr val="tx1">
                  <a:lumMod val="75000"/>
                  <a:lumOff val="25000"/>
                </a:schemeClr>
              </a:solidFill>
            </a:endParaRPr>
          </a:p>
          <a:p>
            <a:r>
              <a:rPr lang="en-US" sz="2400" dirty="0">
                <a:solidFill>
                  <a:schemeClr val="tx1">
                    <a:lumMod val="75000"/>
                    <a:lumOff val="25000"/>
                  </a:schemeClr>
                </a:solidFill>
              </a:rPr>
              <a:t>Kafka Stream, Spring Cloud Stream, Spring Cloud Data Flow, </a:t>
            </a:r>
            <a:r>
              <a:rPr lang="en-US" sz="2400" dirty="0" err="1">
                <a:solidFill>
                  <a:schemeClr val="tx1">
                    <a:lumMod val="75000"/>
                    <a:lumOff val="25000"/>
                  </a:schemeClr>
                </a:solidFill>
              </a:rPr>
              <a:t>Smallrye</a:t>
            </a:r>
            <a:r>
              <a:rPr lang="en-US" sz="2400" dirty="0">
                <a:solidFill>
                  <a:schemeClr val="tx1">
                    <a:lumMod val="75000"/>
                    <a:lumOff val="25000"/>
                  </a:schemeClr>
                </a:solidFill>
              </a:rPr>
              <a:t> Reactive Messaging </a:t>
            </a:r>
            <a:r>
              <a:rPr lang="en-US" sz="2400" dirty="0" err="1">
                <a:solidFill>
                  <a:schemeClr val="tx1">
                    <a:lumMod val="75000"/>
                    <a:lumOff val="25000"/>
                  </a:schemeClr>
                </a:solidFill>
              </a:rPr>
              <a:t>facilitent</a:t>
            </a:r>
            <a:r>
              <a:rPr lang="en-US" sz="2400" dirty="0">
                <a:solidFill>
                  <a:schemeClr val="tx1">
                    <a:lumMod val="75000"/>
                    <a:lumOff val="25000"/>
                  </a:schemeClr>
                </a:solidFill>
              </a:rPr>
              <a:t> </a:t>
            </a:r>
            <a:r>
              <a:rPr lang="en-US" sz="2400" dirty="0" err="1">
                <a:solidFill>
                  <a:schemeClr val="tx1">
                    <a:lumMod val="75000"/>
                    <a:lumOff val="25000"/>
                  </a:schemeClr>
                </a:solidFill>
              </a:rPr>
              <a:t>ce</a:t>
            </a:r>
            <a:r>
              <a:rPr lang="en-US" sz="2400" dirty="0">
                <a:solidFill>
                  <a:schemeClr val="tx1">
                    <a:lumMod val="75000"/>
                    <a:lumOff val="25000"/>
                  </a:schemeClr>
                </a:solidFill>
              </a:rPr>
              <a:t> type </a:t>
            </a:r>
            <a:r>
              <a:rPr lang="en-US" sz="2400" dirty="0" err="1">
                <a:solidFill>
                  <a:schemeClr val="tx1">
                    <a:lumMod val="75000"/>
                    <a:lumOff val="25000"/>
                  </a:schemeClr>
                </a:solidFill>
              </a:rPr>
              <a:t>d’architecture</a:t>
            </a:r>
            <a:r>
              <a:rPr lang="en-US" sz="2400" dirty="0">
                <a:solidFill>
                  <a:schemeClr val="tx1">
                    <a:lumMod val="75000"/>
                    <a:lumOff val="25000"/>
                  </a:schemeClr>
                </a:solidFill>
              </a:rPr>
              <a:t> </a:t>
            </a:r>
          </a:p>
        </p:txBody>
      </p:sp>
    </p:spTree>
    <p:extLst>
      <p:ext uri="{BB962C8B-B14F-4D97-AF65-F5344CB8AC3E}">
        <p14:creationId xmlns:p14="http://schemas.microsoft.com/office/powerpoint/2010/main" val="1566032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AAF26-BD3C-B0C9-F4F7-E5CB602478D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1537E3D-3E28-2374-D161-8C6833FD597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Cas d’usage</a:t>
            </a:r>
          </a:p>
        </p:txBody>
      </p:sp>
      <p:sp>
        <p:nvSpPr>
          <p:cNvPr id="6" name="TextBox 13">
            <a:extLst>
              <a:ext uri="{FF2B5EF4-FFF2-40B4-BE49-F238E27FC236}">
                <a16:creationId xmlns:a16="http://schemas.microsoft.com/office/drawing/2014/main" id="{42809D8B-9AF5-EF3C-DBAC-4B7DBA9B7859}"/>
              </a:ext>
            </a:extLst>
          </p:cNvPr>
          <p:cNvSpPr txBox="1"/>
          <p:nvPr/>
        </p:nvSpPr>
        <p:spPr>
          <a:xfrm>
            <a:off x="439705" y="1158723"/>
            <a:ext cx="10104377" cy="2308324"/>
          </a:xfrm>
          <a:prstGeom prst="rect">
            <a:avLst/>
          </a:prstGeom>
          <a:noFill/>
        </p:spPr>
        <p:txBody>
          <a:bodyPr wrap="square">
            <a:spAutoFit/>
          </a:bodyPr>
          <a:lstStyle/>
          <a:p>
            <a:r>
              <a:rPr lang="fr-FR" sz="2400" dirty="0">
                <a:solidFill>
                  <a:schemeClr val="tx1">
                    <a:lumMod val="75000"/>
                    <a:lumOff val="25000"/>
                  </a:schemeClr>
                </a:solidFill>
              </a:rPr>
              <a:t>Exemple Architecture ELK - </a:t>
            </a:r>
            <a:r>
              <a:rPr lang="fr-FR" sz="2400" dirty="0" err="1">
                <a:solidFill>
                  <a:schemeClr val="tx1">
                    <a:lumMod val="75000"/>
                    <a:lumOff val="25000"/>
                  </a:schemeClr>
                </a:solidFill>
              </a:rPr>
              <a:t>Bufferisation</a:t>
            </a:r>
            <a:r>
              <a:rPr lang="fr-FR" sz="2400" dirty="0">
                <a:solidFill>
                  <a:schemeClr val="tx1">
                    <a:lumMod val="75000"/>
                    <a:lumOff val="25000"/>
                  </a:schemeClr>
                </a:solidFill>
              </a:rPr>
              <a:t> des événements</a:t>
            </a: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633D5028-A86B-3A96-C889-FF5BABB4A4B5}"/>
              </a:ext>
            </a:extLst>
          </p:cNvPr>
          <p:cNvPicPr>
            <a:picLocks noChangeAspect="1"/>
          </p:cNvPicPr>
          <p:nvPr/>
        </p:nvPicPr>
        <p:blipFill>
          <a:blip r:embed="rId3">
            <a:lum/>
            <a:alphaModFix/>
          </a:blip>
          <a:srcRect/>
          <a:stretch>
            <a:fillRect/>
          </a:stretch>
        </p:blipFill>
        <p:spPr>
          <a:xfrm>
            <a:off x="580834" y="1666524"/>
            <a:ext cx="9393840" cy="4525920"/>
          </a:xfrm>
          <a:prstGeom prst="rect">
            <a:avLst/>
          </a:prstGeom>
          <a:noFill/>
          <a:ln>
            <a:noFill/>
          </a:ln>
        </p:spPr>
      </p:pic>
    </p:spTree>
    <p:extLst>
      <p:ext uri="{BB962C8B-B14F-4D97-AF65-F5344CB8AC3E}">
        <p14:creationId xmlns:p14="http://schemas.microsoft.com/office/powerpoint/2010/main" val="1018601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0C9E8A-47A3-6C38-67D2-820277FF82D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1687358-5E85-8712-FC07-DB44D1EA426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(Fundamentals)</a:t>
            </a:r>
          </a:p>
        </p:txBody>
      </p:sp>
      <p:sp>
        <p:nvSpPr>
          <p:cNvPr id="6" name="TextBox 13">
            <a:extLst>
              <a:ext uri="{FF2B5EF4-FFF2-40B4-BE49-F238E27FC236}">
                <a16:creationId xmlns:a16="http://schemas.microsoft.com/office/drawing/2014/main" id="{7278D197-68F3-2221-74FF-41DBD40A3AF7}"/>
              </a:ext>
            </a:extLst>
          </p:cNvPr>
          <p:cNvSpPr txBox="1"/>
          <p:nvPr/>
        </p:nvSpPr>
        <p:spPr>
          <a:xfrm>
            <a:off x="376773" y="990943"/>
            <a:ext cx="10104377" cy="6247864"/>
          </a:xfrm>
          <a:prstGeom prst="rect">
            <a:avLst/>
          </a:prstGeom>
          <a:noFill/>
        </p:spPr>
        <p:txBody>
          <a:bodyPr wrap="square">
            <a:spAutoFit/>
          </a:bodyPr>
          <a:lstStyle/>
          <a:p>
            <a:r>
              <a:rPr lang="fr-FR" sz="2800" dirty="0">
                <a:solidFill>
                  <a:schemeClr val="tx1">
                    <a:lumMod val="75000"/>
                    <a:lumOff val="25000"/>
                  </a:schemeClr>
                </a:solidFill>
              </a:rPr>
              <a:t>Kafka </a:t>
            </a:r>
            <a:r>
              <a:rPr lang="fr-FR" sz="2800" dirty="0" err="1">
                <a:solidFill>
                  <a:schemeClr val="tx1">
                    <a:lumMod val="75000"/>
                    <a:lumOff val="25000"/>
                  </a:schemeClr>
                </a:solidFill>
              </a:rPr>
              <a:t>ecosystem</a:t>
            </a:r>
            <a:r>
              <a:rPr lang="fr-FR" sz="2800" dirty="0">
                <a:solidFill>
                  <a:schemeClr val="tx1">
                    <a:lumMod val="75000"/>
                    <a:lumOff val="25000"/>
                  </a:schemeClr>
                </a:solidFill>
              </a:rPr>
              <a:t>: </a:t>
            </a:r>
          </a:p>
          <a:p>
            <a:pPr marL="914400" lvl="1" indent="-457200">
              <a:buFont typeface="Arial" panose="020B0604020202020204" pitchFamily="34" charset="0"/>
              <a:buChar char="•"/>
            </a:pPr>
            <a:r>
              <a:rPr lang="fr-FR" sz="2800" dirty="0">
                <a:solidFill>
                  <a:schemeClr val="tx1">
                    <a:lumMod val="75000"/>
                    <a:lumOff val="25000"/>
                  </a:schemeClr>
                </a:solidFill>
              </a:rPr>
              <a:t>Cluster, </a:t>
            </a:r>
          </a:p>
          <a:p>
            <a:pPr marL="914400" lvl="1" indent="-457200">
              <a:buFont typeface="Arial" panose="020B0604020202020204" pitchFamily="34" charset="0"/>
              <a:buChar char="•"/>
            </a:pPr>
            <a:r>
              <a:rPr lang="fr-FR" sz="2800" dirty="0">
                <a:solidFill>
                  <a:schemeClr val="tx1">
                    <a:lumMod val="75000"/>
                    <a:lumOff val="25000"/>
                  </a:schemeClr>
                </a:solidFill>
              </a:rPr>
              <a:t>Brokers, </a:t>
            </a:r>
          </a:p>
          <a:p>
            <a:pPr marL="914400" lvl="1" indent="-457200">
              <a:buFont typeface="Arial" panose="020B0604020202020204" pitchFamily="34" charset="0"/>
              <a:buChar char="•"/>
            </a:pPr>
            <a:r>
              <a:rPr lang="fr-FR" sz="2800" dirty="0">
                <a:solidFill>
                  <a:schemeClr val="tx1">
                    <a:lumMod val="75000"/>
                    <a:lumOff val="25000"/>
                  </a:schemeClr>
                </a:solidFill>
              </a:rPr>
              <a:t>Topics, </a:t>
            </a:r>
          </a:p>
          <a:p>
            <a:pPr marL="914400" lvl="1" indent="-457200">
              <a:buFont typeface="Arial" panose="020B0604020202020204" pitchFamily="34" charset="0"/>
              <a:buChar char="•"/>
            </a:pPr>
            <a:r>
              <a:rPr lang="fr-FR" sz="2800" dirty="0">
                <a:solidFill>
                  <a:schemeClr val="tx1">
                    <a:lumMod val="75000"/>
                    <a:lumOff val="25000"/>
                  </a:schemeClr>
                </a:solidFill>
              </a:rPr>
              <a:t>Partitions, </a:t>
            </a:r>
          </a:p>
          <a:p>
            <a:pPr marL="914400" lvl="1" indent="-457200">
              <a:buFont typeface="Arial" panose="020B0604020202020204" pitchFamily="34" charset="0"/>
              <a:buChar char="•"/>
            </a:pPr>
            <a:r>
              <a:rPr lang="fr-FR" sz="2800" dirty="0">
                <a:solidFill>
                  <a:schemeClr val="tx1">
                    <a:lumMod val="75000"/>
                    <a:lumOff val="25000"/>
                  </a:schemeClr>
                </a:solidFill>
              </a:rPr>
              <a:t>Offset, </a:t>
            </a:r>
          </a:p>
          <a:p>
            <a:pPr marL="914400" lvl="1" indent="-457200">
              <a:buFont typeface="Arial" panose="020B0604020202020204" pitchFamily="34" charset="0"/>
              <a:buChar char="•"/>
            </a:pPr>
            <a:r>
              <a:rPr lang="fr-FR" sz="2800" dirty="0">
                <a:solidFill>
                  <a:schemeClr val="tx1">
                    <a:lumMod val="75000"/>
                    <a:lumOff val="25000"/>
                  </a:schemeClr>
                </a:solidFill>
              </a:rPr>
              <a:t>Segments, </a:t>
            </a:r>
          </a:p>
          <a:p>
            <a:pPr marL="914400" lvl="1" indent="-457200">
              <a:buFont typeface="Arial" panose="020B0604020202020204" pitchFamily="34" charset="0"/>
              <a:buChar char="•"/>
            </a:pPr>
            <a:r>
              <a:rPr lang="fr-FR" sz="2800" dirty="0" err="1">
                <a:solidFill>
                  <a:schemeClr val="tx1">
                    <a:lumMod val="75000"/>
                    <a:lumOff val="25000"/>
                  </a:schemeClr>
                </a:solidFill>
              </a:rPr>
              <a:t>Producers</a:t>
            </a:r>
            <a:r>
              <a:rPr lang="fr-FR" sz="2800" dirty="0">
                <a:solidFill>
                  <a:schemeClr val="tx1">
                    <a:lumMod val="75000"/>
                    <a:lumOff val="25000"/>
                  </a:schemeClr>
                </a:solidFill>
              </a:rPr>
              <a:t>, </a:t>
            </a:r>
          </a:p>
          <a:p>
            <a:pPr marL="914400" lvl="1" indent="-457200">
              <a:buFont typeface="Arial" panose="020B0604020202020204" pitchFamily="34" charset="0"/>
              <a:buChar char="•"/>
            </a:pPr>
            <a:r>
              <a:rPr lang="fr-FR" sz="2800" dirty="0" err="1">
                <a:solidFill>
                  <a:schemeClr val="tx1">
                    <a:lumMod val="75000"/>
                    <a:lumOff val="25000"/>
                  </a:schemeClr>
                </a:solidFill>
              </a:rPr>
              <a:t>Consumers</a:t>
            </a:r>
            <a:r>
              <a:rPr lang="fr-FR" sz="2800" dirty="0">
                <a:solidFill>
                  <a:schemeClr val="tx1">
                    <a:lumMod val="75000"/>
                    <a:lumOff val="25000"/>
                  </a:schemeClr>
                </a:solidFill>
              </a:rPr>
              <a:t>, </a:t>
            </a:r>
          </a:p>
          <a:p>
            <a:pPr marL="914400" lvl="1" indent="-457200">
              <a:buFont typeface="Arial" panose="020B0604020202020204" pitchFamily="34" charset="0"/>
              <a:buChar char="•"/>
            </a:pPr>
            <a:r>
              <a:rPr lang="fr-FR" sz="2800" dirty="0" err="1">
                <a:solidFill>
                  <a:schemeClr val="tx1">
                    <a:lumMod val="75000"/>
                    <a:lumOff val="25000"/>
                  </a:schemeClr>
                </a:solidFill>
              </a:rPr>
              <a:t>Zookeeper</a:t>
            </a:r>
            <a:r>
              <a:rPr lang="fr-FR" sz="2800" dirty="0">
                <a:solidFill>
                  <a:schemeClr val="tx1">
                    <a:lumMod val="75000"/>
                    <a:lumOff val="25000"/>
                  </a:schemeClr>
                </a:solidFill>
              </a:rPr>
              <a:t>/</a:t>
            </a:r>
            <a:r>
              <a:rPr lang="fr-FR" sz="2800" dirty="0" err="1">
                <a:solidFill>
                  <a:schemeClr val="tx1">
                    <a:lumMod val="75000"/>
                    <a:lumOff val="25000"/>
                  </a:schemeClr>
                </a:solidFill>
              </a:rPr>
              <a:t>KRaft</a:t>
            </a:r>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096064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471455-FF0C-C74D-E922-E71B661C94A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269A53D-B60E-A8D8-D6A8-2674FA39A2E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Cluster</a:t>
            </a:r>
          </a:p>
        </p:txBody>
      </p:sp>
      <p:sp>
        <p:nvSpPr>
          <p:cNvPr id="6" name="TextBox 13">
            <a:extLst>
              <a:ext uri="{FF2B5EF4-FFF2-40B4-BE49-F238E27FC236}">
                <a16:creationId xmlns:a16="http://schemas.microsoft.com/office/drawing/2014/main" id="{AAF926C5-6112-7A00-8B0E-441C2817EEE0}"/>
              </a:ext>
            </a:extLst>
          </p:cNvPr>
          <p:cNvSpPr txBox="1"/>
          <p:nvPr/>
        </p:nvSpPr>
        <p:spPr>
          <a:xfrm>
            <a:off x="376773" y="990943"/>
            <a:ext cx="10104377" cy="7386638"/>
          </a:xfrm>
          <a:prstGeom prst="rect">
            <a:avLst/>
          </a:prstGeom>
          <a:noFill/>
        </p:spPr>
        <p:txBody>
          <a:bodyPr wrap="square">
            <a:spAutoFit/>
          </a:bodyPr>
          <a:lstStyle/>
          <a:p>
            <a:r>
              <a:rPr lang="fr-FR" sz="2800" dirty="0">
                <a:solidFill>
                  <a:schemeClr val="tx1">
                    <a:lumMod val="75000"/>
                    <a:lumOff val="25000"/>
                  </a:schemeClr>
                </a:solidFill>
              </a:rPr>
              <a:t> </a:t>
            </a:r>
            <a:endParaRPr lang="fr-FR" dirty="0"/>
          </a:p>
          <a:p>
            <a:r>
              <a:rPr lang="fr-FR" sz="2800" dirty="0">
                <a:solidFill>
                  <a:schemeClr val="tx1">
                    <a:lumMod val="75000"/>
                    <a:lumOff val="25000"/>
                  </a:schemeClr>
                </a:solidFill>
              </a:rPr>
              <a:t>Kafka s’exécute en </a:t>
            </a:r>
            <a:r>
              <a:rPr lang="fr-FR" sz="2800" b="1" i="1" dirty="0">
                <a:solidFill>
                  <a:schemeClr val="tx1">
                    <a:lumMod val="75000"/>
                    <a:lumOff val="25000"/>
                  </a:schemeClr>
                </a:solidFill>
              </a:rPr>
              <a:t>cluster </a:t>
            </a:r>
            <a:r>
              <a:rPr lang="fr-FR" sz="2800" dirty="0">
                <a:solidFill>
                  <a:schemeClr val="tx1">
                    <a:lumMod val="75000"/>
                    <a:lumOff val="25000"/>
                  </a:schemeClr>
                </a:solidFill>
              </a:rPr>
              <a:t>sur un ou plusieurs serveurs (</a:t>
            </a:r>
            <a:r>
              <a:rPr lang="fr-FR" sz="2800" b="1" i="1" dirty="0">
                <a:solidFill>
                  <a:schemeClr val="tx1">
                    <a:lumMod val="75000"/>
                    <a:lumOff val="25000"/>
                  </a:schemeClr>
                </a:solidFill>
              </a:rPr>
              <a:t>brokers</a:t>
            </a:r>
            <a:r>
              <a:rPr lang="fr-FR" sz="2800" dirty="0">
                <a:solidFill>
                  <a:schemeClr val="tx1">
                    <a:lumMod val="75000"/>
                    <a:lumOff val="25000"/>
                  </a:schemeClr>
                </a:solidFill>
              </a:rPr>
              <a:t>) pouvant être déployés dans différents </a:t>
            </a:r>
            <a:r>
              <a:rPr lang="fr-FR" sz="2800" dirty="0" err="1">
                <a:solidFill>
                  <a:schemeClr val="tx1">
                    <a:lumMod val="75000"/>
                    <a:lumOff val="25000"/>
                  </a:schemeClr>
                </a:solidFill>
              </a:rPr>
              <a:t>data-center</a:t>
            </a:r>
            <a:r>
              <a:rPr lang="fr-FR" sz="2800" dirty="0">
                <a:solidFill>
                  <a:schemeClr val="tx1">
                    <a:lumMod val="75000"/>
                    <a:lumOff val="25000"/>
                  </a:schemeClr>
                </a:solidFill>
              </a:rPr>
              <a:t>. </a:t>
            </a:r>
          </a:p>
          <a:p>
            <a:endParaRPr lang="fr-FR" sz="2800" dirty="0">
              <a:solidFill>
                <a:schemeClr val="tx1">
                  <a:lumMod val="75000"/>
                  <a:lumOff val="25000"/>
                </a:schemeClr>
              </a:solidFill>
            </a:endParaRPr>
          </a:p>
          <a:p>
            <a:r>
              <a:rPr lang="fr-FR" sz="2800" dirty="0">
                <a:solidFill>
                  <a:schemeClr val="tx1">
                    <a:lumMod val="75000"/>
                    <a:lumOff val="25000"/>
                  </a:schemeClr>
                </a:solidFill>
              </a:rPr>
              <a:t>Le cluster Kafka stocke </a:t>
            </a:r>
          </a:p>
          <a:p>
            <a:r>
              <a:rPr lang="fr-FR" sz="2800" dirty="0">
                <a:solidFill>
                  <a:schemeClr val="tx1">
                    <a:lumMod val="75000"/>
                    <a:lumOff val="25000"/>
                  </a:schemeClr>
                </a:solidFill>
              </a:rPr>
              <a:t>des flux d'enregistrements : les </a:t>
            </a:r>
            <a:r>
              <a:rPr lang="fr-FR" sz="2800" b="1" i="1" dirty="0">
                <a:solidFill>
                  <a:schemeClr val="tx1">
                    <a:lumMod val="75000"/>
                    <a:lumOff val="25000"/>
                  </a:schemeClr>
                </a:solidFill>
              </a:rPr>
              <a:t>records (messages)</a:t>
            </a:r>
          </a:p>
          <a:p>
            <a:r>
              <a:rPr lang="fr-FR" sz="2800" dirty="0">
                <a:solidFill>
                  <a:schemeClr val="tx1">
                    <a:lumMod val="75000"/>
                    <a:lumOff val="25000"/>
                  </a:schemeClr>
                </a:solidFill>
              </a:rPr>
              <a:t>dans des rubriques : les </a:t>
            </a:r>
            <a:r>
              <a:rPr lang="fr-FR" sz="2800" b="1" i="1" dirty="0">
                <a:solidFill>
                  <a:schemeClr val="tx1">
                    <a:lumMod val="75000"/>
                    <a:lumOff val="25000"/>
                  </a:schemeClr>
                </a:solidFill>
              </a:rPr>
              <a:t>topics</a:t>
            </a:r>
            <a:r>
              <a:rPr lang="fr-FR" sz="2800" dirty="0">
                <a:solidFill>
                  <a:schemeClr val="tx1">
                    <a:lumMod val="75000"/>
                    <a:lumOff val="25000"/>
                  </a:schemeClr>
                </a:solidFill>
              </a:rPr>
              <a:t>.</a:t>
            </a:r>
          </a:p>
          <a:p>
            <a:endParaRPr lang="fr-FR" sz="2800" dirty="0">
              <a:solidFill>
                <a:schemeClr val="tx1">
                  <a:lumMod val="75000"/>
                  <a:lumOff val="25000"/>
                </a:schemeClr>
              </a:solidFill>
            </a:endParaRPr>
          </a:p>
          <a:p>
            <a:r>
              <a:rPr lang="fr-FR" sz="2800" dirty="0">
                <a:solidFill>
                  <a:schemeClr val="tx1">
                    <a:lumMod val="75000"/>
                    <a:lumOff val="25000"/>
                  </a:schemeClr>
                </a:solidFill>
              </a:rPr>
              <a:t>Chaque enregistrement se compose d'une clé éventuelle, d'une valeur, </a:t>
            </a:r>
          </a:p>
          <a:p>
            <a:r>
              <a:rPr lang="fr-FR" sz="2800" dirty="0">
                <a:solidFill>
                  <a:schemeClr val="tx1">
                    <a:lumMod val="75000"/>
                    <a:lumOff val="25000"/>
                  </a:schemeClr>
                </a:solidFill>
              </a:rPr>
              <a:t>d'un horodatage et éventuellement des entêtes.</a:t>
            </a:r>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3460816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E5569-41AA-65E4-ED18-2483C6A6B29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202B715-6282-79F4-1314-70565739F26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Cluster</a:t>
            </a:r>
          </a:p>
        </p:txBody>
      </p:sp>
      <p:sp>
        <p:nvSpPr>
          <p:cNvPr id="6" name="TextBox 13">
            <a:extLst>
              <a:ext uri="{FF2B5EF4-FFF2-40B4-BE49-F238E27FC236}">
                <a16:creationId xmlns:a16="http://schemas.microsoft.com/office/drawing/2014/main" id="{229C6491-A8FB-5F38-B563-62A4B18EFB76}"/>
              </a:ext>
            </a:extLst>
          </p:cNvPr>
          <p:cNvSpPr txBox="1"/>
          <p:nvPr/>
        </p:nvSpPr>
        <p:spPr>
          <a:xfrm>
            <a:off x="376773" y="990943"/>
            <a:ext cx="10104377" cy="7386638"/>
          </a:xfrm>
          <a:prstGeom prst="rect">
            <a:avLst/>
          </a:prstGeom>
          <a:noFill/>
        </p:spPr>
        <p:txBody>
          <a:bodyPr wrap="square">
            <a:spAutoFit/>
          </a:bodyPr>
          <a:lstStyle/>
          <a:p>
            <a:r>
              <a:rPr lang="fr-FR" sz="2800" dirty="0">
                <a:solidFill>
                  <a:schemeClr val="tx1">
                    <a:lumMod val="75000"/>
                    <a:lumOff val="25000"/>
                  </a:schemeClr>
                </a:solidFill>
              </a:rPr>
              <a:t> </a:t>
            </a:r>
            <a:endParaRPr lang="fr-FR" dirty="0"/>
          </a:p>
          <a:p>
            <a:r>
              <a:rPr lang="fr-FR" sz="2800" dirty="0">
                <a:solidFill>
                  <a:schemeClr val="tx1">
                    <a:lumMod val="75000"/>
                    <a:lumOff val="25000"/>
                  </a:schemeClr>
                </a:solidFill>
              </a:rPr>
              <a:t>Kafka s’exécute en </a:t>
            </a:r>
            <a:r>
              <a:rPr lang="fr-FR" sz="2800" b="1" i="1" dirty="0">
                <a:solidFill>
                  <a:schemeClr val="tx1">
                    <a:lumMod val="75000"/>
                    <a:lumOff val="25000"/>
                  </a:schemeClr>
                </a:solidFill>
              </a:rPr>
              <a:t>cluster </a:t>
            </a:r>
            <a:r>
              <a:rPr lang="fr-FR" sz="2800" dirty="0">
                <a:solidFill>
                  <a:schemeClr val="tx1">
                    <a:lumMod val="75000"/>
                    <a:lumOff val="25000"/>
                  </a:schemeClr>
                </a:solidFill>
              </a:rPr>
              <a:t>sur un ou plusieurs serveurs (</a:t>
            </a:r>
            <a:r>
              <a:rPr lang="fr-FR" sz="2800" b="1" i="1" dirty="0">
                <a:solidFill>
                  <a:schemeClr val="tx1">
                    <a:lumMod val="75000"/>
                    <a:lumOff val="25000"/>
                  </a:schemeClr>
                </a:solidFill>
              </a:rPr>
              <a:t>brokers</a:t>
            </a:r>
            <a:r>
              <a:rPr lang="fr-FR" sz="2800" dirty="0">
                <a:solidFill>
                  <a:schemeClr val="tx1">
                    <a:lumMod val="75000"/>
                    <a:lumOff val="25000"/>
                  </a:schemeClr>
                </a:solidFill>
              </a:rPr>
              <a:t>) pouvant être déployés dans différents </a:t>
            </a:r>
            <a:r>
              <a:rPr lang="fr-FR" sz="2800" dirty="0" err="1">
                <a:solidFill>
                  <a:schemeClr val="tx1">
                    <a:lumMod val="75000"/>
                    <a:lumOff val="25000"/>
                  </a:schemeClr>
                </a:solidFill>
              </a:rPr>
              <a:t>data-center</a:t>
            </a:r>
            <a:r>
              <a:rPr lang="fr-FR" sz="2800" dirty="0">
                <a:solidFill>
                  <a:schemeClr val="tx1">
                    <a:lumMod val="75000"/>
                    <a:lumOff val="25000"/>
                  </a:schemeClr>
                </a:solidFill>
              </a:rPr>
              <a:t>. </a:t>
            </a:r>
          </a:p>
          <a:p>
            <a:endParaRPr lang="fr-FR" sz="2800" dirty="0">
              <a:solidFill>
                <a:schemeClr val="tx1">
                  <a:lumMod val="75000"/>
                  <a:lumOff val="25000"/>
                </a:schemeClr>
              </a:solidFill>
            </a:endParaRPr>
          </a:p>
          <a:p>
            <a:r>
              <a:rPr lang="fr-FR" sz="2800" dirty="0">
                <a:solidFill>
                  <a:schemeClr val="tx1">
                    <a:lumMod val="75000"/>
                    <a:lumOff val="25000"/>
                  </a:schemeClr>
                </a:solidFill>
              </a:rPr>
              <a:t>Le cluster Kafka stocke </a:t>
            </a:r>
          </a:p>
          <a:p>
            <a:r>
              <a:rPr lang="fr-FR" sz="2800" dirty="0">
                <a:solidFill>
                  <a:schemeClr val="tx1">
                    <a:lumMod val="75000"/>
                    <a:lumOff val="25000"/>
                  </a:schemeClr>
                </a:solidFill>
              </a:rPr>
              <a:t>des flux d'enregistrements : les </a:t>
            </a:r>
            <a:r>
              <a:rPr lang="fr-FR" sz="2800" b="1" i="1" dirty="0">
                <a:solidFill>
                  <a:schemeClr val="tx1">
                    <a:lumMod val="75000"/>
                    <a:lumOff val="25000"/>
                  </a:schemeClr>
                </a:solidFill>
              </a:rPr>
              <a:t>records (messages)</a:t>
            </a:r>
          </a:p>
          <a:p>
            <a:r>
              <a:rPr lang="fr-FR" sz="2800" dirty="0">
                <a:solidFill>
                  <a:schemeClr val="tx1">
                    <a:lumMod val="75000"/>
                    <a:lumOff val="25000"/>
                  </a:schemeClr>
                </a:solidFill>
              </a:rPr>
              <a:t>dans des rubriques : les </a:t>
            </a:r>
            <a:r>
              <a:rPr lang="fr-FR" sz="2800" b="1" i="1" dirty="0">
                <a:solidFill>
                  <a:schemeClr val="tx1">
                    <a:lumMod val="75000"/>
                    <a:lumOff val="25000"/>
                  </a:schemeClr>
                </a:solidFill>
              </a:rPr>
              <a:t>topics</a:t>
            </a:r>
            <a:r>
              <a:rPr lang="fr-FR" sz="2800" dirty="0">
                <a:solidFill>
                  <a:schemeClr val="tx1">
                    <a:lumMod val="75000"/>
                    <a:lumOff val="25000"/>
                  </a:schemeClr>
                </a:solidFill>
              </a:rPr>
              <a:t>.</a:t>
            </a:r>
          </a:p>
          <a:p>
            <a:endParaRPr lang="fr-FR" sz="2800" dirty="0">
              <a:solidFill>
                <a:schemeClr val="tx1">
                  <a:lumMod val="75000"/>
                  <a:lumOff val="25000"/>
                </a:schemeClr>
              </a:solidFill>
            </a:endParaRPr>
          </a:p>
          <a:p>
            <a:r>
              <a:rPr lang="fr-FR" sz="2800" dirty="0">
                <a:solidFill>
                  <a:schemeClr val="tx1">
                    <a:lumMod val="75000"/>
                    <a:lumOff val="25000"/>
                  </a:schemeClr>
                </a:solidFill>
              </a:rPr>
              <a:t>Chaque enregistrement se compose d'une clé éventuelle, d'une valeur, </a:t>
            </a:r>
          </a:p>
          <a:p>
            <a:r>
              <a:rPr lang="fr-FR" sz="2800" dirty="0">
                <a:solidFill>
                  <a:schemeClr val="tx1">
                    <a:lumMod val="75000"/>
                    <a:lumOff val="25000"/>
                  </a:schemeClr>
                </a:solidFill>
              </a:rPr>
              <a:t>d'un horodatage et éventuellement des entêtes.</a:t>
            </a:r>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026407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B68F92-6C64-EE4C-A92D-D8D0F90DD02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C545B60-2097-A6B2-A308-EBD99D9C722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Topic</a:t>
            </a:r>
          </a:p>
        </p:txBody>
      </p:sp>
      <p:sp>
        <p:nvSpPr>
          <p:cNvPr id="6" name="TextBox 13">
            <a:extLst>
              <a:ext uri="{FF2B5EF4-FFF2-40B4-BE49-F238E27FC236}">
                <a16:creationId xmlns:a16="http://schemas.microsoft.com/office/drawing/2014/main" id="{D17D6FFA-8578-3921-97AF-BC185D973F95}"/>
              </a:ext>
            </a:extLst>
          </p:cNvPr>
          <p:cNvSpPr txBox="1"/>
          <p:nvPr/>
        </p:nvSpPr>
        <p:spPr>
          <a:xfrm>
            <a:off x="376773" y="990943"/>
            <a:ext cx="10104377" cy="5047536"/>
          </a:xfrm>
          <a:prstGeom prst="rect">
            <a:avLst/>
          </a:prstGeom>
          <a:noFill/>
        </p:spPr>
        <p:txBody>
          <a:bodyPr wrap="square" lIns="91440" tIns="45720" rIns="91440" bIns="45720" anchor="t">
            <a:spAutoFit/>
          </a:bodyPr>
          <a:lstStyle/>
          <a:p>
            <a:r>
              <a:rPr lang="fr-FR" sz="2400" dirty="0">
                <a:solidFill>
                  <a:schemeClr val="tx1">
                    <a:lumMod val="75000"/>
                    <a:lumOff val="25000"/>
                  </a:schemeClr>
                </a:solidFill>
                <a:cs typeface="Arial"/>
              </a:rPr>
              <a:t>Les topics de Kafka sont des catégories logiques de messages</a:t>
            </a:r>
          </a:p>
          <a:p>
            <a:r>
              <a:rPr lang="fr-FR" sz="2400" dirty="0">
                <a:solidFill>
                  <a:schemeClr val="tx1">
                    <a:lumMod val="75000"/>
                    <a:lumOff val="25000"/>
                  </a:schemeClr>
                </a:solidFill>
              </a:rPr>
              <a:t>Les </a:t>
            </a:r>
            <a:r>
              <a:rPr lang="fr-FR" sz="2400" i="1" dirty="0">
                <a:solidFill>
                  <a:schemeClr val="tx1">
                    <a:lumMod val="75000"/>
                    <a:lumOff val="25000"/>
                  </a:schemeClr>
                </a:solidFill>
              </a:rPr>
              <a:t>records </a:t>
            </a:r>
            <a:r>
              <a:rPr lang="fr-FR" sz="2400" dirty="0">
                <a:solidFill>
                  <a:schemeClr val="tx1">
                    <a:lumMod val="75000"/>
                    <a:lumOff val="25000"/>
                  </a:schemeClr>
                </a:solidFill>
              </a:rPr>
              <a:t>sont publiés vers des </a:t>
            </a:r>
            <a:r>
              <a:rPr lang="fr-FR" sz="2400" b="1" i="1" dirty="0">
                <a:solidFill>
                  <a:schemeClr val="tx1">
                    <a:lumMod val="75000"/>
                    <a:lumOff val="25000"/>
                  </a:schemeClr>
                </a:solidFill>
              </a:rPr>
              <a:t>topics</a:t>
            </a:r>
            <a:r>
              <a:rPr lang="fr-FR" sz="2400" dirty="0">
                <a:solidFill>
                  <a:schemeClr val="tx1">
                    <a:lumMod val="75000"/>
                    <a:lumOff val="25000"/>
                  </a:schemeClr>
                </a:solidFill>
              </a:rPr>
              <a:t>.</a:t>
            </a:r>
          </a:p>
          <a:p>
            <a:r>
              <a:rPr lang="fr-FR" sz="2400" dirty="0">
                <a:solidFill>
                  <a:schemeClr val="tx1">
                    <a:lumMod val="75000"/>
                    <a:lumOff val="25000"/>
                  </a:schemeClr>
                </a:solidFill>
              </a:rPr>
              <a:t>Les </a:t>
            </a:r>
            <a:r>
              <a:rPr lang="fr-FR" sz="2400" i="1" dirty="0">
                <a:solidFill>
                  <a:schemeClr val="tx1">
                    <a:lumMod val="75000"/>
                    <a:lumOff val="25000"/>
                  </a:schemeClr>
                </a:solidFill>
              </a:rPr>
              <a:t>topics </a:t>
            </a:r>
            <a:r>
              <a:rPr lang="fr-FR" sz="2400" dirty="0">
                <a:solidFill>
                  <a:schemeClr val="tx1">
                    <a:lumMod val="75000"/>
                    <a:lumOff val="25000"/>
                  </a:schemeClr>
                </a:solidFill>
              </a:rPr>
              <a:t>de Kafka peuvent avoir Zéro, Un ou de multiples abonnés</a:t>
            </a:r>
          </a:p>
          <a:p>
            <a:r>
              <a:rPr lang="fr-FR" sz="2400" dirty="0">
                <a:solidFill>
                  <a:schemeClr val="tx1">
                    <a:lumMod val="75000"/>
                    <a:lumOff val="25000"/>
                  </a:schemeClr>
                </a:solidFill>
              </a:rPr>
              <a:t>Les topics peuvent être </a:t>
            </a:r>
            <a:r>
              <a:rPr lang="fr-FR" sz="2400" b="1" i="1" dirty="0">
                <a:solidFill>
                  <a:schemeClr val="tx1">
                    <a:lumMod val="75000"/>
                    <a:lumOff val="25000"/>
                  </a:schemeClr>
                </a:solidFill>
              </a:rPr>
              <a:t>partitionnés. </a:t>
            </a:r>
            <a:endParaRPr lang="fr-FR" sz="2400" dirty="0">
              <a:solidFill>
                <a:schemeClr val="tx1">
                  <a:lumMod val="75000"/>
                  <a:lumOff val="25000"/>
                </a:schemeClr>
              </a:solidFill>
            </a:endParaRPr>
          </a:p>
          <a:p>
            <a:r>
              <a:rPr lang="fr-FR" sz="2400" dirty="0">
                <a:solidFill>
                  <a:schemeClr val="tx1">
                    <a:lumMod val="75000"/>
                    <a:lumOff val="25000"/>
                  </a:schemeClr>
                </a:solidFill>
              </a:rPr>
              <a:t>Le cluster Kafka conserve donc un journal partitionné</a:t>
            </a:r>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6CC7A00F-1832-475D-5BA2-331B48082E21}"/>
              </a:ext>
            </a:extLst>
          </p:cNvPr>
          <p:cNvPicPr>
            <a:picLocks noChangeAspect="1"/>
          </p:cNvPicPr>
          <p:nvPr/>
        </p:nvPicPr>
        <p:blipFill>
          <a:blip r:embed="rId3"/>
          <a:stretch>
            <a:fillRect/>
          </a:stretch>
        </p:blipFill>
        <p:spPr>
          <a:xfrm>
            <a:off x="2327945" y="3222813"/>
            <a:ext cx="3962400" cy="2543175"/>
          </a:xfrm>
          <a:prstGeom prst="rect">
            <a:avLst/>
          </a:prstGeom>
        </p:spPr>
      </p:pic>
    </p:spTree>
    <p:extLst>
      <p:ext uri="{BB962C8B-B14F-4D97-AF65-F5344CB8AC3E}">
        <p14:creationId xmlns:p14="http://schemas.microsoft.com/office/powerpoint/2010/main" val="34491969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22854-90EF-AF43-FA13-BC6B8160AC1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2C3EEDA-C785-F530-6E65-D61D072C15BC}"/>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Apport des Partitions</a:t>
            </a:r>
          </a:p>
        </p:txBody>
      </p:sp>
      <p:sp>
        <p:nvSpPr>
          <p:cNvPr id="6" name="TextBox 13">
            <a:extLst>
              <a:ext uri="{FF2B5EF4-FFF2-40B4-BE49-F238E27FC236}">
                <a16:creationId xmlns:a16="http://schemas.microsoft.com/office/drawing/2014/main" id="{F3762AE2-BC65-0A37-C31D-231F059065ED}"/>
              </a:ext>
            </a:extLst>
          </p:cNvPr>
          <p:cNvSpPr txBox="1"/>
          <p:nvPr/>
        </p:nvSpPr>
        <p:spPr>
          <a:xfrm>
            <a:off x="376773" y="990943"/>
            <a:ext cx="10104377" cy="4524315"/>
          </a:xfrm>
          <a:prstGeom prst="rect">
            <a:avLst/>
          </a:prstGeom>
          <a:noFill/>
        </p:spPr>
        <p:txBody>
          <a:bodyPr wrap="square">
            <a:spAutoFit/>
          </a:bodyPr>
          <a:lstStyle/>
          <a:p>
            <a:r>
              <a:rPr lang="fr-FR" sz="2000" dirty="0">
                <a:solidFill>
                  <a:schemeClr val="tx1">
                    <a:lumMod val="75000"/>
                    <a:lumOff val="25000"/>
                  </a:schemeClr>
                </a:solidFill>
              </a:rPr>
              <a:t>Les partitions autorisent le parallélisme et augmentent la capacité de stockage en utilisant les capacités disque de chaque </a:t>
            </a:r>
            <a:r>
              <a:rPr lang="fr-FR" sz="2000" dirty="0" err="1">
                <a:solidFill>
                  <a:schemeClr val="tx1">
                    <a:lumMod val="75000"/>
                    <a:lumOff val="25000"/>
                  </a:schemeClr>
                </a:solidFill>
              </a:rPr>
              <a:t>noeud</a:t>
            </a:r>
            <a:r>
              <a:rPr lang="fr-FR" sz="2000" dirty="0">
                <a:solidFill>
                  <a:schemeClr val="tx1">
                    <a:lumMod val="75000"/>
                    <a:lumOff val="25000"/>
                  </a:schemeClr>
                </a:solidFill>
              </a:rPr>
              <a:t>.</a:t>
            </a:r>
          </a:p>
          <a:p>
            <a:endParaRPr lang="fr-FR" sz="2000" dirty="0">
              <a:solidFill>
                <a:schemeClr val="tx1">
                  <a:lumMod val="75000"/>
                  <a:lumOff val="25000"/>
                </a:schemeClr>
              </a:solidFill>
            </a:endParaRPr>
          </a:p>
          <a:p>
            <a:r>
              <a:rPr lang="fr-FR" sz="2000" dirty="0">
                <a:solidFill>
                  <a:schemeClr val="tx1">
                    <a:lumMod val="75000"/>
                    <a:lumOff val="25000"/>
                  </a:schemeClr>
                </a:solidFill>
              </a:rPr>
              <a:t>L’ordre des messages n’est garanti qu’à l’intérieur d’une partition</a:t>
            </a:r>
          </a:p>
          <a:p>
            <a:endParaRPr lang="fr-FR" sz="2000" dirty="0">
              <a:solidFill>
                <a:schemeClr val="tx1">
                  <a:lumMod val="75000"/>
                  <a:lumOff val="25000"/>
                </a:schemeClr>
              </a:solidFill>
            </a:endParaRPr>
          </a:p>
          <a:p>
            <a:r>
              <a:rPr lang="fr-FR" sz="2000" dirty="0">
                <a:solidFill>
                  <a:schemeClr val="tx1">
                    <a:lumMod val="75000"/>
                    <a:lumOff val="25000"/>
                  </a:schemeClr>
                </a:solidFill>
              </a:rPr>
              <a:t>Le nombre de partition est fixé à la création du </a:t>
            </a:r>
            <a:r>
              <a:rPr lang="fr-FR" sz="2000" i="1" dirty="0">
                <a:solidFill>
                  <a:schemeClr val="tx1">
                    <a:lumMod val="75000"/>
                    <a:lumOff val="25000"/>
                  </a:schemeClr>
                </a:solidFill>
              </a:rPr>
              <a:t>topic. </a:t>
            </a:r>
          </a:p>
          <a:p>
            <a:r>
              <a:rPr lang="fr-FR" sz="2000" dirty="0">
                <a:solidFill>
                  <a:schemeClr val="tx1">
                    <a:lumMod val="75000"/>
                    <a:lumOff val="25000"/>
                  </a:schemeClr>
                </a:solidFill>
              </a:rPr>
              <a:t>Il peut être augmenté mais pas réduit.</a:t>
            </a:r>
            <a:endParaRPr lang="fr-FR" sz="2000"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4" name="Image 3">
            <a:extLst>
              <a:ext uri="{FF2B5EF4-FFF2-40B4-BE49-F238E27FC236}">
                <a16:creationId xmlns:a16="http://schemas.microsoft.com/office/drawing/2014/main" id="{02E79FC0-537A-B4B6-AB82-317987D16BD2}"/>
              </a:ext>
            </a:extLst>
          </p:cNvPr>
          <p:cNvPicPr>
            <a:picLocks noChangeAspect="1"/>
          </p:cNvPicPr>
          <p:nvPr/>
        </p:nvPicPr>
        <p:blipFill>
          <a:blip r:embed="rId3"/>
          <a:stretch>
            <a:fillRect/>
          </a:stretch>
        </p:blipFill>
        <p:spPr>
          <a:xfrm>
            <a:off x="1485364" y="3381169"/>
            <a:ext cx="4714100" cy="2179284"/>
          </a:xfrm>
          <a:prstGeom prst="rect">
            <a:avLst/>
          </a:prstGeom>
        </p:spPr>
      </p:pic>
    </p:spTree>
    <p:extLst>
      <p:ext uri="{BB962C8B-B14F-4D97-AF65-F5344CB8AC3E}">
        <p14:creationId xmlns:p14="http://schemas.microsoft.com/office/powerpoint/2010/main" val="1031355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81C8C3-FED8-0AC0-E5B0-80A3CB2544A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9005D40-1B08-3318-08D3-1E24DF6916B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Segments</a:t>
            </a:r>
          </a:p>
        </p:txBody>
      </p:sp>
      <p:sp>
        <p:nvSpPr>
          <p:cNvPr id="6" name="TextBox 13">
            <a:extLst>
              <a:ext uri="{FF2B5EF4-FFF2-40B4-BE49-F238E27FC236}">
                <a16:creationId xmlns:a16="http://schemas.microsoft.com/office/drawing/2014/main" id="{AA17256B-A43A-B5C3-5D19-2BAEFCD42ED1}"/>
              </a:ext>
            </a:extLst>
          </p:cNvPr>
          <p:cNvSpPr txBox="1"/>
          <p:nvPr/>
        </p:nvSpPr>
        <p:spPr>
          <a:xfrm>
            <a:off x="246431" y="990943"/>
            <a:ext cx="10234719" cy="8094524"/>
          </a:xfrm>
          <a:prstGeom prst="rect">
            <a:avLst/>
          </a:prstGeom>
          <a:noFill/>
        </p:spPr>
        <p:txBody>
          <a:bodyPr wrap="square" lIns="91440" tIns="45720" rIns="91440" bIns="45720" anchor="t">
            <a:spAutoFit/>
          </a:bodyPr>
          <a:lstStyle/>
          <a:p>
            <a:r>
              <a:rPr lang="fr-FR" sz="2000" dirty="0">
                <a:solidFill>
                  <a:schemeClr val="tx1">
                    <a:lumMod val="75000"/>
                    <a:lumOff val="25000"/>
                  </a:schemeClr>
                </a:solidFill>
              </a:rPr>
              <a:t> </a:t>
            </a:r>
            <a:endParaRPr lang="fr-FR" sz="2000" dirty="0">
              <a:solidFill>
                <a:schemeClr val="tx1">
                  <a:lumMod val="75000"/>
                  <a:lumOff val="25000"/>
                </a:schemeClr>
              </a:solidFill>
              <a:cs typeface="Arial"/>
            </a:endParaRPr>
          </a:p>
          <a:p>
            <a:r>
              <a:rPr lang="fr-FR" sz="2400" dirty="0">
                <a:solidFill>
                  <a:schemeClr val="bg2">
                    <a:lumMod val="25000"/>
                  </a:schemeClr>
                </a:solidFill>
                <a:latin typeface="Arial"/>
                <a:ea typeface="Calibri"/>
                <a:cs typeface="Calibri"/>
              </a:rPr>
              <a:t> Un segment est un fichier physique sur le disque contenant une partie des messages d’une partition.</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ea typeface="Calibri"/>
                <a:cs typeface="Calibri"/>
              </a:rPr>
              <a:t> Chaque partition de topic est divisée en plusieurs fichiers de segments.</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ea typeface="Calibri"/>
                <a:cs typeface="Calibri"/>
              </a:rPr>
              <a:t> Kafka écrit les nouveaux messages dans le segment actif (le plus récent).</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ea typeface="Calibri"/>
                <a:cs typeface="Calibri"/>
              </a:rPr>
              <a:t> Lorsqu’un segment atteint une limite de taille ou de temps, un nouveau segment est créé.</a:t>
            </a:r>
          </a:p>
          <a:p>
            <a:endParaRPr lang="fr-FR" sz="2400" dirty="0">
              <a:solidFill>
                <a:schemeClr val="bg2">
                  <a:lumMod val="25000"/>
                </a:schemeClr>
              </a:solidFill>
              <a:ea typeface="Calibri"/>
              <a:cs typeface="Calibri"/>
            </a:endParaRPr>
          </a:p>
          <a:p>
            <a:r>
              <a:rPr lang="fr-FR" sz="2400" dirty="0">
                <a:solidFill>
                  <a:schemeClr val="bg2">
                    <a:lumMod val="25000"/>
                  </a:schemeClr>
                </a:solidFill>
                <a:latin typeface="Arial"/>
                <a:ea typeface="Calibri"/>
                <a:cs typeface="Calibri"/>
              </a:rPr>
              <a:t>Supprimé lorsque la politique de rétention l’exige.</a:t>
            </a:r>
            <a:endParaRPr lang="fr-FR" sz="2400">
              <a:solidFill>
                <a:schemeClr val="bg2">
                  <a:lumMod val="25000"/>
                </a:schemeClr>
              </a:solidFill>
              <a:latin typeface="Arial"/>
              <a:ea typeface="Calibri"/>
              <a:cs typeface="Calibri"/>
            </a:endParaRP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ea typeface="Calibri"/>
                <a:cs typeface="Calibri"/>
              </a:rPr>
              <a:t>Le nom du fichier correspond à l’offset de départ du segment.</a:t>
            </a:r>
            <a:endParaRPr lang="fr-FR" sz="2400" dirty="0">
              <a:solidFill>
                <a:schemeClr val="bg2">
                  <a:lumMod val="25000"/>
                </a:schemeClr>
              </a:solidFill>
              <a:latin typeface="Arial"/>
            </a:endParaRPr>
          </a:p>
          <a:p>
            <a:endParaRPr lang="fr-FR" sz="2000" dirty="0">
              <a:solidFill>
                <a:srgbClr val="000000"/>
              </a:solidFill>
              <a:cs typeface="Arial"/>
            </a:endParaRPr>
          </a:p>
          <a:p>
            <a:endParaRPr lang="fr-FR" sz="2000" dirty="0">
              <a:solidFill>
                <a:schemeClr val="tx1">
                  <a:lumMod val="75000"/>
                  <a:lumOff val="25000"/>
                </a:schemeClr>
              </a:solidFill>
              <a:cs typeface="Arial"/>
            </a:endParaRPr>
          </a:p>
          <a:p>
            <a:endParaRPr lang="fr-FR" sz="2800" dirty="0">
              <a:solidFill>
                <a:schemeClr val="tx1">
                  <a:lumMod val="75000"/>
                  <a:lumOff val="25000"/>
                </a:schemeClr>
              </a:solidFill>
              <a:cs typeface="Arial" panose="020B0604020202020204"/>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cs typeface="Arial" panose="020B0604020202020204"/>
            </a:endParaRPr>
          </a:p>
          <a:p>
            <a:endParaRPr lang="fr-FR" sz="2400" dirty="0">
              <a:solidFill>
                <a:schemeClr val="tx1">
                  <a:lumMod val="75000"/>
                  <a:lumOff val="25000"/>
                </a:schemeClr>
              </a:solidFill>
              <a:cs typeface="Arial" panose="020B0604020202020204"/>
            </a:endParaRPr>
          </a:p>
          <a:p>
            <a:endParaRPr lang="fr-FR" sz="2400" dirty="0">
              <a:solidFill>
                <a:schemeClr val="tx1">
                  <a:lumMod val="75000"/>
                  <a:lumOff val="25000"/>
                </a:schemeClr>
              </a:solidFill>
              <a:cs typeface="Arial" panose="020B0604020202020204"/>
            </a:endParaRPr>
          </a:p>
        </p:txBody>
      </p:sp>
    </p:spTree>
    <p:extLst>
      <p:ext uri="{BB962C8B-B14F-4D97-AF65-F5344CB8AC3E}">
        <p14:creationId xmlns:p14="http://schemas.microsoft.com/office/powerpoint/2010/main" val="14372943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01A597-6122-74B0-5CB0-6D9FF227EC6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3B78D65-3BD1-369A-2AE5-EDB9B3707B2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Segments Structure</a:t>
            </a:r>
          </a:p>
        </p:txBody>
      </p:sp>
      <p:sp>
        <p:nvSpPr>
          <p:cNvPr id="6" name="TextBox 13">
            <a:extLst>
              <a:ext uri="{FF2B5EF4-FFF2-40B4-BE49-F238E27FC236}">
                <a16:creationId xmlns:a16="http://schemas.microsoft.com/office/drawing/2014/main" id="{0F1043F4-2AB0-5CC6-2B24-0820B9C02036}"/>
              </a:ext>
            </a:extLst>
          </p:cNvPr>
          <p:cNvSpPr txBox="1"/>
          <p:nvPr/>
        </p:nvSpPr>
        <p:spPr>
          <a:xfrm>
            <a:off x="246431" y="990943"/>
            <a:ext cx="10234719" cy="6740307"/>
          </a:xfrm>
          <a:prstGeom prst="rect">
            <a:avLst/>
          </a:prstGeom>
          <a:noFill/>
        </p:spPr>
        <p:txBody>
          <a:bodyPr wrap="square" lIns="91440" tIns="45720" rIns="91440" bIns="45720" anchor="t">
            <a:spAutoFit/>
          </a:bodyPr>
          <a:lstStyle/>
          <a:p>
            <a:r>
              <a:rPr lang="fr-FR" sz="2000" dirty="0">
                <a:solidFill>
                  <a:schemeClr val="tx1">
                    <a:lumMod val="75000"/>
                    <a:lumOff val="25000"/>
                  </a:schemeClr>
                </a:solidFill>
              </a:rPr>
              <a:t> </a:t>
            </a:r>
            <a:endParaRPr lang="fr-FR" sz="2000" dirty="0">
              <a:solidFill>
                <a:schemeClr val="tx1">
                  <a:lumMod val="75000"/>
                  <a:lumOff val="25000"/>
                </a:schemeClr>
              </a:solidFill>
              <a:cs typeface="Arial"/>
            </a:endParaRPr>
          </a:p>
          <a:p>
            <a:r>
              <a:rPr lang="fr-FR" sz="2000" dirty="0">
                <a:solidFill>
                  <a:schemeClr val="bg2">
                    <a:lumMod val="25000"/>
                  </a:schemeClr>
                </a:solidFill>
                <a:latin typeface="Arial"/>
                <a:ea typeface="Calibri"/>
                <a:cs typeface="Arial"/>
              </a:rPr>
              <a:t>•</a:t>
            </a:r>
            <a:r>
              <a:rPr lang="fr-FR" sz="2000" dirty="0">
                <a:solidFill>
                  <a:schemeClr val="bg2">
                    <a:lumMod val="25000"/>
                  </a:schemeClr>
                </a:solidFill>
                <a:latin typeface="Arial"/>
                <a:ea typeface="Calibri"/>
                <a:cs typeface="Calibri"/>
              </a:rPr>
              <a:t>Exemple pour le topic '</a:t>
            </a:r>
            <a:r>
              <a:rPr lang="fr-FR" sz="2000" dirty="0" err="1">
                <a:solidFill>
                  <a:schemeClr val="bg2">
                    <a:lumMod val="25000"/>
                  </a:schemeClr>
                </a:solidFill>
                <a:latin typeface="Arial"/>
                <a:ea typeface="Calibri"/>
                <a:cs typeface="Calibri"/>
              </a:rPr>
              <a:t>orders</a:t>
            </a:r>
            <a:r>
              <a:rPr lang="fr-FR" sz="2000" dirty="0">
                <a:solidFill>
                  <a:schemeClr val="bg2">
                    <a:lumMod val="25000"/>
                  </a:schemeClr>
                </a:solidFill>
                <a:latin typeface="Arial"/>
                <a:ea typeface="Calibri"/>
                <a:cs typeface="Calibri"/>
              </a:rPr>
              <a:t>' :</a:t>
            </a:r>
            <a:endParaRPr lang="fr-FR" sz="2000" dirty="0">
              <a:solidFill>
                <a:schemeClr val="bg2">
                  <a:lumMod val="25000"/>
                </a:schemeClr>
              </a:solidFill>
              <a:latin typeface="Arial"/>
              <a:cs typeface="Arial"/>
            </a:endParaRPr>
          </a:p>
          <a:p>
            <a:endParaRPr lang="fr-FR" sz="2000" dirty="0">
              <a:solidFill>
                <a:schemeClr val="bg2">
                  <a:lumMod val="25000"/>
                </a:schemeClr>
              </a:solidFill>
              <a:ea typeface="Calibri"/>
              <a:cs typeface="Arial"/>
            </a:endParaRPr>
          </a:p>
          <a:p>
            <a:r>
              <a:rPr lang="fr-FR" sz="2000" dirty="0">
                <a:solidFill>
                  <a:schemeClr val="bg2">
                    <a:lumMod val="25000"/>
                  </a:schemeClr>
                </a:solidFill>
                <a:latin typeface="Arial"/>
                <a:ea typeface="Calibri"/>
                <a:cs typeface="Arial"/>
              </a:rPr>
              <a:t>•</a:t>
            </a:r>
            <a:r>
              <a:rPr lang="fr-FR" sz="2000" dirty="0">
                <a:solidFill>
                  <a:schemeClr val="bg2">
                    <a:lumMod val="25000"/>
                  </a:schemeClr>
                </a:solidFill>
                <a:latin typeface="Arial"/>
                <a:ea typeface="Calibri"/>
                <a:cs typeface="Calibri"/>
              </a:rPr>
              <a:t>orders-0/</a:t>
            </a:r>
            <a:endParaRPr lang="fr-FR" sz="2000" dirty="0">
              <a:solidFill>
                <a:schemeClr val="bg2">
                  <a:lumMod val="25000"/>
                </a:schemeClr>
              </a:solidFill>
              <a:latin typeface="Arial"/>
              <a:cs typeface="Arial"/>
            </a:endParaRPr>
          </a:p>
          <a:p>
            <a:r>
              <a:rPr lang="fr-FR" sz="2000" dirty="0">
                <a:solidFill>
                  <a:schemeClr val="bg2">
                    <a:lumMod val="25000"/>
                  </a:schemeClr>
                </a:solidFill>
                <a:latin typeface="Arial"/>
                <a:ea typeface="Calibri"/>
                <a:cs typeface="Calibri"/>
              </a:rPr>
              <a:t> ├── 00000000000000000000.log</a:t>
            </a:r>
            <a:endParaRPr lang="fr-FR" sz="2000">
              <a:solidFill>
                <a:schemeClr val="bg2">
                  <a:lumMod val="25000"/>
                </a:schemeClr>
              </a:solidFill>
              <a:latin typeface="Arial"/>
              <a:cs typeface="Arial"/>
            </a:endParaRPr>
          </a:p>
          <a:p>
            <a:r>
              <a:rPr lang="fr-FR" sz="2000" dirty="0">
                <a:solidFill>
                  <a:schemeClr val="bg2">
                    <a:lumMod val="25000"/>
                  </a:schemeClr>
                </a:solidFill>
                <a:latin typeface="Arial"/>
                <a:ea typeface="Calibri"/>
                <a:cs typeface="Calibri"/>
              </a:rPr>
              <a:t> ├── 00000000000000000000.index</a:t>
            </a:r>
            <a:endParaRPr lang="fr-FR" sz="2000">
              <a:solidFill>
                <a:schemeClr val="bg2">
                  <a:lumMod val="25000"/>
                </a:schemeClr>
              </a:solidFill>
              <a:latin typeface="Arial"/>
              <a:cs typeface="Arial"/>
            </a:endParaRPr>
          </a:p>
          <a:p>
            <a:r>
              <a:rPr lang="fr-FR" sz="2000" dirty="0">
                <a:solidFill>
                  <a:schemeClr val="bg2">
                    <a:lumMod val="25000"/>
                  </a:schemeClr>
                </a:solidFill>
                <a:latin typeface="Arial"/>
                <a:ea typeface="Calibri"/>
                <a:cs typeface="Calibri"/>
              </a:rPr>
              <a:t> ├── 00000000000000000000.timeindex</a:t>
            </a:r>
            <a:endParaRPr lang="fr-FR" sz="2000">
              <a:solidFill>
                <a:schemeClr val="bg2">
                  <a:lumMod val="25000"/>
                </a:schemeClr>
              </a:solidFill>
              <a:latin typeface="Arial"/>
              <a:cs typeface="Arial"/>
            </a:endParaRPr>
          </a:p>
          <a:p>
            <a:r>
              <a:rPr lang="fr-FR" sz="2000" dirty="0">
                <a:solidFill>
                  <a:schemeClr val="bg2">
                    <a:lumMod val="25000"/>
                  </a:schemeClr>
                </a:solidFill>
                <a:latin typeface="Arial"/>
                <a:ea typeface="Calibri"/>
                <a:cs typeface="Calibri"/>
              </a:rPr>
              <a:t> ├── 00000000000000001000.log</a:t>
            </a:r>
            <a:endParaRPr lang="fr-FR" sz="2000">
              <a:solidFill>
                <a:schemeClr val="bg2">
                  <a:lumMod val="25000"/>
                </a:schemeClr>
              </a:solidFill>
              <a:latin typeface="Arial"/>
              <a:cs typeface="Arial"/>
            </a:endParaRPr>
          </a:p>
          <a:p>
            <a:endParaRPr lang="fr-FR" sz="2000" dirty="0">
              <a:solidFill>
                <a:schemeClr val="bg2">
                  <a:lumMod val="25000"/>
                </a:schemeClr>
              </a:solidFill>
              <a:latin typeface="Arial"/>
              <a:ea typeface="Calibri"/>
              <a:cs typeface="Arial"/>
            </a:endParaRPr>
          </a:p>
          <a:p>
            <a:r>
              <a:rPr lang="fr-FR" sz="2000" dirty="0">
                <a:solidFill>
                  <a:schemeClr val="bg2">
                    <a:lumMod val="25000"/>
                  </a:schemeClr>
                </a:solidFill>
                <a:latin typeface="Arial"/>
                <a:ea typeface="Calibri"/>
                <a:cs typeface="Arial"/>
              </a:rPr>
              <a:t>•</a:t>
            </a:r>
            <a:r>
              <a:rPr lang="fr-FR" sz="2000" dirty="0">
                <a:solidFill>
                  <a:schemeClr val="bg2">
                    <a:lumMod val="25000"/>
                  </a:schemeClr>
                </a:solidFill>
                <a:latin typeface="Arial"/>
                <a:ea typeface="Calibri"/>
                <a:cs typeface="Calibri"/>
              </a:rPr>
              <a:t> Chaque fichier .log = un segment</a:t>
            </a:r>
            <a:endParaRPr lang="fr-FR" sz="2000">
              <a:solidFill>
                <a:schemeClr val="bg2">
                  <a:lumMod val="25000"/>
                </a:schemeClr>
              </a:solidFill>
              <a:latin typeface="Arial"/>
              <a:cs typeface="Arial"/>
            </a:endParaRPr>
          </a:p>
          <a:p>
            <a:r>
              <a:rPr lang="fr-FR" sz="2000" dirty="0">
                <a:solidFill>
                  <a:schemeClr val="bg2">
                    <a:lumMod val="25000"/>
                  </a:schemeClr>
                </a:solidFill>
                <a:latin typeface="Arial"/>
                <a:ea typeface="Calibri"/>
                <a:cs typeface="Arial"/>
              </a:rPr>
              <a:t>•</a:t>
            </a:r>
            <a:r>
              <a:rPr lang="fr-FR" sz="2000" dirty="0">
                <a:solidFill>
                  <a:schemeClr val="bg2">
                    <a:lumMod val="25000"/>
                  </a:schemeClr>
                </a:solidFill>
                <a:latin typeface="Arial"/>
                <a:ea typeface="Calibri"/>
                <a:cs typeface="Calibri"/>
              </a:rPr>
              <a:t> Le préfixe numérique indique l’offset de départ du segment</a:t>
            </a:r>
            <a:endParaRPr lang="fr-FR" sz="2000">
              <a:solidFill>
                <a:schemeClr val="bg2">
                  <a:lumMod val="25000"/>
                </a:schemeClr>
              </a:solidFill>
              <a:latin typeface="Arial"/>
              <a:cs typeface="Arial"/>
            </a:endParaRPr>
          </a:p>
          <a:p>
            <a:endParaRPr lang="fr-FR" sz="2400" dirty="0">
              <a:solidFill>
                <a:schemeClr val="bg2">
                  <a:lumMod val="25000"/>
                </a:schemeClr>
              </a:solidFill>
              <a:latin typeface="Arial"/>
              <a:ea typeface="Calibri"/>
              <a:cs typeface="Calibri"/>
            </a:endParaRPr>
          </a:p>
          <a:p>
            <a:endParaRPr lang="fr-FR" sz="2000" dirty="0">
              <a:solidFill>
                <a:srgbClr val="000000"/>
              </a:solidFill>
              <a:cs typeface="Arial"/>
            </a:endParaRPr>
          </a:p>
          <a:p>
            <a:endParaRPr lang="fr-FR" sz="2000" dirty="0">
              <a:solidFill>
                <a:schemeClr val="tx1">
                  <a:lumMod val="75000"/>
                  <a:lumOff val="25000"/>
                </a:schemeClr>
              </a:solidFill>
              <a:cs typeface="Arial"/>
            </a:endParaRPr>
          </a:p>
          <a:p>
            <a:endParaRPr lang="fr-FR" sz="2800" dirty="0">
              <a:solidFill>
                <a:schemeClr val="tx1">
                  <a:lumMod val="75000"/>
                  <a:lumOff val="25000"/>
                </a:schemeClr>
              </a:solidFill>
              <a:cs typeface="Arial" panose="020B0604020202020204"/>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cs typeface="Arial" panose="020B0604020202020204"/>
            </a:endParaRPr>
          </a:p>
        </p:txBody>
      </p:sp>
    </p:spTree>
    <p:extLst>
      <p:ext uri="{BB962C8B-B14F-4D97-AF65-F5344CB8AC3E}">
        <p14:creationId xmlns:p14="http://schemas.microsoft.com/office/powerpoint/2010/main" val="2041757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998E1-FF6D-A7E9-871D-2F1DA82C3EA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3311E2D-8D37-5900-E447-46105377C86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Objectif des Segments</a:t>
            </a:r>
          </a:p>
        </p:txBody>
      </p:sp>
      <p:sp>
        <p:nvSpPr>
          <p:cNvPr id="6" name="TextBox 13">
            <a:extLst>
              <a:ext uri="{FF2B5EF4-FFF2-40B4-BE49-F238E27FC236}">
                <a16:creationId xmlns:a16="http://schemas.microsoft.com/office/drawing/2014/main" id="{73E705C3-1698-9CBA-4D28-C00A313E55E5}"/>
              </a:ext>
            </a:extLst>
          </p:cNvPr>
          <p:cNvSpPr txBox="1"/>
          <p:nvPr/>
        </p:nvSpPr>
        <p:spPr>
          <a:xfrm>
            <a:off x="246431" y="990943"/>
            <a:ext cx="10234719" cy="6247864"/>
          </a:xfrm>
          <a:prstGeom prst="rect">
            <a:avLst/>
          </a:prstGeom>
          <a:noFill/>
        </p:spPr>
        <p:txBody>
          <a:bodyPr wrap="square" lIns="91440" tIns="45720" rIns="91440" bIns="45720" anchor="t">
            <a:spAutoFit/>
          </a:bodyPr>
          <a:lstStyle/>
          <a:p>
            <a:r>
              <a:rPr lang="fr-FR" sz="2400" dirty="0">
                <a:solidFill>
                  <a:schemeClr val="bg2">
                    <a:lumMod val="25000"/>
                  </a:schemeClr>
                </a:solidFill>
                <a:latin typeface="Arial"/>
                <a:cs typeface="Arial"/>
              </a:rPr>
              <a:t>•</a:t>
            </a:r>
            <a:r>
              <a:rPr lang="fr-FR" sz="2400" dirty="0">
                <a:solidFill>
                  <a:schemeClr val="bg2">
                    <a:lumMod val="25000"/>
                  </a:schemeClr>
                </a:solidFill>
                <a:latin typeface="Arial"/>
                <a:ea typeface="Calibri"/>
                <a:cs typeface="Calibri"/>
              </a:rPr>
              <a:t> Garder les journaux de données à une taille gérable.</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cs typeface="Arial"/>
              </a:rPr>
              <a:t>•</a:t>
            </a:r>
            <a:r>
              <a:rPr lang="fr-FR" sz="2400" dirty="0">
                <a:solidFill>
                  <a:schemeClr val="bg2">
                    <a:lumMod val="25000"/>
                  </a:schemeClr>
                </a:solidFill>
                <a:latin typeface="Arial"/>
                <a:ea typeface="Calibri"/>
                <a:cs typeface="Calibri"/>
              </a:rPr>
              <a:t> Permettre une suppression efficace lors du nettoyage selon la rétention.</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cs typeface="Arial"/>
              </a:rPr>
              <a:t>•</a:t>
            </a:r>
            <a:r>
              <a:rPr lang="fr-FR" sz="2400" dirty="0">
                <a:solidFill>
                  <a:schemeClr val="bg2">
                    <a:lumMod val="25000"/>
                  </a:schemeClr>
                </a:solidFill>
                <a:latin typeface="Arial"/>
                <a:ea typeface="Calibri"/>
                <a:cs typeface="Calibri"/>
              </a:rPr>
              <a:t> Améliorer les performances de lecture et de récupération.</a:t>
            </a:r>
          </a:p>
          <a:p>
            <a:endParaRPr lang="fr-FR" sz="2400" dirty="0">
              <a:solidFill>
                <a:schemeClr val="bg2">
                  <a:lumMod val="25000"/>
                </a:schemeClr>
              </a:solidFill>
              <a:latin typeface="Arial"/>
              <a:ea typeface="Calibri"/>
              <a:cs typeface="Calibri"/>
            </a:endParaRPr>
          </a:p>
          <a:p>
            <a:r>
              <a:rPr lang="fr-FR" sz="2400" dirty="0">
                <a:solidFill>
                  <a:schemeClr val="bg2">
                    <a:lumMod val="25000"/>
                  </a:schemeClr>
                </a:solidFill>
                <a:latin typeface="Arial"/>
                <a:cs typeface="Arial"/>
              </a:rPr>
              <a:t>•</a:t>
            </a:r>
            <a:r>
              <a:rPr lang="fr-FR" sz="2400" dirty="0">
                <a:solidFill>
                  <a:schemeClr val="bg2">
                    <a:lumMod val="25000"/>
                  </a:schemeClr>
                </a:solidFill>
                <a:latin typeface="Arial"/>
                <a:ea typeface="Calibri"/>
                <a:cs typeface="Calibri"/>
              </a:rPr>
              <a:t> Éviter de manipuler un seul fichier de log très volumineux.</a:t>
            </a:r>
            <a:endParaRPr lang="fr-FR" sz="2400" dirty="0">
              <a:solidFill>
                <a:schemeClr val="bg2">
                  <a:lumMod val="25000"/>
                </a:schemeClr>
              </a:solidFill>
              <a:latin typeface="Arial"/>
            </a:endParaRPr>
          </a:p>
          <a:p>
            <a:endParaRPr lang="fr-FR" sz="2000" dirty="0">
              <a:solidFill>
                <a:schemeClr val="tx1">
                  <a:lumMod val="75000"/>
                  <a:lumOff val="25000"/>
                </a:schemeClr>
              </a:solidFill>
              <a:latin typeface="Arial"/>
              <a:cs typeface="Arial"/>
            </a:endParaRPr>
          </a:p>
          <a:p>
            <a:endParaRPr lang="fr-FR" sz="2400" dirty="0">
              <a:solidFill>
                <a:schemeClr val="bg2">
                  <a:lumMod val="25000"/>
                </a:schemeClr>
              </a:solidFill>
              <a:latin typeface="Arial"/>
              <a:ea typeface="Calibri"/>
              <a:cs typeface="Calibri"/>
            </a:endParaRPr>
          </a:p>
          <a:p>
            <a:endParaRPr lang="fr-FR" sz="2000" dirty="0">
              <a:solidFill>
                <a:srgbClr val="000000"/>
              </a:solidFill>
              <a:cs typeface="Arial"/>
            </a:endParaRPr>
          </a:p>
          <a:p>
            <a:endParaRPr lang="fr-FR" sz="2000" dirty="0">
              <a:solidFill>
                <a:schemeClr val="tx1">
                  <a:lumMod val="75000"/>
                  <a:lumOff val="25000"/>
                </a:schemeClr>
              </a:solidFill>
              <a:cs typeface="Arial"/>
            </a:endParaRPr>
          </a:p>
          <a:p>
            <a:endParaRPr lang="fr-FR" sz="2800" dirty="0">
              <a:solidFill>
                <a:schemeClr val="tx1">
                  <a:lumMod val="75000"/>
                  <a:lumOff val="25000"/>
                </a:schemeClr>
              </a:solidFill>
              <a:cs typeface="Arial" panose="020B0604020202020204"/>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cs typeface="Arial" panose="020B0604020202020204"/>
            </a:endParaRPr>
          </a:p>
        </p:txBody>
      </p:sp>
    </p:spTree>
    <p:extLst>
      <p:ext uri="{BB962C8B-B14F-4D97-AF65-F5344CB8AC3E}">
        <p14:creationId xmlns:p14="http://schemas.microsoft.com/office/powerpoint/2010/main" val="2483906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C4CCF-805B-67B8-4DC0-3FE61D07546E}"/>
            </a:ext>
          </a:extLst>
        </p:cNvPr>
        <p:cNvGrpSpPr/>
        <p:nvPr/>
      </p:nvGrpSpPr>
      <p:grpSpPr>
        <a:xfrm>
          <a:off x="0" y="0"/>
          <a:ext cx="0" cy="0"/>
          <a:chOff x="0" y="0"/>
          <a:chExt cx="0" cy="0"/>
        </a:xfrm>
      </p:grpSpPr>
      <p:sp>
        <p:nvSpPr>
          <p:cNvPr id="6" name="Espace réservé du texte 10">
            <a:extLst>
              <a:ext uri="{FF2B5EF4-FFF2-40B4-BE49-F238E27FC236}">
                <a16:creationId xmlns:a16="http://schemas.microsoft.com/office/drawing/2014/main" id="{23D898F4-D6C8-5D7F-40B5-0490A0A97A59}"/>
              </a:ext>
            </a:extLst>
          </p:cNvPr>
          <p:cNvSpPr txBox="1">
            <a:spLocks/>
          </p:cNvSpPr>
          <p:nvPr/>
        </p:nvSpPr>
        <p:spPr bwMode="auto">
          <a:xfrm>
            <a:off x="811349" y="1252109"/>
            <a:ext cx="659502" cy="414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t"/>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50000"/>
              </a:lnSpc>
              <a:spcBef>
                <a:spcPct val="0"/>
              </a:spcBef>
              <a:buNone/>
              <a:defRPr/>
            </a:pPr>
            <a:r>
              <a:rPr lang="fr-FR" sz="1200" b="1" dirty="0">
                <a:solidFill>
                  <a:srgbClr val="E8470D"/>
                </a:solidFill>
                <a:latin typeface="Arial" panose="020B0604020202020204" pitchFamily="34" charset="0"/>
                <a:cs typeface="Arial" panose="020B0604020202020204" pitchFamily="34" charset="0"/>
              </a:rPr>
              <a:t>DAY 1</a:t>
            </a:r>
            <a:endParaRPr lang="fr-FR" sz="1200" dirty="0">
              <a:solidFill>
                <a:schemeClr val="tx2"/>
              </a:solidFill>
              <a:latin typeface="Arial" panose="020B0604020202020204" pitchFamily="34" charset="0"/>
              <a:cs typeface="Arial" panose="020B0604020202020204" pitchFamily="34" charset="0"/>
            </a:endParaRPr>
          </a:p>
        </p:txBody>
      </p:sp>
      <p:sp>
        <p:nvSpPr>
          <p:cNvPr id="4" name="Espace réservé du texte 3">
            <a:extLst>
              <a:ext uri="{FF2B5EF4-FFF2-40B4-BE49-F238E27FC236}">
                <a16:creationId xmlns:a16="http://schemas.microsoft.com/office/drawing/2014/main" id="{F699009F-6984-7449-3359-89723F0BDAFC}"/>
              </a:ext>
            </a:extLst>
          </p:cNvPr>
          <p:cNvSpPr>
            <a:spLocks noGrp="1"/>
          </p:cNvSpPr>
          <p:nvPr>
            <p:ph type="body" sz="quarter" idx="11"/>
          </p:nvPr>
        </p:nvSpPr>
        <p:spPr>
          <a:xfrm>
            <a:off x="233339" y="248773"/>
            <a:ext cx="10104377" cy="179852"/>
          </a:xfrm>
        </p:spPr>
        <p:txBody>
          <a:bodyPr/>
          <a:lstStyle/>
          <a:p>
            <a:r>
              <a:rPr lang="fr-FR" sz="1400" dirty="0">
                <a:solidFill>
                  <a:schemeClr val="tx1">
                    <a:lumMod val="75000"/>
                    <a:lumOff val="25000"/>
                  </a:schemeClr>
                </a:solidFill>
              </a:rPr>
              <a:t> APACHE KAFKA </a:t>
            </a:r>
          </a:p>
        </p:txBody>
      </p:sp>
      <p:cxnSp>
        <p:nvCxnSpPr>
          <p:cNvPr id="13" name="Connecteur droit 12">
            <a:extLst>
              <a:ext uri="{FF2B5EF4-FFF2-40B4-BE49-F238E27FC236}">
                <a16:creationId xmlns:a16="http://schemas.microsoft.com/office/drawing/2014/main" id="{24EB7073-80AF-0345-10C2-0B80DDB0DB25}"/>
              </a:ext>
            </a:extLst>
          </p:cNvPr>
          <p:cNvCxnSpPr/>
          <p:nvPr/>
        </p:nvCxnSpPr>
        <p:spPr>
          <a:xfrm>
            <a:off x="3844554" y="1252109"/>
            <a:ext cx="0" cy="5059680"/>
          </a:xfrm>
          <a:prstGeom prst="line">
            <a:avLst/>
          </a:prstGeom>
        </p:spPr>
        <p:style>
          <a:lnRef idx="1">
            <a:schemeClr val="accent1"/>
          </a:lnRef>
          <a:fillRef idx="0">
            <a:schemeClr val="accent1"/>
          </a:fillRef>
          <a:effectRef idx="0">
            <a:schemeClr val="accent1"/>
          </a:effectRef>
          <a:fontRef idx="minor">
            <a:schemeClr val="tx1"/>
          </a:fontRef>
        </p:style>
      </p:cxnSp>
      <p:sp>
        <p:nvSpPr>
          <p:cNvPr id="3" name="Espace réservé du texte 1">
            <a:extLst>
              <a:ext uri="{FF2B5EF4-FFF2-40B4-BE49-F238E27FC236}">
                <a16:creationId xmlns:a16="http://schemas.microsoft.com/office/drawing/2014/main" id="{3D728BC9-752B-D2D0-5675-972E4CDC1C61}"/>
              </a:ext>
            </a:extLst>
          </p:cNvPr>
          <p:cNvSpPr txBox="1">
            <a:spLocks/>
          </p:cNvSpPr>
          <p:nvPr/>
        </p:nvSpPr>
        <p:spPr>
          <a:xfrm>
            <a:off x="116797" y="392098"/>
            <a:ext cx="10104377" cy="1798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b="1" kern="1200">
                <a:solidFill>
                  <a:srgbClr val="F5A2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E5430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400" b="1" dirty="0">
                <a:solidFill>
                  <a:srgbClr val="E5430D"/>
                </a:solidFill>
              </a:rPr>
              <a:t>   Fundamentals &amp; Beyond</a:t>
            </a:r>
          </a:p>
        </p:txBody>
      </p:sp>
      <p:cxnSp>
        <p:nvCxnSpPr>
          <p:cNvPr id="5" name="Connecteur droit 4">
            <a:extLst>
              <a:ext uri="{FF2B5EF4-FFF2-40B4-BE49-F238E27FC236}">
                <a16:creationId xmlns:a16="http://schemas.microsoft.com/office/drawing/2014/main" id="{A9C7C4FE-1FC5-7927-B907-4E5098083B0D}"/>
              </a:ext>
            </a:extLst>
          </p:cNvPr>
          <p:cNvCxnSpPr/>
          <p:nvPr/>
        </p:nvCxnSpPr>
        <p:spPr>
          <a:xfrm>
            <a:off x="7932460" y="1180391"/>
            <a:ext cx="0" cy="5059680"/>
          </a:xfrm>
          <a:prstGeom prst="line">
            <a:avLst/>
          </a:prstGeom>
        </p:spPr>
        <p:style>
          <a:lnRef idx="1">
            <a:schemeClr val="accent1"/>
          </a:lnRef>
          <a:fillRef idx="0">
            <a:schemeClr val="accent1"/>
          </a:fillRef>
          <a:effectRef idx="0">
            <a:schemeClr val="accent1"/>
          </a:effectRef>
          <a:fontRef idx="minor">
            <a:schemeClr val="tx1"/>
          </a:fontRef>
        </p:style>
      </p:cxnSp>
      <p:sp>
        <p:nvSpPr>
          <p:cNvPr id="10" name="Espace réservé du texte 10">
            <a:extLst>
              <a:ext uri="{FF2B5EF4-FFF2-40B4-BE49-F238E27FC236}">
                <a16:creationId xmlns:a16="http://schemas.microsoft.com/office/drawing/2014/main" id="{42B07EC6-AC7B-1F02-44A0-6CAD5CBD4DAA}"/>
              </a:ext>
            </a:extLst>
          </p:cNvPr>
          <p:cNvSpPr txBox="1">
            <a:spLocks/>
          </p:cNvSpPr>
          <p:nvPr/>
        </p:nvSpPr>
        <p:spPr bwMode="auto">
          <a:xfrm>
            <a:off x="5452554" y="1272162"/>
            <a:ext cx="659502" cy="414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t"/>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50000"/>
              </a:lnSpc>
              <a:spcBef>
                <a:spcPct val="0"/>
              </a:spcBef>
              <a:buNone/>
              <a:defRPr/>
            </a:pPr>
            <a:r>
              <a:rPr lang="fr-FR" sz="1200" b="1" dirty="0">
                <a:solidFill>
                  <a:srgbClr val="E8470D"/>
                </a:solidFill>
                <a:latin typeface="Arial" panose="020B0604020202020204" pitchFamily="34" charset="0"/>
                <a:cs typeface="Arial" panose="020B0604020202020204" pitchFamily="34" charset="0"/>
              </a:rPr>
              <a:t>DAY 2</a:t>
            </a:r>
            <a:endParaRPr lang="fr-FR" sz="1200" dirty="0">
              <a:solidFill>
                <a:schemeClr val="tx2"/>
              </a:solidFill>
              <a:latin typeface="Arial" panose="020B0604020202020204" pitchFamily="34" charset="0"/>
              <a:cs typeface="Arial" panose="020B0604020202020204" pitchFamily="34" charset="0"/>
            </a:endParaRPr>
          </a:p>
        </p:txBody>
      </p:sp>
      <p:sp>
        <p:nvSpPr>
          <p:cNvPr id="14" name="Espace réservé du texte 10">
            <a:extLst>
              <a:ext uri="{FF2B5EF4-FFF2-40B4-BE49-F238E27FC236}">
                <a16:creationId xmlns:a16="http://schemas.microsoft.com/office/drawing/2014/main" id="{A5F551EE-3054-6E42-64B1-BF824389270B}"/>
              </a:ext>
            </a:extLst>
          </p:cNvPr>
          <p:cNvSpPr txBox="1">
            <a:spLocks/>
          </p:cNvSpPr>
          <p:nvPr/>
        </p:nvSpPr>
        <p:spPr bwMode="auto">
          <a:xfrm>
            <a:off x="9423114" y="1252109"/>
            <a:ext cx="659502" cy="414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t"/>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50000"/>
              </a:lnSpc>
              <a:spcBef>
                <a:spcPct val="0"/>
              </a:spcBef>
              <a:buNone/>
              <a:defRPr/>
            </a:pPr>
            <a:r>
              <a:rPr lang="fr-FR" sz="1200" b="1" dirty="0">
                <a:solidFill>
                  <a:srgbClr val="E8470D"/>
                </a:solidFill>
                <a:latin typeface="Arial" panose="020B0604020202020204" pitchFamily="34" charset="0"/>
                <a:cs typeface="Arial" panose="020B0604020202020204" pitchFamily="34" charset="0"/>
              </a:rPr>
              <a:t>DAY 3</a:t>
            </a:r>
            <a:endParaRPr lang="fr-FR" sz="1200" dirty="0">
              <a:solidFill>
                <a:schemeClr val="tx2"/>
              </a:solidFill>
              <a:latin typeface="Arial" panose="020B0604020202020204" pitchFamily="34" charset="0"/>
              <a:cs typeface="Arial" panose="020B0604020202020204" pitchFamily="34" charset="0"/>
            </a:endParaRPr>
          </a:p>
        </p:txBody>
      </p:sp>
      <p:sp>
        <p:nvSpPr>
          <p:cNvPr id="16" name="ZoneTexte 15">
            <a:extLst>
              <a:ext uri="{FF2B5EF4-FFF2-40B4-BE49-F238E27FC236}">
                <a16:creationId xmlns:a16="http://schemas.microsoft.com/office/drawing/2014/main" id="{E916235C-9A98-97CF-06F3-CBF7B872EEB4}"/>
              </a:ext>
            </a:extLst>
          </p:cNvPr>
          <p:cNvSpPr txBox="1"/>
          <p:nvPr/>
        </p:nvSpPr>
        <p:spPr>
          <a:xfrm>
            <a:off x="705148" y="1819133"/>
            <a:ext cx="2817982" cy="3108543"/>
          </a:xfrm>
          <a:prstGeom prst="rect">
            <a:avLst/>
          </a:prstGeom>
          <a:noFill/>
        </p:spPr>
        <p:txBody>
          <a:bodyPr wrap="square">
            <a:spAutoFit/>
          </a:bodyPr>
          <a:lstStyle/>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Introduction</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Motivation &amp; Cas d’usage</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Kafka Fundamentals</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Kafka APIs</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err="1">
                <a:solidFill>
                  <a:schemeClr val="tx1">
                    <a:lumMod val="75000"/>
                    <a:lumOff val="25000"/>
                  </a:schemeClr>
                </a:solidFill>
                <a:latin typeface="Arial" panose="020B0604020202020204" pitchFamily="34" charset="0"/>
                <a:cs typeface="Arial" panose="020B0604020202020204" pitchFamily="34" charset="0"/>
              </a:rPr>
              <a:t>Schema</a:t>
            </a:r>
            <a:r>
              <a:rPr lang="fr-FR" sz="1400" dirty="0">
                <a:solidFill>
                  <a:schemeClr val="tx1">
                    <a:lumMod val="75000"/>
                    <a:lumOff val="25000"/>
                  </a:schemeClr>
                </a:solidFill>
                <a:latin typeface="Arial" panose="020B0604020202020204" pitchFamily="34" charset="0"/>
                <a:cs typeface="Arial" panose="020B0604020202020204" pitchFamily="34" charset="0"/>
              </a:rPr>
              <a:t> </a:t>
            </a:r>
            <a:r>
              <a:rPr lang="fr-FR" sz="1400" dirty="0" err="1">
                <a:solidFill>
                  <a:schemeClr val="tx1">
                    <a:lumMod val="75000"/>
                    <a:lumOff val="25000"/>
                  </a:schemeClr>
                </a:solidFill>
                <a:latin typeface="Arial" panose="020B0604020202020204" pitchFamily="34" charset="0"/>
                <a:cs typeface="Arial" panose="020B0604020202020204" pitchFamily="34" charset="0"/>
              </a:rPr>
              <a:t>Registry</a:t>
            </a: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17" name="ZoneTexte 16">
            <a:extLst>
              <a:ext uri="{FF2B5EF4-FFF2-40B4-BE49-F238E27FC236}">
                <a16:creationId xmlns:a16="http://schemas.microsoft.com/office/drawing/2014/main" id="{CA84D417-8D5A-DAB6-1ABF-4E7434736E14}"/>
              </a:ext>
            </a:extLst>
          </p:cNvPr>
          <p:cNvSpPr txBox="1"/>
          <p:nvPr/>
        </p:nvSpPr>
        <p:spPr>
          <a:xfrm>
            <a:off x="4373314" y="1731537"/>
            <a:ext cx="2817982" cy="3539430"/>
          </a:xfrm>
          <a:prstGeom prst="rect">
            <a:avLst/>
          </a:prstGeom>
          <a:noFill/>
        </p:spPr>
        <p:txBody>
          <a:bodyPr wrap="square">
            <a:spAutoFit/>
          </a:bodyPr>
          <a:lstStyle/>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(ETL) </a:t>
            </a:r>
            <a:r>
              <a:rPr lang="fr-FR" sz="1400" dirty="0" err="1">
                <a:solidFill>
                  <a:schemeClr val="tx1">
                    <a:lumMod val="75000"/>
                    <a:lumOff val="25000"/>
                  </a:schemeClr>
                </a:solidFill>
                <a:latin typeface="Arial" panose="020B0604020202020204" pitchFamily="34" charset="0"/>
                <a:cs typeface="Arial" panose="020B0604020202020204" pitchFamily="34" charset="0"/>
              </a:rPr>
              <a:t>without</a:t>
            </a:r>
            <a:r>
              <a:rPr lang="fr-FR" sz="1400" dirty="0">
                <a:solidFill>
                  <a:schemeClr val="tx1">
                    <a:lumMod val="75000"/>
                    <a:lumOff val="25000"/>
                  </a:schemeClr>
                </a:solidFill>
                <a:latin typeface="Arial" panose="020B0604020202020204" pitchFamily="34" charset="0"/>
                <a:cs typeface="Arial" panose="020B0604020202020204" pitchFamily="34" charset="0"/>
              </a:rPr>
              <a:t>  Kafka </a:t>
            </a:r>
            <a:r>
              <a:rPr lang="fr-FR" sz="1400" dirty="0" err="1">
                <a:solidFill>
                  <a:schemeClr val="tx1">
                    <a:lumMod val="75000"/>
                    <a:lumOff val="25000"/>
                  </a:schemeClr>
                </a:solidFill>
                <a:latin typeface="Arial" panose="020B0604020202020204" pitchFamily="34" charset="0"/>
                <a:cs typeface="Arial" panose="020B0604020202020204" pitchFamily="34" charset="0"/>
              </a:rPr>
              <a:t>Streams</a:t>
            </a:r>
            <a:r>
              <a:rPr lang="fr-FR" sz="1400" dirty="0">
                <a:solidFill>
                  <a:schemeClr val="tx1">
                    <a:lumMod val="75000"/>
                    <a:lumOff val="25000"/>
                  </a:schemeClr>
                </a:solidFill>
                <a:latin typeface="Arial" panose="020B0604020202020204" pitchFamily="34" charset="0"/>
                <a:cs typeface="Arial" panose="020B0604020202020204" pitchFamily="34" charset="0"/>
              </a:rPr>
              <a:t>.</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err="1">
                <a:solidFill>
                  <a:schemeClr val="tx1">
                    <a:lumMod val="75000"/>
                    <a:lumOff val="25000"/>
                  </a:schemeClr>
                </a:solidFill>
                <a:latin typeface="Arial" panose="020B0604020202020204" pitchFamily="34" charset="0"/>
                <a:cs typeface="Arial" panose="020B0604020202020204" pitchFamily="34" charset="0"/>
              </a:rPr>
              <a:t>Build</a:t>
            </a:r>
            <a:r>
              <a:rPr lang="fr-FR" sz="1400" dirty="0">
                <a:solidFill>
                  <a:schemeClr val="tx1">
                    <a:lumMod val="75000"/>
                    <a:lumOff val="25000"/>
                  </a:schemeClr>
                </a:solidFill>
                <a:latin typeface="Arial" panose="020B0604020202020204" pitchFamily="34" charset="0"/>
                <a:cs typeface="Arial" panose="020B0604020202020204" pitchFamily="34" charset="0"/>
              </a:rPr>
              <a:t> </a:t>
            </a:r>
            <a:r>
              <a:rPr lang="fr-FR" sz="1400" dirty="0" err="1">
                <a:solidFill>
                  <a:schemeClr val="tx1">
                    <a:lumMod val="75000"/>
                    <a:lumOff val="25000"/>
                  </a:schemeClr>
                </a:solidFill>
                <a:latin typeface="Arial" panose="020B0604020202020204" pitchFamily="34" charset="0"/>
                <a:cs typeface="Arial" panose="020B0604020202020204" pitchFamily="34" charset="0"/>
              </a:rPr>
              <a:t>your</a:t>
            </a:r>
            <a:r>
              <a:rPr lang="fr-FR" sz="1400" dirty="0">
                <a:solidFill>
                  <a:schemeClr val="tx1">
                    <a:lumMod val="75000"/>
                    <a:lumOff val="25000"/>
                  </a:schemeClr>
                </a:solidFill>
                <a:latin typeface="Arial" panose="020B0604020202020204" pitchFamily="34" charset="0"/>
                <a:cs typeface="Arial" panose="020B0604020202020204" pitchFamily="34" charset="0"/>
              </a:rPr>
              <a:t> Kafka Architecture</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Kafka </a:t>
            </a:r>
            <a:r>
              <a:rPr lang="fr-FR" sz="1400" dirty="0" err="1">
                <a:solidFill>
                  <a:schemeClr val="tx1">
                    <a:lumMod val="75000"/>
                    <a:lumOff val="25000"/>
                  </a:schemeClr>
                </a:solidFill>
                <a:latin typeface="Arial" panose="020B0604020202020204" pitchFamily="34" charset="0"/>
                <a:cs typeface="Arial" panose="020B0604020202020204" pitchFamily="34" charset="0"/>
              </a:rPr>
              <a:t>Streams</a:t>
            </a: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KSQL DB</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p:txBody>
      </p:sp>
      <p:grpSp>
        <p:nvGrpSpPr>
          <p:cNvPr id="18" name="Group 54">
            <a:extLst>
              <a:ext uri="{FF2B5EF4-FFF2-40B4-BE49-F238E27FC236}">
                <a16:creationId xmlns:a16="http://schemas.microsoft.com/office/drawing/2014/main" id="{89B0DB87-024F-A2DC-D5C0-34AC27A77999}"/>
              </a:ext>
            </a:extLst>
          </p:cNvPr>
          <p:cNvGrpSpPr/>
          <p:nvPr/>
        </p:nvGrpSpPr>
        <p:grpSpPr>
          <a:xfrm>
            <a:off x="6403507" y="2696413"/>
            <a:ext cx="245864" cy="315852"/>
            <a:chOff x="9886951" y="3763963"/>
            <a:chExt cx="346075" cy="544512"/>
          </a:xfrm>
          <a:solidFill>
            <a:srgbClr val="F5A243"/>
          </a:solidFill>
        </p:grpSpPr>
        <p:sp>
          <p:nvSpPr>
            <p:cNvPr id="19" name="Freeform 15">
              <a:extLst>
                <a:ext uri="{FF2B5EF4-FFF2-40B4-BE49-F238E27FC236}">
                  <a16:creationId xmlns:a16="http://schemas.microsoft.com/office/drawing/2014/main" id="{20309E78-8242-0862-580E-D5DC8EE3E3BF}"/>
                </a:ext>
              </a:extLst>
            </p:cNvPr>
            <p:cNvSpPr>
              <a:spLocks noEditPoints="1"/>
            </p:cNvSpPr>
            <p:nvPr/>
          </p:nvSpPr>
          <p:spPr bwMode="auto">
            <a:xfrm>
              <a:off x="9886951" y="3763963"/>
              <a:ext cx="346075" cy="441325"/>
            </a:xfrm>
            <a:custGeom>
              <a:avLst/>
              <a:gdLst>
                <a:gd name="T0" fmla="*/ 109 w 218"/>
                <a:gd name="T1" fmla="*/ 113 h 278"/>
                <a:gd name="T2" fmla="*/ 78 w 218"/>
                <a:gd name="T3" fmla="*/ 123 h 278"/>
                <a:gd name="T4" fmla="*/ 94 w 218"/>
                <a:gd name="T5" fmla="*/ 174 h 278"/>
                <a:gd name="T6" fmla="*/ 105 w 218"/>
                <a:gd name="T7" fmla="*/ 188 h 278"/>
                <a:gd name="T8" fmla="*/ 103 w 218"/>
                <a:gd name="T9" fmla="*/ 136 h 278"/>
                <a:gd name="T10" fmla="*/ 109 w 218"/>
                <a:gd name="T11" fmla="*/ 130 h 278"/>
                <a:gd name="T12" fmla="*/ 115 w 218"/>
                <a:gd name="T13" fmla="*/ 136 h 278"/>
                <a:gd name="T14" fmla="*/ 113 w 218"/>
                <a:gd name="T15" fmla="*/ 188 h 278"/>
                <a:gd name="T16" fmla="*/ 124 w 218"/>
                <a:gd name="T17" fmla="*/ 169 h 278"/>
                <a:gd name="T18" fmla="*/ 142 w 218"/>
                <a:gd name="T19" fmla="*/ 113 h 278"/>
                <a:gd name="T20" fmla="*/ 44 w 218"/>
                <a:gd name="T21" fmla="*/ 88 h 278"/>
                <a:gd name="T22" fmla="*/ 40 w 218"/>
                <a:gd name="T23" fmla="*/ 98 h 278"/>
                <a:gd name="T24" fmla="*/ 51 w 218"/>
                <a:gd name="T25" fmla="*/ 103 h 278"/>
                <a:gd name="T26" fmla="*/ 65 w 218"/>
                <a:gd name="T27" fmla="*/ 105 h 278"/>
                <a:gd name="T28" fmla="*/ 63 w 218"/>
                <a:gd name="T29" fmla="*/ 92 h 278"/>
                <a:gd name="T30" fmla="*/ 53 w 218"/>
                <a:gd name="T31" fmla="*/ 84 h 278"/>
                <a:gd name="T32" fmla="*/ 157 w 218"/>
                <a:gd name="T33" fmla="*/ 88 h 278"/>
                <a:gd name="T34" fmla="*/ 151 w 218"/>
                <a:gd name="T35" fmla="*/ 103 h 278"/>
                <a:gd name="T36" fmla="*/ 161 w 218"/>
                <a:gd name="T37" fmla="*/ 103 h 278"/>
                <a:gd name="T38" fmla="*/ 174 w 218"/>
                <a:gd name="T39" fmla="*/ 102 h 278"/>
                <a:gd name="T40" fmla="*/ 176 w 218"/>
                <a:gd name="T41" fmla="*/ 92 h 278"/>
                <a:gd name="T42" fmla="*/ 165 w 218"/>
                <a:gd name="T43" fmla="*/ 84 h 278"/>
                <a:gd name="T44" fmla="*/ 61 w 218"/>
                <a:gd name="T45" fmla="*/ 27 h 278"/>
                <a:gd name="T46" fmla="*/ 17 w 218"/>
                <a:gd name="T47" fmla="*/ 84 h 278"/>
                <a:gd name="T48" fmla="*/ 21 w 218"/>
                <a:gd name="T49" fmla="*/ 151 h 278"/>
                <a:gd name="T50" fmla="*/ 59 w 218"/>
                <a:gd name="T51" fmla="*/ 205 h 278"/>
                <a:gd name="T52" fmla="*/ 92 w 218"/>
                <a:gd name="T53" fmla="*/ 245 h 278"/>
                <a:gd name="T54" fmla="*/ 84 w 218"/>
                <a:gd name="T55" fmla="*/ 163 h 278"/>
                <a:gd name="T56" fmla="*/ 55 w 218"/>
                <a:gd name="T57" fmla="*/ 111 h 278"/>
                <a:gd name="T58" fmla="*/ 32 w 218"/>
                <a:gd name="T59" fmla="*/ 100 h 278"/>
                <a:gd name="T60" fmla="*/ 36 w 218"/>
                <a:gd name="T61" fmla="*/ 86 h 278"/>
                <a:gd name="T62" fmla="*/ 51 w 218"/>
                <a:gd name="T63" fmla="*/ 77 h 278"/>
                <a:gd name="T64" fmla="*/ 65 w 218"/>
                <a:gd name="T65" fmla="*/ 82 h 278"/>
                <a:gd name="T66" fmla="*/ 71 w 218"/>
                <a:gd name="T67" fmla="*/ 96 h 278"/>
                <a:gd name="T68" fmla="*/ 90 w 218"/>
                <a:gd name="T69" fmla="*/ 105 h 278"/>
                <a:gd name="T70" fmla="*/ 144 w 218"/>
                <a:gd name="T71" fmla="*/ 105 h 278"/>
                <a:gd name="T72" fmla="*/ 149 w 218"/>
                <a:gd name="T73" fmla="*/ 86 h 278"/>
                <a:gd name="T74" fmla="*/ 163 w 218"/>
                <a:gd name="T75" fmla="*/ 77 h 278"/>
                <a:gd name="T76" fmla="*/ 178 w 218"/>
                <a:gd name="T77" fmla="*/ 82 h 278"/>
                <a:gd name="T78" fmla="*/ 186 w 218"/>
                <a:gd name="T79" fmla="*/ 98 h 278"/>
                <a:gd name="T80" fmla="*/ 163 w 218"/>
                <a:gd name="T81" fmla="*/ 111 h 278"/>
                <a:gd name="T82" fmla="*/ 142 w 218"/>
                <a:gd name="T83" fmla="*/ 138 h 278"/>
                <a:gd name="T84" fmla="*/ 126 w 218"/>
                <a:gd name="T85" fmla="*/ 192 h 278"/>
                <a:gd name="T86" fmla="*/ 136 w 218"/>
                <a:gd name="T87" fmla="*/ 245 h 278"/>
                <a:gd name="T88" fmla="*/ 172 w 218"/>
                <a:gd name="T89" fmla="*/ 188 h 278"/>
                <a:gd name="T90" fmla="*/ 203 w 218"/>
                <a:gd name="T91" fmla="*/ 132 h 278"/>
                <a:gd name="T92" fmla="*/ 186 w 218"/>
                <a:gd name="T93" fmla="*/ 52 h 278"/>
                <a:gd name="T94" fmla="*/ 109 w 218"/>
                <a:gd name="T95" fmla="*/ 13 h 278"/>
                <a:gd name="T96" fmla="*/ 165 w 218"/>
                <a:gd name="T97" fmla="*/ 15 h 278"/>
                <a:gd name="T98" fmla="*/ 213 w 218"/>
                <a:gd name="T99" fmla="*/ 80 h 278"/>
                <a:gd name="T100" fmla="*/ 209 w 218"/>
                <a:gd name="T101" fmla="*/ 157 h 278"/>
                <a:gd name="T102" fmla="*/ 169 w 218"/>
                <a:gd name="T103" fmla="*/ 215 h 278"/>
                <a:gd name="T104" fmla="*/ 147 w 218"/>
                <a:gd name="T105" fmla="*/ 259 h 278"/>
                <a:gd name="T106" fmla="*/ 149 w 218"/>
                <a:gd name="T107" fmla="*/ 278 h 278"/>
                <a:gd name="T108" fmla="*/ 69 w 218"/>
                <a:gd name="T109" fmla="*/ 259 h 278"/>
                <a:gd name="T110" fmla="*/ 71 w 218"/>
                <a:gd name="T111" fmla="*/ 251 h 278"/>
                <a:gd name="T112" fmla="*/ 44 w 218"/>
                <a:gd name="T113" fmla="*/ 205 h 278"/>
                <a:gd name="T114" fmla="*/ 7 w 218"/>
                <a:gd name="T115" fmla="*/ 153 h 278"/>
                <a:gd name="T116" fmla="*/ 3 w 218"/>
                <a:gd name="T117" fmla="*/ 80 h 278"/>
                <a:gd name="T118" fmla="*/ 53 w 218"/>
                <a:gd name="T119" fmla="*/ 15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8" h="278">
                  <a:moveTo>
                    <a:pt x="142" y="113"/>
                  </a:moveTo>
                  <a:lnTo>
                    <a:pt x="128" y="113"/>
                  </a:lnTo>
                  <a:lnTo>
                    <a:pt x="109" y="113"/>
                  </a:lnTo>
                  <a:lnTo>
                    <a:pt x="90" y="113"/>
                  </a:lnTo>
                  <a:lnTo>
                    <a:pt x="76" y="113"/>
                  </a:lnTo>
                  <a:lnTo>
                    <a:pt x="78" y="123"/>
                  </a:lnTo>
                  <a:lnTo>
                    <a:pt x="84" y="138"/>
                  </a:lnTo>
                  <a:lnTo>
                    <a:pt x="90" y="157"/>
                  </a:lnTo>
                  <a:lnTo>
                    <a:pt x="94" y="174"/>
                  </a:lnTo>
                  <a:lnTo>
                    <a:pt x="97" y="188"/>
                  </a:lnTo>
                  <a:lnTo>
                    <a:pt x="99" y="188"/>
                  </a:lnTo>
                  <a:lnTo>
                    <a:pt x="105" y="188"/>
                  </a:lnTo>
                  <a:lnTo>
                    <a:pt x="105" y="142"/>
                  </a:lnTo>
                  <a:lnTo>
                    <a:pt x="103" y="140"/>
                  </a:lnTo>
                  <a:lnTo>
                    <a:pt x="103" y="136"/>
                  </a:lnTo>
                  <a:lnTo>
                    <a:pt x="103" y="134"/>
                  </a:lnTo>
                  <a:lnTo>
                    <a:pt x="105" y="132"/>
                  </a:lnTo>
                  <a:lnTo>
                    <a:pt x="109" y="130"/>
                  </a:lnTo>
                  <a:lnTo>
                    <a:pt x="113" y="132"/>
                  </a:lnTo>
                  <a:lnTo>
                    <a:pt x="115" y="134"/>
                  </a:lnTo>
                  <a:lnTo>
                    <a:pt x="115" y="136"/>
                  </a:lnTo>
                  <a:lnTo>
                    <a:pt x="115" y="140"/>
                  </a:lnTo>
                  <a:lnTo>
                    <a:pt x="113" y="142"/>
                  </a:lnTo>
                  <a:lnTo>
                    <a:pt x="113" y="188"/>
                  </a:lnTo>
                  <a:lnTo>
                    <a:pt x="119" y="188"/>
                  </a:lnTo>
                  <a:lnTo>
                    <a:pt x="119" y="188"/>
                  </a:lnTo>
                  <a:lnTo>
                    <a:pt x="124" y="169"/>
                  </a:lnTo>
                  <a:lnTo>
                    <a:pt x="132" y="146"/>
                  </a:lnTo>
                  <a:lnTo>
                    <a:pt x="138" y="126"/>
                  </a:lnTo>
                  <a:lnTo>
                    <a:pt x="142" y="113"/>
                  </a:lnTo>
                  <a:close/>
                  <a:moveTo>
                    <a:pt x="53" y="84"/>
                  </a:moveTo>
                  <a:lnTo>
                    <a:pt x="48" y="86"/>
                  </a:lnTo>
                  <a:lnTo>
                    <a:pt x="44" y="88"/>
                  </a:lnTo>
                  <a:lnTo>
                    <a:pt x="42" y="92"/>
                  </a:lnTo>
                  <a:lnTo>
                    <a:pt x="40" y="96"/>
                  </a:lnTo>
                  <a:lnTo>
                    <a:pt x="40" y="98"/>
                  </a:lnTo>
                  <a:lnTo>
                    <a:pt x="44" y="100"/>
                  </a:lnTo>
                  <a:lnTo>
                    <a:pt x="48" y="102"/>
                  </a:lnTo>
                  <a:lnTo>
                    <a:pt x="51" y="103"/>
                  </a:lnTo>
                  <a:lnTo>
                    <a:pt x="57" y="103"/>
                  </a:lnTo>
                  <a:lnTo>
                    <a:pt x="61" y="105"/>
                  </a:lnTo>
                  <a:lnTo>
                    <a:pt x="65" y="105"/>
                  </a:lnTo>
                  <a:lnTo>
                    <a:pt x="65" y="103"/>
                  </a:lnTo>
                  <a:lnTo>
                    <a:pt x="65" y="98"/>
                  </a:lnTo>
                  <a:lnTo>
                    <a:pt x="63" y="92"/>
                  </a:lnTo>
                  <a:lnTo>
                    <a:pt x="59" y="88"/>
                  </a:lnTo>
                  <a:lnTo>
                    <a:pt x="57" y="84"/>
                  </a:lnTo>
                  <a:lnTo>
                    <a:pt x="53" y="84"/>
                  </a:lnTo>
                  <a:close/>
                  <a:moveTo>
                    <a:pt x="165" y="84"/>
                  </a:moveTo>
                  <a:lnTo>
                    <a:pt x="161" y="86"/>
                  </a:lnTo>
                  <a:lnTo>
                    <a:pt x="157" y="88"/>
                  </a:lnTo>
                  <a:lnTo>
                    <a:pt x="155" y="94"/>
                  </a:lnTo>
                  <a:lnTo>
                    <a:pt x="153" y="98"/>
                  </a:lnTo>
                  <a:lnTo>
                    <a:pt x="151" y="103"/>
                  </a:lnTo>
                  <a:lnTo>
                    <a:pt x="151" y="103"/>
                  </a:lnTo>
                  <a:lnTo>
                    <a:pt x="155" y="103"/>
                  </a:lnTo>
                  <a:lnTo>
                    <a:pt x="161" y="103"/>
                  </a:lnTo>
                  <a:lnTo>
                    <a:pt x="165" y="103"/>
                  </a:lnTo>
                  <a:lnTo>
                    <a:pt x="170" y="102"/>
                  </a:lnTo>
                  <a:lnTo>
                    <a:pt x="174" y="102"/>
                  </a:lnTo>
                  <a:lnTo>
                    <a:pt x="176" y="98"/>
                  </a:lnTo>
                  <a:lnTo>
                    <a:pt x="178" y="96"/>
                  </a:lnTo>
                  <a:lnTo>
                    <a:pt x="176" y="92"/>
                  </a:lnTo>
                  <a:lnTo>
                    <a:pt x="174" y="88"/>
                  </a:lnTo>
                  <a:lnTo>
                    <a:pt x="169" y="86"/>
                  </a:lnTo>
                  <a:lnTo>
                    <a:pt x="165" y="84"/>
                  </a:lnTo>
                  <a:close/>
                  <a:moveTo>
                    <a:pt x="109" y="13"/>
                  </a:moveTo>
                  <a:lnTo>
                    <a:pt x="84" y="17"/>
                  </a:lnTo>
                  <a:lnTo>
                    <a:pt x="61" y="27"/>
                  </a:lnTo>
                  <a:lnTo>
                    <a:pt x="42" y="42"/>
                  </a:lnTo>
                  <a:lnTo>
                    <a:pt x="26" y="61"/>
                  </a:lnTo>
                  <a:lnTo>
                    <a:pt x="17" y="84"/>
                  </a:lnTo>
                  <a:lnTo>
                    <a:pt x="13" y="109"/>
                  </a:lnTo>
                  <a:lnTo>
                    <a:pt x="15" y="132"/>
                  </a:lnTo>
                  <a:lnTo>
                    <a:pt x="21" y="151"/>
                  </a:lnTo>
                  <a:lnTo>
                    <a:pt x="32" y="169"/>
                  </a:lnTo>
                  <a:lnTo>
                    <a:pt x="46" y="186"/>
                  </a:lnTo>
                  <a:lnTo>
                    <a:pt x="59" y="205"/>
                  </a:lnTo>
                  <a:lnTo>
                    <a:pt x="73" y="222"/>
                  </a:lnTo>
                  <a:lnTo>
                    <a:pt x="82" y="245"/>
                  </a:lnTo>
                  <a:lnTo>
                    <a:pt x="92" y="245"/>
                  </a:lnTo>
                  <a:lnTo>
                    <a:pt x="92" y="196"/>
                  </a:lnTo>
                  <a:lnTo>
                    <a:pt x="92" y="192"/>
                  </a:lnTo>
                  <a:lnTo>
                    <a:pt x="84" y="163"/>
                  </a:lnTo>
                  <a:lnTo>
                    <a:pt x="76" y="140"/>
                  </a:lnTo>
                  <a:lnTo>
                    <a:pt x="69" y="113"/>
                  </a:lnTo>
                  <a:lnTo>
                    <a:pt x="55" y="111"/>
                  </a:lnTo>
                  <a:lnTo>
                    <a:pt x="42" y="109"/>
                  </a:lnTo>
                  <a:lnTo>
                    <a:pt x="34" y="103"/>
                  </a:lnTo>
                  <a:lnTo>
                    <a:pt x="32" y="100"/>
                  </a:lnTo>
                  <a:lnTo>
                    <a:pt x="32" y="94"/>
                  </a:lnTo>
                  <a:lnTo>
                    <a:pt x="34" y="90"/>
                  </a:lnTo>
                  <a:lnTo>
                    <a:pt x="36" y="86"/>
                  </a:lnTo>
                  <a:lnTo>
                    <a:pt x="40" y="80"/>
                  </a:lnTo>
                  <a:lnTo>
                    <a:pt x="46" y="78"/>
                  </a:lnTo>
                  <a:lnTo>
                    <a:pt x="51" y="77"/>
                  </a:lnTo>
                  <a:lnTo>
                    <a:pt x="57" y="77"/>
                  </a:lnTo>
                  <a:lnTo>
                    <a:pt x="61" y="78"/>
                  </a:lnTo>
                  <a:lnTo>
                    <a:pt x="65" y="82"/>
                  </a:lnTo>
                  <a:lnTo>
                    <a:pt x="69" y="86"/>
                  </a:lnTo>
                  <a:lnTo>
                    <a:pt x="71" y="92"/>
                  </a:lnTo>
                  <a:lnTo>
                    <a:pt x="71" y="96"/>
                  </a:lnTo>
                  <a:lnTo>
                    <a:pt x="73" y="102"/>
                  </a:lnTo>
                  <a:lnTo>
                    <a:pt x="74" y="105"/>
                  </a:lnTo>
                  <a:lnTo>
                    <a:pt x="90" y="105"/>
                  </a:lnTo>
                  <a:lnTo>
                    <a:pt x="109" y="105"/>
                  </a:lnTo>
                  <a:lnTo>
                    <a:pt x="128" y="105"/>
                  </a:lnTo>
                  <a:lnTo>
                    <a:pt x="144" y="105"/>
                  </a:lnTo>
                  <a:lnTo>
                    <a:pt x="145" y="100"/>
                  </a:lnTo>
                  <a:lnTo>
                    <a:pt x="147" y="92"/>
                  </a:lnTo>
                  <a:lnTo>
                    <a:pt x="149" y="86"/>
                  </a:lnTo>
                  <a:lnTo>
                    <a:pt x="153" y="82"/>
                  </a:lnTo>
                  <a:lnTo>
                    <a:pt x="157" y="78"/>
                  </a:lnTo>
                  <a:lnTo>
                    <a:pt x="163" y="77"/>
                  </a:lnTo>
                  <a:lnTo>
                    <a:pt x="169" y="77"/>
                  </a:lnTo>
                  <a:lnTo>
                    <a:pt x="174" y="78"/>
                  </a:lnTo>
                  <a:lnTo>
                    <a:pt x="178" y="82"/>
                  </a:lnTo>
                  <a:lnTo>
                    <a:pt x="182" y="88"/>
                  </a:lnTo>
                  <a:lnTo>
                    <a:pt x="184" y="92"/>
                  </a:lnTo>
                  <a:lnTo>
                    <a:pt x="186" y="98"/>
                  </a:lnTo>
                  <a:lnTo>
                    <a:pt x="184" y="103"/>
                  </a:lnTo>
                  <a:lnTo>
                    <a:pt x="174" y="109"/>
                  </a:lnTo>
                  <a:lnTo>
                    <a:pt x="163" y="111"/>
                  </a:lnTo>
                  <a:lnTo>
                    <a:pt x="149" y="111"/>
                  </a:lnTo>
                  <a:lnTo>
                    <a:pt x="147" y="123"/>
                  </a:lnTo>
                  <a:lnTo>
                    <a:pt x="142" y="138"/>
                  </a:lnTo>
                  <a:lnTo>
                    <a:pt x="136" y="157"/>
                  </a:lnTo>
                  <a:lnTo>
                    <a:pt x="130" y="176"/>
                  </a:lnTo>
                  <a:lnTo>
                    <a:pt x="126" y="192"/>
                  </a:lnTo>
                  <a:lnTo>
                    <a:pt x="126" y="196"/>
                  </a:lnTo>
                  <a:lnTo>
                    <a:pt x="126" y="245"/>
                  </a:lnTo>
                  <a:lnTo>
                    <a:pt x="136" y="245"/>
                  </a:lnTo>
                  <a:lnTo>
                    <a:pt x="145" y="222"/>
                  </a:lnTo>
                  <a:lnTo>
                    <a:pt x="159" y="203"/>
                  </a:lnTo>
                  <a:lnTo>
                    <a:pt x="172" y="188"/>
                  </a:lnTo>
                  <a:lnTo>
                    <a:pt x="186" y="171"/>
                  </a:lnTo>
                  <a:lnTo>
                    <a:pt x="195" y="151"/>
                  </a:lnTo>
                  <a:lnTo>
                    <a:pt x="203" y="132"/>
                  </a:lnTo>
                  <a:lnTo>
                    <a:pt x="205" y="109"/>
                  </a:lnTo>
                  <a:lnTo>
                    <a:pt x="199" y="78"/>
                  </a:lnTo>
                  <a:lnTo>
                    <a:pt x="186" y="52"/>
                  </a:lnTo>
                  <a:lnTo>
                    <a:pt x="163" y="31"/>
                  </a:lnTo>
                  <a:lnTo>
                    <a:pt x="138" y="17"/>
                  </a:lnTo>
                  <a:lnTo>
                    <a:pt x="109" y="13"/>
                  </a:lnTo>
                  <a:close/>
                  <a:moveTo>
                    <a:pt x="109" y="0"/>
                  </a:moveTo>
                  <a:lnTo>
                    <a:pt x="138" y="4"/>
                  </a:lnTo>
                  <a:lnTo>
                    <a:pt x="165" y="15"/>
                  </a:lnTo>
                  <a:lnTo>
                    <a:pt x="186" y="32"/>
                  </a:lnTo>
                  <a:lnTo>
                    <a:pt x="203" y="54"/>
                  </a:lnTo>
                  <a:lnTo>
                    <a:pt x="213" y="80"/>
                  </a:lnTo>
                  <a:lnTo>
                    <a:pt x="218" y="109"/>
                  </a:lnTo>
                  <a:lnTo>
                    <a:pt x="217" y="134"/>
                  </a:lnTo>
                  <a:lnTo>
                    <a:pt x="209" y="157"/>
                  </a:lnTo>
                  <a:lnTo>
                    <a:pt x="195" y="176"/>
                  </a:lnTo>
                  <a:lnTo>
                    <a:pt x="182" y="196"/>
                  </a:lnTo>
                  <a:lnTo>
                    <a:pt x="169" y="215"/>
                  </a:lnTo>
                  <a:lnTo>
                    <a:pt x="155" y="234"/>
                  </a:lnTo>
                  <a:lnTo>
                    <a:pt x="145" y="259"/>
                  </a:lnTo>
                  <a:lnTo>
                    <a:pt x="147" y="259"/>
                  </a:lnTo>
                  <a:lnTo>
                    <a:pt x="147" y="259"/>
                  </a:lnTo>
                  <a:lnTo>
                    <a:pt x="149" y="259"/>
                  </a:lnTo>
                  <a:lnTo>
                    <a:pt x="149" y="278"/>
                  </a:lnTo>
                  <a:lnTo>
                    <a:pt x="69" y="278"/>
                  </a:lnTo>
                  <a:lnTo>
                    <a:pt x="69" y="259"/>
                  </a:lnTo>
                  <a:lnTo>
                    <a:pt x="69" y="259"/>
                  </a:lnTo>
                  <a:lnTo>
                    <a:pt x="71" y="259"/>
                  </a:lnTo>
                  <a:lnTo>
                    <a:pt x="73" y="259"/>
                  </a:lnTo>
                  <a:lnTo>
                    <a:pt x="71" y="251"/>
                  </a:lnTo>
                  <a:lnTo>
                    <a:pt x="67" y="243"/>
                  </a:lnTo>
                  <a:lnTo>
                    <a:pt x="57" y="224"/>
                  </a:lnTo>
                  <a:lnTo>
                    <a:pt x="44" y="205"/>
                  </a:lnTo>
                  <a:lnTo>
                    <a:pt x="30" y="190"/>
                  </a:lnTo>
                  <a:lnTo>
                    <a:pt x="19" y="171"/>
                  </a:lnTo>
                  <a:lnTo>
                    <a:pt x="7" y="153"/>
                  </a:lnTo>
                  <a:lnTo>
                    <a:pt x="1" y="132"/>
                  </a:lnTo>
                  <a:lnTo>
                    <a:pt x="0" y="109"/>
                  </a:lnTo>
                  <a:lnTo>
                    <a:pt x="3" y="80"/>
                  </a:lnTo>
                  <a:lnTo>
                    <a:pt x="15" y="54"/>
                  </a:lnTo>
                  <a:lnTo>
                    <a:pt x="32" y="32"/>
                  </a:lnTo>
                  <a:lnTo>
                    <a:pt x="53" y="15"/>
                  </a:lnTo>
                  <a:lnTo>
                    <a:pt x="78" y="4"/>
                  </a:lnTo>
                  <a:lnTo>
                    <a:pt x="10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6">
              <a:extLst>
                <a:ext uri="{FF2B5EF4-FFF2-40B4-BE49-F238E27FC236}">
                  <a16:creationId xmlns:a16="http://schemas.microsoft.com/office/drawing/2014/main" id="{D5BA7A7D-9AC3-7665-948F-73640C1B1169}"/>
                </a:ext>
              </a:extLst>
            </p:cNvPr>
            <p:cNvSpPr>
              <a:spLocks noChangeArrowheads="1"/>
            </p:cNvSpPr>
            <p:nvPr/>
          </p:nvSpPr>
          <p:spPr bwMode="auto">
            <a:xfrm>
              <a:off x="9996488" y="4217988"/>
              <a:ext cx="127000" cy="1746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a:extLst>
                <a:ext uri="{FF2B5EF4-FFF2-40B4-BE49-F238E27FC236}">
                  <a16:creationId xmlns:a16="http://schemas.microsoft.com/office/drawing/2014/main" id="{9423FCAD-A5FD-2EA3-1EB9-B591461CDA5B}"/>
                </a:ext>
              </a:extLst>
            </p:cNvPr>
            <p:cNvSpPr>
              <a:spLocks/>
            </p:cNvSpPr>
            <p:nvPr/>
          </p:nvSpPr>
          <p:spPr bwMode="auto">
            <a:xfrm>
              <a:off x="9996488" y="4248150"/>
              <a:ext cx="127000" cy="60325"/>
            </a:xfrm>
            <a:custGeom>
              <a:avLst/>
              <a:gdLst>
                <a:gd name="T0" fmla="*/ 80 w 80"/>
                <a:gd name="T1" fmla="*/ 0 h 38"/>
                <a:gd name="T2" fmla="*/ 80 w 80"/>
                <a:gd name="T3" fmla="*/ 6 h 38"/>
                <a:gd name="T4" fmla="*/ 78 w 80"/>
                <a:gd name="T5" fmla="*/ 8 h 38"/>
                <a:gd name="T6" fmla="*/ 76 w 80"/>
                <a:gd name="T7" fmla="*/ 9 h 38"/>
                <a:gd name="T8" fmla="*/ 75 w 80"/>
                <a:gd name="T9" fmla="*/ 9 h 38"/>
                <a:gd name="T10" fmla="*/ 71 w 80"/>
                <a:gd name="T11" fmla="*/ 15 h 38"/>
                <a:gd name="T12" fmla="*/ 69 w 80"/>
                <a:gd name="T13" fmla="*/ 21 h 38"/>
                <a:gd name="T14" fmla="*/ 65 w 80"/>
                <a:gd name="T15" fmla="*/ 27 h 38"/>
                <a:gd name="T16" fmla="*/ 61 w 80"/>
                <a:gd name="T17" fmla="*/ 31 h 38"/>
                <a:gd name="T18" fmla="*/ 57 w 80"/>
                <a:gd name="T19" fmla="*/ 34 h 38"/>
                <a:gd name="T20" fmla="*/ 52 w 80"/>
                <a:gd name="T21" fmla="*/ 38 h 38"/>
                <a:gd name="T22" fmla="*/ 46 w 80"/>
                <a:gd name="T23" fmla="*/ 38 h 38"/>
                <a:gd name="T24" fmla="*/ 34 w 80"/>
                <a:gd name="T25" fmla="*/ 38 h 38"/>
                <a:gd name="T26" fmla="*/ 28 w 80"/>
                <a:gd name="T27" fmla="*/ 38 h 38"/>
                <a:gd name="T28" fmla="*/ 23 w 80"/>
                <a:gd name="T29" fmla="*/ 34 h 38"/>
                <a:gd name="T30" fmla="*/ 19 w 80"/>
                <a:gd name="T31" fmla="*/ 31 h 38"/>
                <a:gd name="T32" fmla="*/ 15 w 80"/>
                <a:gd name="T33" fmla="*/ 27 h 38"/>
                <a:gd name="T34" fmla="*/ 11 w 80"/>
                <a:gd name="T35" fmla="*/ 21 h 38"/>
                <a:gd name="T36" fmla="*/ 9 w 80"/>
                <a:gd name="T37" fmla="*/ 15 h 38"/>
                <a:gd name="T38" fmla="*/ 5 w 80"/>
                <a:gd name="T39" fmla="*/ 9 h 38"/>
                <a:gd name="T40" fmla="*/ 4 w 80"/>
                <a:gd name="T41" fmla="*/ 9 h 38"/>
                <a:gd name="T42" fmla="*/ 2 w 80"/>
                <a:gd name="T43" fmla="*/ 8 h 38"/>
                <a:gd name="T44" fmla="*/ 0 w 80"/>
                <a:gd name="T45" fmla="*/ 6 h 38"/>
                <a:gd name="T46" fmla="*/ 0 w 80"/>
                <a:gd name="T47" fmla="*/ 0 h 38"/>
                <a:gd name="T48" fmla="*/ 80 w 80"/>
                <a:gd name="T4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0" h="38">
                  <a:moveTo>
                    <a:pt x="80" y="0"/>
                  </a:moveTo>
                  <a:lnTo>
                    <a:pt x="80" y="6"/>
                  </a:lnTo>
                  <a:lnTo>
                    <a:pt x="78" y="8"/>
                  </a:lnTo>
                  <a:lnTo>
                    <a:pt x="76" y="9"/>
                  </a:lnTo>
                  <a:lnTo>
                    <a:pt x="75" y="9"/>
                  </a:lnTo>
                  <a:lnTo>
                    <a:pt x="71" y="15"/>
                  </a:lnTo>
                  <a:lnTo>
                    <a:pt x="69" y="21"/>
                  </a:lnTo>
                  <a:lnTo>
                    <a:pt x="65" y="27"/>
                  </a:lnTo>
                  <a:lnTo>
                    <a:pt x="61" y="31"/>
                  </a:lnTo>
                  <a:lnTo>
                    <a:pt x="57" y="34"/>
                  </a:lnTo>
                  <a:lnTo>
                    <a:pt x="52" y="38"/>
                  </a:lnTo>
                  <a:lnTo>
                    <a:pt x="46" y="38"/>
                  </a:lnTo>
                  <a:lnTo>
                    <a:pt x="34" y="38"/>
                  </a:lnTo>
                  <a:lnTo>
                    <a:pt x="28" y="38"/>
                  </a:lnTo>
                  <a:lnTo>
                    <a:pt x="23" y="34"/>
                  </a:lnTo>
                  <a:lnTo>
                    <a:pt x="19" y="31"/>
                  </a:lnTo>
                  <a:lnTo>
                    <a:pt x="15" y="27"/>
                  </a:lnTo>
                  <a:lnTo>
                    <a:pt x="11" y="21"/>
                  </a:lnTo>
                  <a:lnTo>
                    <a:pt x="9" y="15"/>
                  </a:lnTo>
                  <a:lnTo>
                    <a:pt x="5" y="9"/>
                  </a:lnTo>
                  <a:lnTo>
                    <a:pt x="4" y="9"/>
                  </a:lnTo>
                  <a:lnTo>
                    <a:pt x="2" y="8"/>
                  </a:lnTo>
                  <a:lnTo>
                    <a:pt x="0" y="6"/>
                  </a:lnTo>
                  <a:lnTo>
                    <a:pt x="0" y="0"/>
                  </a:lnTo>
                  <a:lnTo>
                    <a:pt x="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2" name="Group 134">
            <a:extLst>
              <a:ext uri="{FF2B5EF4-FFF2-40B4-BE49-F238E27FC236}">
                <a16:creationId xmlns:a16="http://schemas.microsoft.com/office/drawing/2014/main" id="{FF3F898E-2F33-A7EE-6253-77D182BA4AC8}"/>
              </a:ext>
            </a:extLst>
          </p:cNvPr>
          <p:cNvGrpSpPr/>
          <p:nvPr/>
        </p:nvGrpSpPr>
        <p:grpSpPr>
          <a:xfrm>
            <a:off x="2148861" y="4421400"/>
            <a:ext cx="217554" cy="187422"/>
            <a:chOff x="782638" y="3913188"/>
            <a:chExt cx="457200" cy="315912"/>
          </a:xfrm>
          <a:solidFill>
            <a:schemeClr val="accent1"/>
          </a:solidFill>
        </p:grpSpPr>
        <p:sp>
          <p:nvSpPr>
            <p:cNvPr id="23" name="Freeform 5">
              <a:extLst>
                <a:ext uri="{FF2B5EF4-FFF2-40B4-BE49-F238E27FC236}">
                  <a16:creationId xmlns:a16="http://schemas.microsoft.com/office/drawing/2014/main" id="{B7689E61-566C-FA0F-1F87-13D189209C55}"/>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4" name="Freeform 6">
              <a:extLst>
                <a:ext uri="{FF2B5EF4-FFF2-40B4-BE49-F238E27FC236}">
                  <a16:creationId xmlns:a16="http://schemas.microsoft.com/office/drawing/2014/main" id="{ECFE380E-3EF9-3DF4-A45A-9A29314B5CCF}"/>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25" name="Group 134">
            <a:extLst>
              <a:ext uri="{FF2B5EF4-FFF2-40B4-BE49-F238E27FC236}">
                <a16:creationId xmlns:a16="http://schemas.microsoft.com/office/drawing/2014/main" id="{07AC72BA-7E28-B58F-7FB5-631D690F4B3E}"/>
              </a:ext>
            </a:extLst>
          </p:cNvPr>
          <p:cNvGrpSpPr/>
          <p:nvPr/>
        </p:nvGrpSpPr>
        <p:grpSpPr>
          <a:xfrm>
            <a:off x="2220585" y="3587641"/>
            <a:ext cx="217554" cy="187422"/>
            <a:chOff x="782638" y="3913188"/>
            <a:chExt cx="457200" cy="315912"/>
          </a:xfrm>
          <a:solidFill>
            <a:schemeClr val="accent1"/>
          </a:solidFill>
        </p:grpSpPr>
        <p:sp>
          <p:nvSpPr>
            <p:cNvPr id="26" name="Freeform 5">
              <a:extLst>
                <a:ext uri="{FF2B5EF4-FFF2-40B4-BE49-F238E27FC236}">
                  <a16:creationId xmlns:a16="http://schemas.microsoft.com/office/drawing/2014/main" id="{99F08D4A-A569-6FA6-64F1-FD5533DACA04}"/>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7" name="Freeform 6">
              <a:extLst>
                <a:ext uri="{FF2B5EF4-FFF2-40B4-BE49-F238E27FC236}">
                  <a16:creationId xmlns:a16="http://schemas.microsoft.com/office/drawing/2014/main" id="{F13D8121-9538-0751-0384-D23150C0A09C}"/>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28" name="Group 134">
            <a:extLst>
              <a:ext uri="{FF2B5EF4-FFF2-40B4-BE49-F238E27FC236}">
                <a16:creationId xmlns:a16="http://schemas.microsoft.com/office/drawing/2014/main" id="{5C8257AA-FFC9-7ECA-E9D8-2CF684D87727}"/>
              </a:ext>
            </a:extLst>
          </p:cNvPr>
          <p:cNvGrpSpPr/>
          <p:nvPr/>
        </p:nvGrpSpPr>
        <p:grpSpPr>
          <a:xfrm>
            <a:off x="6224818" y="2235808"/>
            <a:ext cx="217554" cy="187422"/>
            <a:chOff x="782638" y="3913188"/>
            <a:chExt cx="457200" cy="315912"/>
          </a:xfrm>
          <a:solidFill>
            <a:schemeClr val="accent1"/>
          </a:solidFill>
        </p:grpSpPr>
        <p:sp>
          <p:nvSpPr>
            <p:cNvPr id="29" name="Freeform 5">
              <a:extLst>
                <a:ext uri="{FF2B5EF4-FFF2-40B4-BE49-F238E27FC236}">
                  <a16:creationId xmlns:a16="http://schemas.microsoft.com/office/drawing/2014/main" id="{B327684D-E59B-41CC-8D0A-A2BFD927F092}"/>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30" name="Freeform 6">
              <a:extLst>
                <a:ext uri="{FF2B5EF4-FFF2-40B4-BE49-F238E27FC236}">
                  <a16:creationId xmlns:a16="http://schemas.microsoft.com/office/drawing/2014/main" id="{773DC1A2-3859-9674-1DBA-14E8AC88C5B2}"/>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31" name="Group 134">
            <a:extLst>
              <a:ext uri="{FF2B5EF4-FFF2-40B4-BE49-F238E27FC236}">
                <a16:creationId xmlns:a16="http://schemas.microsoft.com/office/drawing/2014/main" id="{F2EF3BBD-EC37-672D-D35A-070A8E59CEB6}"/>
              </a:ext>
            </a:extLst>
          </p:cNvPr>
          <p:cNvGrpSpPr/>
          <p:nvPr/>
        </p:nvGrpSpPr>
        <p:grpSpPr>
          <a:xfrm>
            <a:off x="5826656" y="3735458"/>
            <a:ext cx="217554" cy="187422"/>
            <a:chOff x="782638" y="3913188"/>
            <a:chExt cx="457200" cy="315912"/>
          </a:xfrm>
          <a:solidFill>
            <a:schemeClr val="accent1"/>
          </a:solidFill>
        </p:grpSpPr>
        <p:sp>
          <p:nvSpPr>
            <p:cNvPr id="32" name="Freeform 5">
              <a:extLst>
                <a:ext uri="{FF2B5EF4-FFF2-40B4-BE49-F238E27FC236}">
                  <a16:creationId xmlns:a16="http://schemas.microsoft.com/office/drawing/2014/main" id="{8A9CDE76-D208-A657-0BF1-179A036BC50A}"/>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33" name="Freeform 6">
              <a:extLst>
                <a:ext uri="{FF2B5EF4-FFF2-40B4-BE49-F238E27FC236}">
                  <a16:creationId xmlns:a16="http://schemas.microsoft.com/office/drawing/2014/main" id="{532322D4-2DAB-9A94-32A1-0389FD948F25}"/>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34" name="Group 134">
            <a:extLst>
              <a:ext uri="{FF2B5EF4-FFF2-40B4-BE49-F238E27FC236}">
                <a16:creationId xmlns:a16="http://schemas.microsoft.com/office/drawing/2014/main" id="{89D5FEFC-3A1A-7F9B-66DD-C1EBFCD5B222}"/>
              </a:ext>
            </a:extLst>
          </p:cNvPr>
          <p:cNvGrpSpPr/>
          <p:nvPr/>
        </p:nvGrpSpPr>
        <p:grpSpPr>
          <a:xfrm>
            <a:off x="5863715" y="4524058"/>
            <a:ext cx="217554" cy="187422"/>
            <a:chOff x="782638" y="3913188"/>
            <a:chExt cx="457200" cy="315912"/>
          </a:xfrm>
          <a:solidFill>
            <a:schemeClr val="accent1"/>
          </a:solidFill>
        </p:grpSpPr>
        <p:sp>
          <p:nvSpPr>
            <p:cNvPr id="35" name="Freeform 5">
              <a:extLst>
                <a:ext uri="{FF2B5EF4-FFF2-40B4-BE49-F238E27FC236}">
                  <a16:creationId xmlns:a16="http://schemas.microsoft.com/office/drawing/2014/main" id="{AF6471CB-3221-DEE5-C1DC-783DD8A16DE3}"/>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36" name="Freeform 6">
              <a:extLst>
                <a:ext uri="{FF2B5EF4-FFF2-40B4-BE49-F238E27FC236}">
                  <a16:creationId xmlns:a16="http://schemas.microsoft.com/office/drawing/2014/main" id="{2887E784-62C0-196A-BE86-164E12722850}"/>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39" name="ZoneTexte 38">
            <a:extLst>
              <a:ext uri="{FF2B5EF4-FFF2-40B4-BE49-F238E27FC236}">
                <a16:creationId xmlns:a16="http://schemas.microsoft.com/office/drawing/2014/main" id="{19B37356-47E1-BFF6-4224-AD2DBF49304C}"/>
              </a:ext>
            </a:extLst>
          </p:cNvPr>
          <p:cNvSpPr txBox="1"/>
          <p:nvPr/>
        </p:nvSpPr>
        <p:spPr>
          <a:xfrm>
            <a:off x="8262776" y="1771432"/>
            <a:ext cx="2817982" cy="3108543"/>
          </a:xfrm>
          <a:prstGeom prst="rect">
            <a:avLst/>
          </a:prstGeom>
          <a:noFill/>
        </p:spPr>
        <p:txBody>
          <a:bodyPr wrap="square">
            <a:spAutoFit/>
          </a:bodyPr>
          <a:lstStyle/>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Kafka </a:t>
            </a:r>
            <a:r>
              <a:rPr lang="fr-FR" sz="1400" dirty="0" err="1">
                <a:solidFill>
                  <a:schemeClr val="tx1">
                    <a:lumMod val="75000"/>
                    <a:lumOff val="25000"/>
                  </a:schemeClr>
                </a:solidFill>
                <a:latin typeface="Arial" panose="020B0604020202020204" pitchFamily="34" charset="0"/>
                <a:cs typeface="Arial" panose="020B0604020202020204" pitchFamily="34" charset="0"/>
              </a:rPr>
              <a:t>Connect</a:t>
            </a: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err="1">
                <a:solidFill>
                  <a:schemeClr val="tx1">
                    <a:lumMod val="75000"/>
                    <a:lumOff val="25000"/>
                  </a:schemeClr>
                </a:solidFill>
                <a:latin typeface="Arial" panose="020B0604020202020204" pitchFamily="34" charset="0"/>
                <a:cs typeface="Arial" panose="020B0604020202020204" pitchFamily="34" charset="0"/>
              </a:rPr>
              <a:t>Build</a:t>
            </a:r>
            <a:r>
              <a:rPr lang="fr-FR" sz="1400" dirty="0">
                <a:solidFill>
                  <a:schemeClr val="tx1">
                    <a:lumMod val="75000"/>
                    <a:lumOff val="25000"/>
                  </a:schemeClr>
                </a:solidFill>
                <a:latin typeface="Arial" panose="020B0604020202020204" pitchFamily="34" charset="0"/>
                <a:cs typeface="Arial" panose="020B0604020202020204" pitchFamily="34" charset="0"/>
              </a:rPr>
              <a:t> </a:t>
            </a:r>
            <a:r>
              <a:rPr lang="fr-FR" sz="1400" dirty="0" err="1">
                <a:solidFill>
                  <a:schemeClr val="tx1">
                    <a:lumMod val="75000"/>
                    <a:lumOff val="25000"/>
                  </a:schemeClr>
                </a:solidFill>
                <a:latin typeface="Arial" panose="020B0604020202020204" pitchFamily="34" charset="0"/>
                <a:cs typeface="Arial" panose="020B0604020202020204" pitchFamily="34" charset="0"/>
              </a:rPr>
              <a:t>Microservices</a:t>
            </a:r>
            <a:r>
              <a:rPr lang="fr-FR" sz="1400" dirty="0">
                <a:solidFill>
                  <a:schemeClr val="tx1">
                    <a:lumMod val="75000"/>
                    <a:lumOff val="25000"/>
                  </a:schemeClr>
                </a:solidFill>
                <a:latin typeface="Arial" panose="020B0604020202020204" pitchFamily="34" charset="0"/>
                <a:cs typeface="Arial" panose="020B0604020202020204" pitchFamily="34" charset="0"/>
              </a:rPr>
              <a:t> </a:t>
            </a:r>
            <a:r>
              <a:rPr lang="fr-FR" sz="1400" dirty="0" err="1">
                <a:solidFill>
                  <a:schemeClr val="tx1">
                    <a:lumMod val="75000"/>
                    <a:lumOff val="25000"/>
                  </a:schemeClr>
                </a:solidFill>
                <a:latin typeface="Arial" panose="020B0604020202020204" pitchFamily="34" charset="0"/>
                <a:cs typeface="Arial" panose="020B0604020202020204" pitchFamily="34" charset="0"/>
              </a:rPr>
              <a:t>with</a:t>
            </a:r>
            <a:r>
              <a:rPr lang="fr-FR" sz="1400" dirty="0">
                <a:solidFill>
                  <a:schemeClr val="tx1">
                    <a:lumMod val="75000"/>
                    <a:lumOff val="25000"/>
                  </a:schemeClr>
                </a:solidFill>
                <a:latin typeface="Arial" panose="020B0604020202020204" pitchFamily="34" charset="0"/>
                <a:cs typeface="Arial" panose="020B0604020202020204" pitchFamily="34" charset="0"/>
              </a:rPr>
              <a:t> Kafka.</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Hands-on </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r>
              <a:rPr lang="fr-FR" sz="1400" dirty="0">
                <a:solidFill>
                  <a:schemeClr val="tx1">
                    <a:lumMod val="75000"/>
                    <a:lumOff val="25000"/>
                  </a:schemeClr>
                </a:solidFill>
                <a:latin typeface="Arial" panose="020B0604020202020204" pitchFamily="34" charset="0"/>
                <a:cs typeface="Arial" panose="020B0604020202020204" pitchFamily="34" charset="0"/>
              </a:rPr>
              <a:t>Kafka Security? &amp; Conclusion</a:t>
            </a: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mj-lt"/>
              <a:buAutoNum type="arabicPeriod"/>
            </a:pPr>
            <a:endParaRPr lang="fr-FR" sz="14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40" name="Shape">
            <a:extLst>
              <a:ext uri="{FF2B5EF4-FFF2-40B4-BE49-F238E27FC236}">
                <a16:creationId xmlns:a16="http://schemas.microsoft.com/office/drawing/2014/main" id="{B3DB0649-349F-F435-2200-754A2640C333}"/>
              </a:ext>
            </a:extLst>
          </p:cNvPr>
          <p:cNvSpPr/>
          <p:nvPr/>
        </p:nvSpPr>
        <p:spPr>
          <a:xfrm>
            <a:off x="10839919" y="2861982"/>
            <a:ext cx="240839" cy="318247"/>
          </a:xfrm>
          <a:custGeom>
            <a:avLst/>
            <a:gdLst/>
            <a:ahLst/>
            <a:cxnLst>
              <a:cxn ang="0">
                <a:pos x="wd2" y="hd2"/>
              </a:cxn>
              <a:cxn ang="5400000">
                <a:pos x="wd2" y="hd2"/>
              </a:cxn>
              <a:cxn ang="10800000">
                <a:pos x="wd2" y="hd2"/>
              </a:cxn>
              <a:cxn ang="16200000">
                <a:pos x="wd2" y="hd2"/>
              </a:cxn>
            </a:cxnLst>
            <a:rect l="0" t="0" r="r" b="b"/>
            <a:pathLst>
              <a:path w="21275" h="21583" extrusionOk="0">
                <a:moveTo>
                  <a:pt x="13508" y="0"/>
                </a:moveTo>
                <a:cubicBezTo>
                  <a:pt x="13369" y="-1"/>
                  <a:pt x="13229" y="32"/>
                  <a:pt x="13112" y="100"/>
                </a:cubicBezTo>
                <a:cubicBezTo>
                  <a:pt x="11381" y="995"/>
                  <a:pt x="9933" y="2178"/>
                  <a:pt x="8878" y="3560"/>
                </a:cubicBezTo>
                <a:cubicBezTo>
                  <a:pt x="7241" y="5702"/>
                  <a:pt x="6615" y="8212"/>
                  <a:pt x="7103" y="10667"/>
                </a:cubicBezTo>
                <a:cubicBezTo>
                  <a:pt x="6147" y="10415"/>
                  <a:pt x="5337" y="9914"/>
                  <a:pt x="4814" y="9251"/>
                </a:cubicBezTo>
                <a:cubicBezTo>
                  <a:pt x="4420" y="8752"/>
                  <a:pt x="4206" y="8182"/>
                  <a:pt x="4195" y="7599"/>
                </a:cubicBezTo>
                <a:cubicBezTo>
                  <a:pt x="4199" y="7430"/>
                  <a:pt x="4084" y="7274"/>
                  <a:pt x="3895" y="7189"/>
                </a:cubicBezTo>
                <a:cubicBezTo>
                  <a:pt x="3666" y="7085"/>
                  <a:pt x="3375" y="7107"/>
                  <a:pt x="3174" y="7241"/>
                </a:cubicBezTo>
                <a:cubicBezTo>
                  <a:pt x="2544" y="7627"/>
                  <a:pt x="2002" y="8084"/>
                  <a:pt x="1565" y="8594"/>
                </a:cubicBezTo>
                <a:cubicBezTo>
                  <a:pt x="1140" y="9090"/>
                  <a:pt x="817" y="9632"/>
                  <a:pt x="572" y="10196"/>
                </a:cubicBezTo>
                <a:cubicBezTo>
                  <a:pt x="119" y="11241"/>
                  <a:pt x="-60" y="12353"/>
                  <a:pt x="18" y="13471"/>
                </a:cubicBezTo>
                <a:cubicBezTo>
                  <a:pt x="191" y="15941"/>
                  <a:pt x="1611" y="18281"/>
                  <a:pt x="4117" y="19832"/>
                </a:cubicBezTo>
                <a:cubicBezTo>
                  <a:pt x="6033" y="21018"/>
                  <a:pt x="8365" y="21599"/>
                  <a:pt x="10691" y="21583"/>
                </a:cubicBezTo>
                <a:cubicBezTo>
                  <a:pt x="13080" y="21567"/>
                  <a:pt x="15455" y="20922"/>
                  <a:pt x="17402" y="19680"/>
                </a:cubicBezTo>
                <a:cubicBezTo>
                  <a:pt x="19453" y="18371"/>
                  <a:pt x="20740" y="16588"/>
                  <a:pt x="21139" y="14685"/>
                </a:cubicBezTo>
                <a:cubicBezTo>
                  <a:pt x="21540" y="12775"/>
                  <a:pt x="21034" y="10789"/>
                  <a:pt x="19911" y="8931"/>
                </a:cubicBezTo>
                <a:cubicBezTo>
                  <a:pt x="19300" y="7922"/>
                  <a:pt x="18529" y="6982"/>
                  <a:pt x="17669" y="6099"/>
                </a:cubicBezTo>
                <a:cubicBezTo>
                  <a:pt x="16487" y="4884"/>
                  <a:pt x="15099" y="3736"/>
                  <a:pt x="14473" y="2274"/>
                </a:cubicBezTo>
                <a:cubicBezTo>
                  <a:pt x="14229" y="1704"/>
                  <a:pt x="14115" y="1108"/>
                  <a:pt x="14134" y="509"/>
                </a:cubicBezTo>
                <a:cubicBezTo>
                  <a:pt x="14146" y="354"/>
                  <a:pt x="14058" y="205"/>
                  <a:pt x="13900" y="108"/>
                </a:cubicBezTo>
                <a:cubicBezTo>
                  <a:pt x="13785" y="38"/>
                  <a:pt x="13648" y="2"/>
                  <a:pt x="13508" y="0"/>
                </a:cubicBezTo>
                <a:close/>
                <a:moveTo>
                  <a:pt x="11395" y="13018"/>
                </a:moveTo>
                <a:cubicBezTo>
                  <a:pt x="11531" y="13399"/>
                  <a:pt x="11732" y="13763"/>
                  <a:pt x="11992" y="14102"/>
                </a:cubicBezTo>
                <a:cubicBezTo>
                  <a:pt x="12346" y="14563"/>
                  <a:pt x="12810" y="14975"/>
                  <a:pt x="13196" y="15425"/>
                </a:cubicBezTo>
                <a:cubicBezTo>
                  <a:pt x="13572" y="15864"/>
                  <a:pt x="13872" y="16334"/>
                  <a:pt x="14040" y="16848"/>
                </a:cubicBezTo>
                <a:cubicBezTo>
                  <a:pt x="14263" y="17531"/>
                  <a:pt x="14229" y="18253"/>
                  <a:pt x="13874" y="18903"/>
                </a:cubicBezTo>
                <a:cubicBezTo>
                  <a:pt x="13356" y="19853"/>
                  <a:pt x="12221" y="20532"/>
                  <a:pt x="10886" y="20609"/>
                </a:cubicBezTo>
                <a:cubicBezTo>
                  <a:pt x="9410" y="20695"/>
                  <a:pt x="8043" y="20034"/>
                  <a:pt x="7414" y="19001"/>
                </a:cubicBezTo>
                <a:cubicBezTo>
                  <a:pt x="7128" y="18532"/>
                  <a:pt x="7018" y="18013"/>
                  <a:pt x="7055" y="17496"/>
                </a:cubicBezTo>
                <a:cubicBezTo>
                  <a:pt x="7088" y="17036"/>
                  <a:pt x="7238" y="16586"/>
                  <a:pt x="7495" y="16170"/>
                </a:cubicBezTo>
                <a:cubicBezTo>
                  <a:pt x="7548" y="16324"/>
                  <a:pt x="7630" y="16471"/>
                  <a:pt x="7737" y="16607"/>
                </a:cubicBezTo>
                <a:cubicBezTo>
                  <a:pt x="7985" y="16923"/>
                  <a:pt x="8361" y="17115"/>
                  <a:pt x="8729" y="17208"/>
                </a:cubicBezTo>
                <a:cubicBezTo>
                  <a:pt x="9084" y="17298"/>
                  <a:pt x="9457" y="17293"/>
                  <a:pt x="9752" y="17127"/>
                </a:cubicBezTo>
                <a:cubicBezTo>
                  <a:pt x="10086" y="16939"/>
                  <a:pt x="10029" y="16561"/>
                  <a:pt x="10009" y="16241"/>
                </a:cubicBezTo>
                <a:cubicBezTo>
                  <a:pt x="9972" y="15626"/>
                  <a:pt x="10048" y="15007"/>
                  <a:pt x="10305" y="14424"/>
                </a:cubicBezTo>
                <a:cubicBezTo>
                  <a:pt x="10536" y="13901"/>
                  <a:pt x="10907" y="13423"/>
                  <a:pt x="11395" y="13018"/>
                </a:cubicBezTo>
                <a:close/>
              </a:path>
            </a:pathLst>
          </a:custGeom>
          <a:solidFill>
            <a:srgbClr val="E5430D"/>
          </a:solidFill>
          <a:ln w="12700" cap="flat">
            <a:noFill/>
            <a:miter lim="400000"/>
          </a:ln>
          <a:effectLst/>
        </p:spPr>
        <p:txBody>
          <a:bodyPr wrap="square" lIns="0" tIns="0" rIns="0" bIns="0" numCol="1" anchor="ctr">
            <a:noAutofit/>
          </a:bodyPr>
          <a:lstStyle/>
          <a:p>
            <a:pPr algn="l"/>
            <a:endParaRPr>
              <a:latin typeface="Barlow" pitchFamily="2" charset="77"/>
            </a:endParaRPr>
          </a:p>
        </p:txBody>
      </p:sp>
      <p:grpSp>
        <p:nvGrpSpPr>
          <p:cNvPr id="41" name="Group 134">
            <a:extLst>
              <a:ext uri="{FF2B5EF4-FFF2-40B4-BE49-F238E27FC236}">
                <a16:creationId xmlns:a16="http://schemas.microsoft.com/office/drawing/2014/main" id="{34E0B1E7-2172-9521-2CD0-1D1672D7C439}"/>
              </a:ext>
            </a:extLst>
          </p:cNvPr>
          <p:cNvGrpSpPr/>
          <p:nvPr/>
        </p:nvGrpSpPr>
        <p:grpSpPr>
          <a:xfrm>
            <a:off x="9767185" y="2428605"/>
            <a:ext cx="217554" cy="187422"/>
            <a:chOff x="782638" y="3913188"/>
            <a:chExt cx="457200" cy="315912"/>
          </a:xfrm>
          <a:solidFill>
            <a:schemeClr val="accent1"/>
          </a:solidFill>
        </p:grpSpPr>
        <p:sp>
          <p:nvSpPr>
            <p:cNvPr id="42" name="Freeform 5">
              <a:extLst>
                <a:ext uri="{FF2B5EF4-FFF2-40B4-BE49-F238E27FC236}">
                  <a16:creationId xmlns:a16="http://schemas.microsoft.com/office/drawing/2014/main" id="{0D43E140-AD23-3CEE-500C-DCD2EE602FF1}"/>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3" name="Freeform 6">
              <a:extLst>
                <a:ext uri="{FF2B5EF4-FFF2-40B4-BE49-F238E27FC236}">
                  <a16:creationId xmlns:a16="http://schemas.microsoft.com/office/drawing/2014/main" id="{5E2914F9-9C20-703B-244F-E197AB8F3238}"/>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grpSp>
        <p:nvGrpSpPr>
          <p:cNvPr id="44" name="Group 134">
            <a:extLst>
              <a:ext uri="{FF2B5EF4-FFF2-40B4-BE49-F238E27FC236}">
                <a16:creationId xmlns:a16="http://schemas.microsoft.com/office/drawing/2014/main" id="{708F1215-D5F5-1C53-DDEE-0A57EF937F4C}"/>
              </a:ext>
            </a:extLst>
          </p:cNvPr>
          <p:cNvGrpSpPr/>
          <p:nvPr/>
        </p:nvGrpSpPr>
        <p:grpSpPr>
          <a:xfrm>
            <a:off x="9738858" y="3529354"/>
            <a:ext cx="217554" cy="187422"/>
            <a:chOff x="782638" y="3913188"/>
            <a:chExt cx="457200" cy="315912"/>
          </a:xfrm>
          <a:solidFill>
            <a:schemeClr val="accent1"/>
          </a:solidFill>
        </p:grpSpPr>
        <p:sp>
          <p:nvSpPr>
            <p:cNvPr id="45" name="Freeform 5">
              <a:extLst>
                <a:ext uri="{FF2B5EF4-FFF2-40B4-BE49-F238E27FC236}">
                  <a16:creationId xmlns:a16="http://schemas.microsoft.com/office/drawing/2014/main" id="{D19882EC-C48C-6358-79C9-1AC4A3E09E3F}"/>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6" name="Freeform 6">
              <a:extLst>
                <a:ext uri="{FF2B5EF4-FFF2-40B4-BE49-F238E27FC236}">
                  <a16:creationId xmlns:a16="http://schemas.microsoft.com/office/drawing/2014/main" id="{08B9D866-A285-D019-1A84-A45FA683013E}"/>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562285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1+#ppt_w/2"/>
                                          </p:val>
                                        </p:tav>
                                        <p:tav tm="100000">
                                          <p:val>
                                            <p:strVal val="#ppt_x"/>
                                          </p:val>
                                        </p:tav>
                                      </p:tavLst>
                                    </p:anim>
                                    <p:anim calcmode="lin" valueType="num">
                                      <p:cBhvr additive="base">
                                        <p:cTn id="8" dur="100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2" accel="40000" decel="45000"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1000" fill="hold"/>
                                        <p:tgtEl>
                                          <p:spTgt spid="25"/>
                                        </p:tgtEl>
                                        <p:attrNameLst>
                                          <p:attrName>ppt_x</p:attrName>
                                        </p:attrNameLst>
                                      </p:cBhvr>
                                      <p:tavLst>
                                        <p:tav tm="0">
                                          <p:val>
                                            <p:strVal val="1+#ppt_w/2"/>
                                          </p:val>
                                        </p:tav>
                                        <p:tav tm="100000">
                                          <p:val>
                                            <p:strVal val="#ppt_x"/>
                                          </p:val>
                                        </p:tav>
                                      </p:tavLst>
                                    </p:anim>
                                    <p:anim calcmode="lin" valueType="num">
                                      <p:cBhvr additive="base">
                                        <p:cTn id="12" dur="1000" fill="hold"/>
                                        <p:tgtEl>
                                          <p:spTgt spid="25"/>
                                        </p:tgtEl>
                                        <p:attrNameLst>
                                          <p:attrName>ppt_y</p:attrName>
                                        </p:attrNameLst>
                                      </p:cBhvr>
                                      <p:tavLst>
                                        <p:tav tm="0">
                                          <p:val>
                                            <p:strVal val="#ppt_y"/>
                                          </p:val>
                                        </p:tav>
                                        <p:tav tm="100000">
                                          <p:val>
                                            <p:strVal val="#ppt_y"/>
                                          </p:val>
                                        </p:tav>
                                      </p:tavLst>
                                    </p:anim>
                                  </p:childTnLst>
                                </p:cTn>
                              </p:par>
                              <p:par>
                                <p:cTn id="13" presetID="2" presetClass="entr" presetSubtype="2" accel="40000" decel="4500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1000" fill="hold"/>
                                        <p:tgtEl>
                                          <p:spTgt spid="28"/>
                                        </p:tgtEl>
                                        <p:attrNameLst>
                                          <p:attrName>ppt_x</p:attrName>
                                        </p:attrNameLst>
                                      </p:cBhvr>
                                      <p:tavLst>
                                        <p:tav tm="0">
                                          <p:val>
                                            <p:strVal val="1+#ppt_w/2"/>
                                          </p:val>
                                        </p:tav>
                                        <p:tav tm="100000">
                                          <p:val>
                                            <p:strVal val="#ppt_x"/>
                                          </p:val>
                                        </p:tav>
                                      </p:tavLst>
                                    </p:anim>
                                    <p:anim calcmode="lin" valueType="num">
                                      <p:cBhvr additive="base">
                                        <p:cTn id="16" dur="1000" fill="hold"/>
                                        <p:tgtEl>
                                          <p:spTgt spid="28"/>
                                        </p:tgtEl>
                                        <p:attrNameLst>
                                          <p:attrName>ppt_y</p:attrName>
                                        </p:attrNameLst>
                                      </p:cBhvr>
                                      <p:tavLst>
                                        <p:tav tm="0">
                                          <p:val>
                                            <p:strVal val="#ppt_y"/>
                                          </p:val>
                                        </p:tav>
                                        <p:tav tm="100000">
                                          <p:val>
                                            <p:strVal val="#ppt_y"/>
                                          </p:val>
                                        </p:tav>
                                      </p:tavLst>
                                    </p:anim>
                                  </p:childTnLst>
                                </p:cTn>
                              </p:par>
                              <p:par>
                                <p:cTn id="17" presetID="2" presetClass="entr" presetSubtype="2" accel="40000" decel="4500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1000" fill="hold"/>
                                        <p:tgtEl>
                                          <p:spTgt spid="31"/>
                                        </p:tgtEl>
                                        <p:attrNameLst>
                                          <p:attrName>ppt_x</p:attrName>
                                        </p:attrNameLst>
                                      </p:cBhvr>
                                      <p:tavLst>
                                        <p:tav tm="0">
                                          <p:val>
                                            <p:strVal val="1+#ppt_w/2"/>
                                          </p:val>
                                        </p:tav>
                                        <p:tav tm="100000">
                                          <p:val>
                                            <p:strVal val="#ppt_x"/>
                                          </p:val>
                                        </p:tav>
                                      </p:tavLst>
                                    </p:anim>
                                    <p:anim calcmode="lin" valueType="num">
                                      <p:cBhvr additive="base">
                                        <p:cTn id="20" dur="1000" fill="hold"/>
                                        <p:tgtEl>
                                          <p:spTgt spid="31"/>
                                        </p:tgtEl>
                                        <p:attrNameLst>
                                          <p:attrName>ppt_y</p:attrName>
                                        </p:attrNameLst>
                                      </p:cBhvr>
                                      <p:tavLst>
                                        <p:tav tm="0">
                                          <p:val>
                                            <p:strVal val="#ppt_y"/>
                                          </p:val>
                                        </p:tav>
                                        <p:tav tm="100000">
                                          <p:val>
                                            <p:strVal val="#ppt_y"/>
                                          </p:val>
                                        </p:tav>
                                      </p:tavLst>
                                    </p:anim>
                                  </p:childTnLst>
                                </p:cTn>
                              </p:par>
                              <p:par>
                                <p:cTn id="21" presetID="2" presetClass="entr" presetSubtype="2" accel="40000" decel="45000"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1000" fill="hold"/>
                                        <p:tgtEl>
                                          <p:spTgt spid="34"/>
                                        </p:tgtEl>
                                        <p:attrNameLst>
                                          <p:attrName>ppt_x</p:attrName>
                                        </p:attrNameLst>
                                      </p:cBhvr>
                                      <p:tavLst>
                                        <p:tav tm="0">
                                          <p:val>
                                            <p:strVal val="1+#ppt_w/2"/>
                                          </p:val>
                                        </p:tav>
                                        <p:tav tm="100000">
                                          <p:val>
                                            <p:strVal val="#ppt_x"/>
                                          </p:val>
                                        </p:tav>
                                      </p:tavLst>
                                    </p:anim>
                                    <p:anim calcmode="lin" valueType="num">
                                      <p:cBhvr additive="base">
                                        <p:cTn id="24" dur="1000" fill="hold"/>
                                        <p:tgtEl>
                                          <p:spTgt spid="34"/>
                                        </p:tgtEl>
                                        <p:attrNameLst>
                                          <p:attrName>ppt_y</p:attrName>
                                        </p:attrNameLst>
                                      </p:cBhvr>
                                      <p:tavLst>
                                        <p:tav tm="0">
                                          <p:val>
                                            <p:strVal val="#ppt_y"/>
                                          </p:val>
                                        </p:tav>
                                        <p:tav tm="100000">
                                          <p:val>
                                            <p:strVal val="#ppt_y"/>
                                          </p:val>
                                        </p:tav>
                                      </p:tavLst>
                                    </p:anim>
                                  </p:childTnLst>
                                </p:cTn>
                              </p:par>
                              <p:par>
                                <p:cTn id="25" presetID="2" presetClass="entr" presetSubtype="2" accel="40000" decel="4500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 calcmode="lin" valueType="num">
                                      <p:cBhvr additive="base">
                                        <p:cTn id="27" dur="1000" fill="hold"/>
                                        <p:tgtEl>
                                          <p:spTgt spid="41"/>
                                        </p:tgtEl>
                                        <p:attrNameLst>
                                          <p:attrName>ppt_x</p:attrName>
                                        </p:attrNameLst>
                                      </p:cBhvr>
                                      <p:tavLst>
                                        <p:tav tm="0">
                                          <p:val>
                                            <p:strVal val="1+#ppt_w/2"/>
                                          </p:val>
                                        </p:tav>
                                        <p:tav tm="100000">
                                          <p:val>
                                            <p:strVal val="#ppt_x"/>
                                          </p:val>
                                        </p:tav>
                                      </p:tavLst>
                                    </p:anim>
                                    <p:anim calcmode="lin" valueType="num">
                                      <p:cBhvr additive="base">
                                        <p:cTn id="28" dur="1000" fill="hold"/>
                                        <p:tgtEl>
                                          <p:spTgt spid="41"/>
                                        </p:tgtEl>
                                        <p:attrNameLst>
                                          <p:attrName>ppt_y</p:attrName>
                                        </p:attrNameLst>
                                      </p:cBhvr>
                                      <p:tavLst>
                                        <p:tav tm="0">
                                          <p:val>
                                            <p:strVal val="#ppt_y"/>
                                          </p:val>
                                        </p:tav>
                                        <p:tav tm="100000">
                                          <p:val>
                                            <p:strVal val="#ppt_y"/>
                                          </p:val>
                                        </p:tav>
                                      </p:tavLst>
                                    </p:anim>
                                  </p:childTnLst>
                                </p:cTn>
                              </p:par>
                              <p:par>
                                <p:cTn id="29" presetID="2" presetClass="entr" presetSubtype="2" accel="40000" decel="4500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1000" fill="hold"/>
                                        <p:tgtEl>
                                          <p:spTgt spid="44"/>
                                        </p:tgtEl>
                                        <p:attrNameLst>
                                          <p:attrName>ppt_x</p:attrName>
                                        </p:attrNameLst>
                                      </p:cBhvr>
                                      <p:tavLst>
                                        <p:tav tm="0">
                                          <p:val>
                                            <p:strVal val="1+#ppt_w/2"/>
                                          </p:val>
                                        </p:tav>
                                        <p:tav tm="100000">
                                          <p:val>
                                            <p:strVal val="#ppt_x"/>
                                          </p:val>
                                        </p:tav>
                                      </p:tavLst>
                                    </p:anim>
                                    <p:anim calcmode="lin" valueType="num">
                                      <p:cBhvr additive="base">
                                        <p:cTn id="32" dur="10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57CCD-A141-04C8-0964-5180580BAEB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8665D1E-0D18-648B-063E-065759CCB993}"/>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Réplication</a:t>
            </a:r>
          </a:p>
        </p:txBody>
      </p:sp>
      <p:sp>
        <p:nvSpPr>
          <p:cNvPr id="6" name="TextBox 13">
            <a:extLst>
              <a:ext uri="{FF2B5EF4-FFF2-40B4-BE49-F238E27FC236}">
                <a16:creationId xmlns:a16="http://schemas.microsoft.com/office/drawing/2014/main" id="{5FAAF6CF-8396-4340-75AC-6E55D48ADA31}"/>
              </a:ext>
            </a:extLst>
          </p:cNvPr>
          <p:cNvSpPr txBox="1"/>
          <p:nvPr/>
        </p:nvSpPr>
        <p:spPr>
          <a:xfrm>
            <a:off x="376773" y="990943"/>
            <a:ext cx="10104377" cy="4585871"/>
          </a:xfrm>
          <a:prstGeom prst="rect">
            <a:avLst/>
          </a:prstGeom>
          <a:noFill/>
        </p:spPr>
        <p:txBody>
          <a:bodyPr wrap="square">
            <a:spAutoFit/>
          </a:bodyPr>
          <a:lstStyle/>
          <a:p>
            <a:endParaRPr lang="fr-FR" dirty="0"/>
          </a:p>
          <a:p>
            <a:r>
              <a:rPr lang="fr-FR" sz="2400" dirty="0">
                <a:solidFill>
                  <a:schemeClr val="tx1">
                    <a:lumMod val="75000"/>
                    <a:lumOff val="25000"/>
                  </a:schemeClr>
                </a:solidFill>
              </a:rPr>
              <a:t>Les partitions peuvent être </a:t>
            </a:r>
            <a:r>
              <a:rPr lang="fr-FR" sz="2400" b="1" dirty="0">
                <a:solidFill>
                  <a:schemeClr val="tx1">
                    <a:lumMod val="75000"/>
                    <a:lumOff val="25000"/>
                  </a:schemeClr>
                </a:solidFill>
              </a:rPr>
              <a:t>répliquées </a:t>
            </a:r>
          </a:p>
          <a:p>
            <a:r>
              <a:rPr lang="fr-FR" sz="2400" b="1" dirty="0">
                <a:solidFill>
                  <a:schemeClr val="tx1">
                    <a:lumMod val="75000"/>
                    <a:lumOff val="25000"/>
                  </a:schemeClr>
                </a:solidFill>
              </a:rPr>
              <a:t> - </a:t>
            </a:r>
            <a:r>
              <a:rPr lang="fr-FR" sz="2400" dirty="0">
                <a:solidFill>
                  <a:schemeClr val="tx1">
                    <a:lumMod val="75000"/>
                    <a:lumOff val="25000"/>
                  </a:schemeClr>
                </a:solidFill>
              </a:rPr>
              <a:t>La réplication permet la tolérance aux pannes et la durabilité des données</a:t>
            </a:r>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2D728F0D-5E70-E4A4-EE86-F2D5DAD919C0}"/>
              </a:ext>
            </a:extLst>
          </p:cNvPr>
          <p:cNvPicPr>
            <a:picLocks noChangeAspect="1"/>
          </p:cNvPicPr>
          <p:nvPr/>
        </p:nvPicPr>
        <p:blipFill>
          <a:blip r:embed="rId3"/>
          <a:stretch>
            <a:fillRect/>
          </a:stretch>
        </p:blipFill>
        <p:spPr>
          <a:xfrm>
            <a:off x="1521401" y="2505917"/>
            <a:ext cx="5600853" cy="2952302"/>
          </a:xfrm>
          <a:prstGeom prst="rect">
            <a:avLst/>
          </a:prstGeom>
        </p:spPr>
      </p:pic>
    </p:spTree>
    <p:extLst>
      <p:ext uri="{BB962C8B-B14F-4D97-AF65-F5344CB8AC3E}">
        <p14:creationId xmlns:p14="http://schemas.microsoft.com/office/powerpoint/2010/main" val="42086350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B1E67A-952B-101C-5378-E0F12B70D9E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7D7FEB9-DEFC-30D4-00F4-D14BE46D116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Distribution des partitions</a:t>
            </a:r>
          </a:p>
        </p:txBody>
      </p:sp>
      <p:sp>
        <p:nvSpPr>
          <p:cNvPr id="6" name="TextBox 13">
            <a:extLst>
              <a:ext uri="{FF2B5EF4-FFF2-40B4-BE49-F238E27FC236}">
                <a16:creationId xmlns:a16="http://schemas.microsoft.com/office/drawing/2014/main" id="{7D91789A-0580-C9C2-E8DC-EDF44D8300D5}"/>
              </a:ext>
            </a:extLst>
          </p:cNvPr>
          <p:cNvSpPr txBox="1"/>
          <p:nvPr/>
        </p:nvSpPr>
        <p:spPr>
          <a:xfrm>
            <a:off x="217383" y="923831"/>
            <a:ext cx="10104377" cy="7540526"/>
          </a:xfrm>
          <a:prstGeom prst="rect">
            <a:avLst/>
          </a:prstGeom>
          <a:noFill/>
        </p:spPr>
        <p:txBody>
          <a:bodyPr wrap="square">
            <a:spAutoFit/>
          </a:bodyPr>
          <a:lstStyle/>
          <a:p>
            <a:r>
              <a:rPr lang="fr-FR" sz="2400" dirty="0">
                <a:solidFill>
                  <a:schemeClr val="tx1">
                    <a:lumMod val="75000"/>
                    <a:lumOff val="25000"/>
                  </a:schemeClr>
                </a:solidFill>
              </a:rPr>
              <a:t>Les partitions sont réparties sur les instances du cluster. </a:t>
            </a:r>
          </a:p>
          <a:p>
            <a:endParaRPr lang="fr-FR" sz="2400" dirty="0">
              <a:solidFill>
                <a:schemeClr val="tx1">
                  <a:lumMod val="75000"/>
                  <a:lumOff val="25000"/>
                </a:schemeClr>
              </a:solidFill>
            </a:endParaRPr>
          </a:p>
          <a:p>
            <a:r>
              <a:rPr lang="fr-FR" sz="2400" dirty="0">
                <a:solidFill>
                  <a:schemeClr val="tx1">
                    <a:lumMod val="75000"/>
                    <a:lumOff val="25000"/>
                  </a:schemeClr>
                </a:solidFill>
              </a:rPr>
              <a:t>Les répliques sont distribuées sur des instances différentes</a:t>
            </a:r>
          </a:p>
          <a:p>
            <a:endParaRPr lang="fr-FR" sz="2400" dirty="0">
              <a:solidFill>
                <a:schemeClr val="tx1">
                  <a:lumMod val="75000"/>
                  <a:lumOff val="25000"/>
                </a:schemeClr>
              </a:solidFill>
            </a:endParaRPr>
          </a:p>
          <a:p>
            <a:r>
              <a:rPr lang="fr-FR" sz="2400" dirty="0">
                <a:solidFill>
                  <a:schemeClr val="tx1">
                    <a:lumMod val="75000"/>
                    <a:lumOff val="25000"/>
                  </a:schemeClr>
                </a:solidFill>
              </a:rPr>
              <a:t>Pour chaque partition répliquée, une des instances agit comme </a:t>
            </a:r>
            <a:r>
              <a:rPr lang="fr-FR" sz="2400" b="1" dirty="0">
                <a:solidFill>
                  <a:schemeClr val="tx1">
                    <a:lumMod val="75000"/>
                    <a:lumOff val="25000"/>
                  </a:schemeClr>
                </a:solidFill>
              </a:rPr>
              <a:t>maître (leader)</a:t>
            </a:r>
            <a:r>
              <a:rPr lang="fr-FR" sz="2400" dirty="0">
                <a:solidFill>
                  <a:schemeClr val="tx1">
                    <a:lumMod val="75000"/>
                    <a:lumOff val="25000"/>
                  </a:schemeClr>
                </a:solidFill>
              </a:rPr>
              <a:t>. </a:t>
            </a:r>
          </a:p>
          <a:p>
            <a:r>
              <a:rPr lang="fr-FR" sz="2400" dirty="0">
                <a:solidFill>
                  <a:schemeClr val="tx1">
                    <a:lumMod val="75000"/>
                    <a:lumOff val="25000"/>
                  </a:schemeClr>
                </a:solidFill>
              </a:rPr>
              <a:t>Les autres comme </a:t>
            </a:r>
            <a:r>
              <a:rPr lang="fr-FR" sz="2400" b="1" dirty="0">
                <a:solidFill>
                  <a:schemeClr val="tx1">
                    <a:lumMod val="75000"/>
                    <a:lumOff val="25000"/>
                  </a:schemeClr>
                </a:solidFill>
              </a:rPr>
              <a:t>suiveurs (follower)</a:t>
            </a:r>
          </a:p>
          <a:p>
            <a:pPr marL="742950" lvl="1" indent="-285750">
              <a:buFont typeface="Arial" panose="020B0604020202020204" pitchFamily="34" charset="0"/>
              <a:buChar char="•"/>
            </a:pPr>
            <a:r>
              <a:rPr lang="fr-FR" sz="2400" dirty="0">
                <a:solidFill>
                  <a:schemeClr val="tx1">
                    <a:lumMod val="75000"/>
                    <a:lumOff val="25000"/>
                  </a:schemeClr>
                </a:solidFill>
              </a:rPr>
              <a:t>Le maître coordonne les lectures et les écritures sur la partition</a:t>
            </a:r>
          </a:p>
          <a:p>
            <a:pPr marL="742950" lvl="1" indent="-285750">
              <a:buFont typeface="Arial" panose="020B0604020202020204" pitchFamily="34" charset="0"/>
              <a:buChar char="•"/>
            </a:pPr>
            <a:r>
              <a:rPr lang="fr-FR" sz="2400" dirty="0">
                <a:solidFill>
                  <a:schemeClr val="tx1">
                    <a:lumMod val="75000"/>
                    <a:lumOff val="25000"/>
                  </a:schemeClr>
                </a:solidFill>
              </a:rPr>
              <a:t>Les suiveurs répliquent passivement le maître</a:t>
            </a:r>
          </a:p>
          <a:p>
            <a:pPr marL="742950" lvl="1" indent="-285750">
              <a:buFont typeface="Arial" panose="020B0604020202020204" pitchFamily="34" charset="0"/>
              <a:buChar char="•"/>
            </a:pPr>
            <a:r>
              <a:rPr lang="fr-FR" sz="2400" dirty="0">
                <a:solidFill>
                  <a:schemeClr val="tx1">
                    <a:lumMod val="75000"/>
                    <a:lumOff val="25000"/>
                  </a:schemeClr>
                </a:solidFill>
              </a:rPr>
              <a:t>Si le maître défaille, un processus d’élection choisit un autre maître parmi les répliques </a:t>
            </a:r>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2487616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B2761-1DAF-C0DB-EC4E-C71877D1238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4AE6673-075A-CDF2-43C7-76878F78DAD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Partition et offset</a:t>
            </a:r>
          </a:p>
        </p:txBody>
      </p:sp>
      <p:sp>
        <p:nvSpPr>
          <p:cNvPr id="6" name="TextBox 13">
            <a:extLst>
              <a:ext uri="{FF2B5EF4-FFF2-40B4-BE49-F238E27FC236}">
                <a16:creationId xmlns:a16="http://schemas.microsoft.com/office/drawing/2014/main" id="{812C07D5-EA4D-8B82-0E02-3A880627EE1F}"/>
              </a:ext>
            </a:extLst>
          </p:cNvPr>
          <p:cNvSpPr txBox="1"/>
          <p:nvPr/>
        </p:nvSpPr>
        <p:spPr>
          <a:xfrm>
            <a:off x="217383" y="923831"/>
            <a:ext cx="10104377" cy="7078861"/>
          </a:xfrm>
          <a:prstGeom prst="rect">
            <a:avLst/>
          </a:prstGeom>
          <a:noFill/>
        </p:spPr>
        <p:txBody>
          <a:bodyPr wrap="square">
            <a:spAutoFit/>
          </a:bodyPr>
          <a:lstStyle/>
          <a:p>
            <a:endParaRPr lang="fr-FR" dirty="0"/>
          </a:p>
          <a:p>
            <a:r>
              <a:rPr lang="fr-FR" sz="2400" dirty="0">
                <a:solidFill>
                  <a:schemeClr val="tx1">
                    <a:lumMod val="75000"/>
                    <a:lumOff val="25000"/>
                  </a:schemeClr>
                </a:solidFill>
              </a:rPr>
              <a:t>Chaque partition est une séquence </a:t>
            </a:r>
            <a:r>
              <a:rPr lang="fr-FR" sz="2400" b="1" dirty="0">
                <a:solidFill>
                  <a:schemeClr val="tx1">
                    <a:lumMod val="75000"/>
                    <a:lumOff val="25000"/>
                  </a:schemeClr>
                </a:solidFill>
              </a:rPr>
              <a:t>ordonnée et immuable </a:t>
            </a:r>
            <a:r>
              <a:rPr lang="fr-FR" sz="2400" dirty="0">
                <a:solidFill>
                  <a:schemeClr val="tx1">
                    <a:lumMod val="75000"/>
                    <a:lumOff val="25000"/>
                  </a:schemeClr>
                </a:solidFill>
              </a:rPr>
              <a:t>d'enregistrements. </a:t>
            </a:r>
          </a:p>
          <a:p>
            <a:endParaRPr lang="fr-FR" sz="2400" dirty="0">
              <a:solidFill>
                <a:schemeClr val="tx1">
                  <a:lumMod val="75000"/>
                  <a:lumOff val="25000"/>
                </a:schemeClr>
              </a:solidFill>
            </a:endParaRPr>
          </a:p>
          <a:p>
            <a:r>
              <a:rPr lang="fr-FR" sz="2400" dirty="0">
                <a:solidFill>
                  <a:schemeClr val="tx1">
                    <a:lumMod val="75000"/>
                    <a:lumOff val="25000"/>
                  </a:schemeClr>
                </a:solidFill>
              </a:rPr>
              <a:t>Un numéro d’identification séquentiel nommé </a:t>
            </a:r>
            <a:r>
              <a:rPr lang="fr-FR" sz="2400" b="1" i="1" dirty="0">
                <a:solidFill>
                  <a:schemeClr val="tx1">
                    <a:lumMod val="75000"/>
                    <a:lumOff val="25000"/>
                  </a:schemeClr>
                </a:solidFill>
              </a:rPr>
              <a:t>offset </a:t>
            </a:r>
            <a:r>
              <a:rPr lang="fr-FR" sz="2400" dirty="0">
                <a:solidFill>
                  <a:schemeClr val="tx1">
                    <a:lumMod val="75000"/>
                    <a:lumOff val="25000"/>
                  </a:schemeClr>
                </a:solidFill>
              </a:rPr>
              <a:t>est attribué à chaque enregistrement.</a:t>
            </a:r>
          </a:p>
          <a:p>
            <a:endParaRPr lang="fr-FR" sz="2400" dirty="0">
              <a:solidFill>
                <a:schemeClr val="tx1">
                  <a:lumMod val="75000"/>
                  <a:lumOff val="25000"/>
                </a:schemeClr>
              </a:solidFill>
            </a:endParaRPr>
          </a:p>
          <a:p>
            <a:r>
              <a:rPr lang="fr-FR" sz="2400" dirty="0">
                <a:solidFill>
                  <a:schemeClr val="tx1">
                    <a:lumMod val="75000"/>
                    <a:lumOff val="25000"/>
                  </a:schemeClr>
                </a:solidFill>
              </a:rPr>
              <a:t>Le cluster Kafka conserve durablement tous les enregistrements publiés, qu'ils aient ou non été consommés, en utilisant une </a:t>
            </a:r>
            <a:r>
              <a:rPr lang="fr-FR" sz="2400" b="1" i="1" dirty="0">
                <a:solidFill>
                  <a:schemeClr val="tx1">
                    <a:lumMod val="75000"/>
                    <a:lumOff val="25000"/>
                  </a:schemeClr>
                </a:solidFill>
              </a:rPr>
              <a:t>période de rétention </a:t>
            </a:r>
            <a:r>
              <a:rPr lang="fr-FR" sz="2400" dirty="0">
                <a:solidFill>
                  <a:schemeClr val="tx1">
                    <a:lumMod val="75000"/>
                    <a:lumOff val="25000"/>
                  </a:schemeClr>
                </a:solidFill>
              </a:rPr>
              <a:t>configurable.</a:t>
            </a:r>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1321642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6F7D2-0944-AE35-AAC4-63CE2ECB34D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C632FD4-2F6E-01B8-BEDC-32D066F4027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Clients du cluster</a:t>
            </a:r>
          </a:p>
        </p:txBody>
      </p:sp>
      <p:sp>
        <p:nvSpPr>
          <p:cNvPr id="6" name="TextBox 13">
            <a:extLst>
              <a:ext uri="{FF2B5EF4-FFF2-40B4-BE49-F238E27FC236}">
                <a16:creationId xmlns:a16="http://schemas.microsoft.com/office/drawing/2014/main" id="{DFEA5406-27B7-F161-11E7-1F32028BCECB}"/>
              </a:ext>
            </a:extLst>
          </p:cNvPr>
          <p:cNvSpPr txBox="1"/>
          <p:nvPr/>
        </p:nvSpPr>
        <p:spPr>
          <a:xfrm>
            <a:off x="217383" y="923831"/>
            <a:ext cx="10104377" cy="4524315"/>
          </a:xfrm>
          <a:prstGeom prst="rect">
            <a:avLst/>
          </a:prstGeom>
          <a:noFill/>
        </p:spPr>
        <p:txBody>
          <a:bodyPr wrap="square">
            <a:spAutoFit/>
          </a:bodyPr>
          <a:lstStyle/>
          <a:p>
            <a:r>
              <a:rPr lang="fr-FR" sz="2000" dirty="0">
                <a:solidFill>
                  <a:schemeClr val="tx1">
                    <a:lumMod val="75000"/>
                    <a:lumOff val="25000"/>
                  </a:schemeClr>
                </a:solidFill>
              </a:rPr>
              <a:t>Les producteurs et consommateurs sont connectés à tous les brokers détenant le </a:t>
            </a:r>
            <a:r>
              <a:rPr lang="fr-FR" sz="2000" i="1" dirty="0">
                <a:solidFill>
                  <a:schemeClr val="tx1">
                    <a:lumMod val="75000"/>
                    <a:lumOff val="25000"/>
                  </a:schemeClr>
                </a:solidFill>
              </a:rPr>
              <a:t>topic.</a:t>
            </a:r>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EA5C4D15-A4BE-74C7-2507-F70BC2FE25E2}"/>
              </a:ext>
            </a:extLst>
          </p:cNvPr>
          <p:cNvPicPr>
            <a:picLocks noChangeAspect="1"/>
          </p:cNvPicPr>
          <p:nvPr/>
        </p:nvPicPr>
        <p:blipFill>
          <a:blip r:embed="rId3"/>
          <a:stretch>
            <a:fillRect/>
          </a:stretch>
        </p:blipFill>
        <p:spPr>
          <a:xfrm>
            <a:off x="721194" y="1640888"/>
            <a:ext cx="8548642" cy="4673689"/>
          </a:xfrm>
          <a:prstGeom prst="rect">
            <a:avLst/>
          </a:prstGeom>
        </p:spPr>
      </p:pic>
    </p:spTree>
    <p:extLst>
      <p:ext uri="{BB962C8B-B14F-4D97-AF65-F5344CB8AC3E}">
        <p14:creationId xmlns:p14="http://schemas.microsoft.com/office/powerpoint/2010/main" val="4182152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3CCA-CF11-B1F1-CDE4-FB8B5324475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17CA28F-972D-A83B-009E-787B31F50D0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a:t>
            </a:r>
            <a:r>
              <a:rPr lang="fr-FR" sz="2800" dirty="0" err="1">
                <a:solidFill>
                  <a:schemeClr val="tx1">
                    <a:lumMod val="75000"/>
                    <a:lumOff val="25000"/>
                  </a:schemeClr>
                </a:solidFill>
              </a:rPr>
              <a:t>Routing</a:t>
            </a:r>
            <a:r>
              <a:rPr lang="fr-FR" sz="2800" dirty="0">
                <a:solidFill>
                  <a:schemeClr val="tx1">
                    <a:lumMod val="75000"/>
                    <a:lumOff val="25000"/>
                  </a:schemeClr>
                </a:solidFill>
              </a:rPr>
              <a:t> des messages</a:t>
            </a:r>
          </a:p>
        </p:txBody>
      </p:sp>
      <p:sp>
        <p:nvSpPr>
          <p:cNvPr id="6" name="TextBox 13">
            <a:extLst>
              <a:ext uri="{FF2B5EF4-FFF2-40B4-BE49-F238E27FC236}">
                <a16:creationId xmlns:a16="http://schemas.microsoft.com/office/drawing/2014/main" id="{6C748963-3868-C755-9F08-B214B4E6A789}"/>
              </a:ext>
            </a:extLst>
          </p:cNvPr>
          <p:cNvSpPr txBox="1"/>
          <p:nvPr/>
        </p:nvSpPr>
        <p:spPr>
          <a:xfrm>
            <a:off x="192216" y="923831"/>
            <a:ext cx="10104377" cy="8248412"/>
          </a:xfrm>
          <a:prstGeom prst="rect">
            <a:avLst/>
          </a:prstGeom>
          <a:noFill/>
        </p:spPr>
        <p:txBody>
          <a:bodyPr wrap="square">
            <a:spAutoFit/>
          </a:bodyPr>
          <a:lstStyle/>
          <a:p>
            <a:endParaRPr lang="fr-FR" dirty="0"/>
          </a:p>
          <a:p>
            <a:endParaRPr lang="fr-FR" dirty="0"/>
          </a:p>
          <a:p>
            <a:r>
              <a:rPr lang="fr-FR" sz="3200" dirty="0">
                <a:solidFill>
                  <a:schemeClr val="tx1">
                    <a:lumMod val="75000"/>
                    <a:lumOff val="25000"/>
                  </a:schemeClr>
                </a:solidFill>
              </a:rPr>
              <a:t>Les producteurs sont responsables du choix de la partition en fonction de l'enregistrement.</a:t>
            </a:r>
          </a:p>
          <a:p>
            <a:endParaRPr lang="fr-FR" sz="3200" dirty="0">
              <a:solidFill>
                <a:schemeClr val="tx1">
                  <a:lumMod val="75000"/>
                  <a:lumOff val="25000"/>
                </a:schemeClr>
              </a:solidFill>
            </a:endParaRPr>
          </a:p>
          <a:p>
            <a:r>
              <a:rPr lang="fr-FR" sz="3200" dirty="0">
                <a:solidFill>
                  <a:schemeClr val="tx1">
                    <a:lumMod val="75000"/>
                    <a:lumOff val="25000"/>
                  </a:schemeClr>
                </a:solidFill>
              </a:rPr>
              <a:t>Cela peut être fait </a:t>
            </a:r>
          </a:p>
          <a:p>
            <a:pPr lvl="1"/>
            <a:r>
              <a:rPr lang="fr-FR" sz="3200" dirty="0">
                <a:solidFill>
                  <a:schemeClr val="tx1">
                    <a:lumMod val="75000"/>
                    <a:lumOff val="25000"/>
                  </a:schemeClr>
                </a:solidFill>
              </a:rPr>
              <a:t>- via une stratégie Round-Robin assurant un équilibrage de charge</a:t>
            </a:r>
          </a:p>
          <a:p>
            <a:pPr lvl="1"/>
            <a:r>
              <a:rPr lang="fr-FR" sz="3200" dirty="0">
                <a:solidFill>
                  <a:schemeClr val="tx1">
                    <a:lumMod val="75000"/>
                    <a:lumOff val="25000"/>
                  </a:schemeClr>
                </a:solidFill>
              </a:rPr>
              <a:t>- En fonction des données de l’enregistrement. Typiquement, la clé</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2276569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8B799-3BE6-8F9E-093B-F86AF41F93E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56583C5-F333-FAB4-CF79-A08DF4BCC44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Groupe de consommateurs</a:t>
            </a:r>
          </a:p>
        </p:txBody>
      </p:sp>
      <p:sp>
        <p:nvSpPr>
          <p:cNvPr id="6" name="TextBox 13">
            <a:extLst>
              <a:ext uri="{FF2B5EF4-FFF2-40B4-BE49-F238E27FC236}">
                <a16:creationId xmlns:a16="http://schemas.microsoft.com/office/drawing/2014/main" id="{0C47E574-9486-7005-D3CD-18D2D349FE53}"/>
              </a:ext>
            </a:extLst>
          </p:cNvPr>
          <p:cNvSpPr txBox="1"/>
          <p:nvPr/>
        </p:nvSpPr>
        <p:spPr>
          <a:xfrm>
            <a:off x="192216" y="923831"/>
            <a:ext cx="10104377" cy="7786747"/>
          </a:xfrm>
          <a:prstGeom prst="rect">
            <a:avLst/>
          </a:prstGeom>
          <a:noFill/>
        </p:spPr>
        <p:txBody>
          <a:bodyPr wrap="square">
            <a:spAutoFit/>
          </a:bodyPr>
          <a:lstStyle/>
          <a:p>
            <a:endParaRPr lang="fr-FR" sz="2800" dirty="0">
              <a:solidFill>
                <a:schemeClr val="tx1">
                  <a:lumMod val="75000"/>
                  <a:lumOff val="25000"/>
                </a:schemeClr>
              </a:solidFill>
            </a:endParaRPr>
          </a:p>
          <a:p>
            <a:r>
              <a:rPr lang="fr-FR" sz="2800" dirty="0">
                <a:solidFill>
                  <a:schemeClr val="tx1">
                    <a:lumMod val="75000"/>
                    <a:lumOff val="25000"/>
                  </a:schemeClr>
                </a:solidFill>
              </a:rPr>
              <a:t>Les consommateurs sont </a:t>
            </a:r>
            <a:r>
              <a:rPr lang="fr-FR" sz="2800" dirty="0" err="1">
                <a:solidFill>
                  <a:schemeClr val="tx1">
                    <a:lumMod val="75000"/>
                    <a:lumOff val="25000"/>
                  </a:schemeClr>
                </a:solidFill>
              </a:rPr>
              <a:t>taggés</a:t>
            </a:r>
            <a:r>
              <a:rPr lang="fr-FR" sz="2800" dirty="0">
                <a:solidFill>
                  <a:schemeClr val="tx1">
                    <a:lumMod val="75000"/>
                    <a:lumOff val="25000"/>
                  </a:schemeClr>
                </a:solidFill>
              </a:rPr>
              <a:t> avec un nom de </a:t>
            </a:r>
            <a:r>
              <a:rPr lang="fr-FR" sz="2800" b="1" dirty="0">
                <a:solidFill>
                  <a:schemeClr val="tx1">
                    <a:lumMod val="75000"/>
                    <a:lumOff val="25000"/>
                  </a:schemeClr>
                </a:solidFill>
              </a:rPr>
              <a:t>groupe</a:t>
            </a:r>
          </a:p>
          <a:p>
            <a:endParaRPr lang="fr-FR" sz="2800" b="1" dirty="0">
              <a:solidFill>
                <a:schemeClr val="tx1">
                  <a:lumMod val="75000"/>
                  <a:lumOff val="25000"/>
                </a:schemeClr>
              </a:solidFill>
            </a:endParaRPr>
          </a:p>
          <a:p>
            <a:pPr marL="457200" indent="-457200">
              <a:buFontTx/>
              <a:buChar char="-"/>
            </a:pPr>
            <a:r>
              <a:rPr lang="fr-FR" sz="2800" dirty="0">
                <a:solidFill>
                  <a:schemeClr val="tx1">
                    <a:lumMod val="75000"/>
                    <a:lumOff val="25000"/>
                  </a:schemeClr>
                </a:solidFill>
              </a:rPr>
              <a:t>Chaque enregistrement d’un topic est remis à une instance de consommateur au sein de chaque groupe.</a:t>
            </a:r>
          </a:p>
          <a:p>
            <a:pPr marL="457200" indent="-457200">
              <a:buFontTx/>
              <a:buChar char="-"/>
            </a:pPr>
            <a:endParaRPr lang="fr-FR" sz="2800" dirty="0">
              <a:solidFill>
                <a:schemeClr val="tx1">
                  <a:lumMod val="75000"/>
                  <a:lumOff val="25000"/>
                </a:schemeClr>
              </a:solidFill>
            </a:endParaRPr>
          </a:p>
          <a:p>
            <a:r>
              <a:rPr lang="fr-FR" sz="2800" dirty="0">
                <a:solidFill>
                  <a:schemeClr val="tx1">
                    <a:lumMod val="75000"/>
                    <a:lumOff val="25000"/>
                  </a:schemeClr>
                </a:solidFill>
              </a:rPr>
              <a:t>- Les instances de consommateurs peuvent se trouver dans des threads, processus ou machines distincts.</a:t>
            </a:r>
          </a:p>
          <a:p>
            <a:endParaRPr lang="fr-FR" sz="2800" dirty="0">
              <a:solidFill>
                <a:schemeClr val="tx1">
                  <a:lumMod val="75000"/>
                  <a:lumOff val="25000"/>
                </a:schemeClr>
              </a:solidFill>
            </a:endParaRPr>
          </a:p>
          <a:p>
            <a:r>
              <a:rPr lang="fr-FR" sz="2800" dirty="0">
                <a:solidFill>
                  <a:schemeClr val="tx1">
                    <a:lumMod val="75000"/>
                    <a:lumOff val="25000"/>
                  </a:schemeClr>
                </a:solidFill>
              </a:rPr>
              <a:t>Scalabilité et Tolérance aux fautes (</a:t>
            </a:r>
            <a:r>
              <a:rPr lang="fr-FR" sz="2800" dirty="0" err="1">
                <a:solidFill>
                  <a:schemeClr val="tx1">
                    <a:lumMod val="75000"/>
                    <a:lumOff val="25000"/>
                  </a:schemeClr>
                </a:solidFill>
              </a:rPr>
              <a:t>Fault</a:t>
            </a:r>
            <a:r>
              <a:rPr lang="fr-FR" sz="2800" dirty="0">
                <a:solidFill>
                  <a:schemeClr val="tx1">
                    <a:lumMod val="75000"/>
                    <a:lumOff val="25000"/>
                  </a:schemeClr>
                </a:solidFill>
              </a:rPr>
              <a:t> </a:t>
            </a:r>
            <a:r>
              <a:rPr lang="fr-FR" sz="2800" dirty="0" err="1">
                <a:solidFill>
                  <a:schemeClr val="tx1">
                    <a:lumMod val="75000"/>
                    <a:lumOff val="25000"/>
                  </a:schemeClr>
                </a:solidFill>
              </a:rPr>
              <a:t>Tolerance</a:t>
            </a:r>
            <a:r>
              <a:rPr lang="fr-FR" sz="2800" dirty="0">
                <a:solidFill>
                  <a:schemeClr val="tx1">
                    <a:lumMod val="75000"/>
                    <a:lumOff val="25000"/>
                  </a:schemeClr>
                </a:solidFill>
              </a:rPr>
              <a:t>)</a:t>
            </a:r>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565851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59DE10-21B1-3ACA-EF36-34F6C8E52D4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748F3AA-8679-7AFB-F5DC-711F6DAFA51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 Offset consommateur</a:t>
            </a:r>
          </a:p>
        </p:txBody>
      </p:sp>
      <p:sp>
        <p:nvSpPr>
          <p:cNvPr id="6" name="TextBox 13">
            <a:extLst>
              <a:ext uri="{FF2B5EF4-FFF2-40B4-BE49-F238E27FC236}">
                <a16:creationId xmlns:a16="http://schemas.microsoft.com/office/drawing/2014/main" id="{49344978-7179-E529-3D15-37B45F571EF4}"/>
              </a:ext>
            </a:extLst>
          </p:cNvPr>
          <p:cNvSpPr txBox="1"/>
          <p:nvPr/>
        </p:nvSpPr>
        <p:spPr>
          <a:xfrm>
            <a:off x="192216" y="923831"/>
            <a:ext cx="10104377" cy="8340745"/>
          </a:xfrm>
          <a:prstGeom prst="rect">
            <a:avLst/>
          </a:prstGeom>
          <a:noFill/>
        </p:spPr>
        <p:txBody>
          <a:bodyPr wrap="square">
            <a:spAutoFit/>
          </a:bodyPr>
          <a:lstStyle/>
          <a:p>
            <a:endParaRPr lang="fr-FR" sz="2800" dirty="0">
              <a:solidFill>
                <a:schemeClr val="tx1">
                  <a:lumMod val="75000"/>
                  <a:lumOff val="25000"/>
                </a:schemeClr>
              </a:solidFill>
            </a:endParaRPr>
          </a:p>
          <a:p>
            <a:endParaRPr lang="fr-FR" dirty="0"/>
          </a:p>
          <a:p>
            <a:r>
              <a:rPr lang="fr-FR" sz="2800" dirty="0">
                <a:solidFill>
                  <a:schemeClr val="tx1">
                    <a:lumMod val="75000"/>
                    <a:lumOff val="25000"/>
                  </a:schemeClr>
                </a:solidFill>
              </a:rPr>
              <a:t>La seule métadonnée conservée pour un groupe de consommateurs est son </a:t>
            </a:r>
            <a:r>
              <a:rPr lang="fr-FR" sz="2800" b="1" dirty="0">
                <a:solidFill>
                  <a:schemeClr val="tx1">
                    <a:lumMod val="75000"/>
                    <a:lumOff val="25000"/>
                  </a:schemeClr>
                </a:solidFill>
              </a:rPr>
              <a:t>offset </a:t>
            </a:r>
            <a:r>
              <a:rPr lang="fr-FR" sz="2800" dirty="0">
                <a:solidFill>
                  <a:schemeClr val="tx1">
                    <a:lumMod val="75000"/>
                    <a:lumOff val="25000"/>
                  </a:schemeClr>
                </a:solidFill>
              </a:rPr>
              <a:t>du journal.</a:t>
            </a:r>
          </a:p>
          <a:p>
            <a:endParaRPr lang="fr-FR" sz="2800" dirty="0">
              <a:solidFill>
                <a:schemeClr val="tx1">
                  <a:lumMod val="75000"/>
                  <a:lumOff val="25000"/>
                </a:schemeClr>
              </a:solidFill>
            </a:endParaRPr>
          </a:p>
          <a:p>
            <a:r>
              <a:rPr lang="fr-FR" sz="2800" dirty="0">
                <a:solidFill>
                  <a:schemeClr val="tx1">
                    <a:lumMod val="75000"/>
                    <a:lumOff val="25000"/>
                  </a:schemeClr>
                </a:solidFill>
              </a:rPr>
              <a:t>Cet offset est contrôlé par le consommateur:</a:t>
            </a:r>
          </a:p>
          <a:p>
            <a:r>
              <a:rPr lang="fr-FR" sz="2800" dirty="0">
                <a:solidFill>
                  <a:schemeClr val="tx1">
                    <a:lumMod val="75000"/>
                    <a:lumOff val="25000"/>
                  </a:schemeClr>
                </a:solidFill>
              </a:rPr>
              <a:t>- normalement, le consommateur avance son offset au fur et à mesure de sa lecture des enregistrements,</a:t>
            </a:r>
          </a:p>
          <a:p>
            <a:r>
              <a:rPr lang="fr-FR" sz="2800" dirty="0">
                <a:solidFill>
                  <a:schemeClr val="tx1">
                    <a:lumMod val="75000"/>
                    <a:lumOff val="25000"/>
                  </a:schemeClr>
                </a:solidFill>
              </a:rPr>
              <a:t>- mais, il peut consommer dans l'ordre qu'il </a:t>
            </a:r>
            <a:r>
              <a:rPr lang="fr-FR" sz="2800" dirty="0" err="1">
                <a:solidFill>
                  <a:schemeClr val="tx1">
                    <a:lumMod val="75000"/>
                    <a:lumOff val="25000"/>
                  </a:schemeClr>
                </a:solidFill>
              </a:rPr>
              <a:t>souhaite.Par</a:t>
            </a:r>
            <a:r>
              <a:rPr lang="fr-FR" sz="2800" dirty="0">
                <a:solidFill>
                  <a:schemeClr val="tx1">
                    <a:lumMod val="75000"/>
                    <a:lumOff val="25000"/>
                  </a:schemeClr>
                </a:solidFill>
              </a:rPr>
              <a:t> exemple, retraiter les données les plus anciennes ou repartir d’un offset particulier.</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274587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982E4-4506-F6FF-3736-562C55BC204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7F620B8-9AD5-DEF0-5FBE-6832C2BC1112}"/>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Consommateur vs Partition Rééquilibrage dynamique</a:t>
            </a:r>
          </a:p>
        </p:txBody>
      </p:sp>
      <p:sp>
        <p:nvSpPr>
          <p:cNvPr id="6" name="TextBox 13">
            <a:extLst>
              <a:ext uri="{FF2B5EF4-FFF2-40B4-BE49-F238E27FC236}">
                <a16:creationId xmlns:a16="http://schemas.microsoft.com/office/drawing/2014/main" id="{1001F1C4-D89F-3488-1AC5-1EAE23D06F47}"/>
              </a:ext>
            </a:extLst>
          </p:cNvPr>
          <p:cNvSpPr txBox="1"/>
          <p:nvPr/>
        </p:nvSpPr>
        <p:spPr>
          <a:xfrm>
            <a:off x="192216" y="923831"/>
            <a:ext cx="10104377" cy="8771632"/>
          </a:xfrm>
          <a:prstGeom prst="rect">
            <a:avLst/>
          </a:prstGeom>
          <a:noFill/>
        </p:spPr>
        <p:txBody>
          <a:bodyPr wrap="square">
            <a:spAutoFit/>
          </a:bodyPr>
          <a:lstStyle/>
          <a:p>
            <a:r>
              <a:rPr lang="fr-FR" sz="2800" dirty="0"/>
              <a:t>Kafka assigne les partitions à des instances de consommateur d’un même groupe.</a:t>
            </a:r>
          </a:p>
          <a:p>
            <a:r>
              <a:rPr lang="fr-FR" sz="2800" dirty="0"/>
              <a:t>- A tout moment, une partition est associée exclusivement à un consommateur</a:t>
            </a:r>
          </a:p>
          <a:p>
            <a:endParaRPr lang="fr-FR" sz="2800" dirty="0"/>
          </a:p>
          <a:p>
            <a:r>
              <a:rPr lang="fr-FR" sz="2800" dirty="0"/>
              <a:t>Ceci est géré dynamiquement par le protocole Kafka. </a:t>
            </a:r>
          </a:p>
          <a:p>
            <a:r>
              <a:rPr lang="fr-FR" sz="2800" dirty="0"/>
              <a:t>- Si de nouvelles instances rejoignent le groupe, elles reprendront certaines partitions des autres membres du groupe; </a:t>
            </a:r>
          </a:p>
          <a:p>
            <a:r>
              <a:rPr lang="fr-FR" sz="2800" dirty="0"/>
              <a:t>- si une instance meurt, ses partitions seront distribuées aux instances restantes.</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6023946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129D1-9184-4034-1F7B-D86097BC418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0D30734-F292-F306-2237-ED25A6276112}"/>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Exemple</a:t>
            </a:r>
          </a:p>
        </p:txBody>
      </p:sp>
      <p:sp>
        <p:nvSpPr>
          <p:cNvPr id="6" name="TextBox 13">
            <a:extLst>
              <a:ext uri="{FF2B5EF4-FFF2-40B4-BE49-F238E27FC236}">
                <a16:creationId xmlns:a16="http://schemas.microsoft.com/office/drawing/2014/main" id="{7B15A9A1-6205-B0AC-A402-DFEF30514A62}"/>
              </a:ext>
            </a:extLst>
          </p:cNvPr>
          <p:cNvSpPr txBox="1"/>
          <p:nvPr/>
        </p:nvSpPr>
        <p:spPr>
          <a:xfrm>
            <a:off x="192216" y="923831"/>
            <a:ext cx="10104377" cy="4893647"/>
          </a:xfrm>
          <a:prstGeom prst="rect">
            <a:avLst/>
          </a:prstGeom>
          <a:noFill/>
        </p:spPr>
        <p:txBody>
          <a:bodyPr wrap="square">
            <a:spAutoFit/>
          </a:bodyPr>
          <a:lstStyle/>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AB794AFC-9872-97E2-2C28-2D1A2AC72AF9}"/>
              </a:ext>
            </a:extLst>
          </p:cNvPr>
          <p:cNvPicPr>
            <a:picLocks noChangeAspect="1"/>
          </p:cNvPicPr>
          <p:nvPr/>
        </p:nvPicPr>
        <p:blipFill>
          <a:blip r:embed="rId3"/>
          <a:stretch>
            <a:fillRect/>
          </a:stretch>
        </p:blipFill>
        <p:spPr>
          <a:xfrm>
            <a:off x="1543575" y="1749722"/>
            <a:ext cx="7406780" cy="3921236"/>
          </a:xfrm>
          <a:prstGeom prst="rect">
            <a:avLst/>
          </a:prstGeom>
        </p:spPr>
      </p:pic>
    </p:spTree>
    <p:extLst>
      <p:ext uri="{BB962C8B-B14F-4D97-AF65-F5344CB8AC3E}">
        <p14:creationId xmlns:p14="http://schemas.microsoft.com/office/powerpoint/2010/main" val="26657885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A1B8D-F8D2-86E9-C69A-F6DD27802C1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B95F406-79D7-CC72-7841-9E8189E726A5}"/>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Ordre des enregistrements</a:t>
            </a:r>
          </a:p>
        </p:txBody>
      </p:sp>
      <p:sp>
        <p:nvSpPr>
          <p:cNvPr id="6" name="TextBox 13">
            <a:extLst>
              <a:ext uri="{FF2B5EF4-FFF2-40B4-BE49-F238E27FC236}">
                <a16:creationId xmlns:a16="http://schemas.microsoft.com/office/drawing/2014/main" id="{6C95B2B4-FC3D-A373-D3B4-986F2383D0CA}"/>
              </a:ext>
            </a:extLst>
          </p:cNvPr>
          <p:cNvSpPr txBox="1"/>
          <p:nvPr/>
        </p:nvSpPr>
        <p:spPr>
          <a:xfrm>
            <a:off x="192216" y="923831"/>
            <a:ext cx="10104377" cy="9325630"/>
          </a:xfrm>
          <a:prstGeom prst="rect">
            <a:avLst/>
          </a:prstGeom>
          <a:noFill/>
        </p:spPr>
        <p:txBody>
          <a:bodyPr wrap="square">
            <a:spAutoFit/>
          </a:bodyPr>
          <a:lstStyle/>
          <a:p>
            <a:endParaRPr lang="fr-FR" dirty="0"/>
          </a:p>
          <a:p>
            <a:r>
              <a:rPr lang="fr-FR" sz="2800" dirty="0">
                <a:solidFill>
                  <a:schemeClr val="tx1">
                    <a:lumMod val="75000"/>
                    <a:lumOff val="25000"/>
                  </a:schemeClr>
                </a:solidFill>
              </a:rPr>
              <a:t>Kafka garantit un ordre total sur les enregistrements d'une partition, mais pas sur les différentes partitions d'un topic. </a:t>
            </a:r>
          </a:p>
          <a:p>
            <a:endParaRPr lang="fr-FR" sz="2800" dirty="0">
              <a:solidFill>
                <a:schemeClr val="tx1">
                  <a:lumMod val="75000"/>
                  <a:lumOff val="25000"/>
                </a:schemeClr>
              </a:solidFill>
            </a:endParaRPr>
          </a:p>
          <a:p>
            <a:pPr marL="285750" indent="-285750">
              <a:buFontTx/>
              <a:buChar char="-"/>
            </a:pPr>
            <a:r>
              <a:rPr lang="fr-FR" sz="2800" dirty="0">
                <a:solidFill>
                  <a:schemeClr val="tx1">
                    <a:lumMod val="75000"/>
                    <a:lumOff val="25000"/>
                  </a:schemeClr>
                </a:solidFill>
              </a:rPr>
              <a:t>L'ordre sur les partitions, combiné à la possibilité de partitionner les données par une clé est suffisant pour la plupart des applications. </a:t>
            </a:r>
          </a:p>
          <a:p>
            <a:endParaRPr lang="fr-FR" sz="2800" dirty="0">
              <a:solidFill>
                <a:schemeClr val="tx1">
                  <a:lumMod val="75000"/>
                  <a:lumOff val="25000"/>
                </a:schemeClr>
              </a:solidFill>
            </a:endParaRPr>
          </a:p>
          <a:p>
            <a:r>
              <a:rPr lang="fr-FR" sz="2800" dirty="0">
                <a:solidFill>
                  <a:schemeClr val="tx1">
                    <a:lumMod val="75000"/>
                    <a:lumOff val="25000"/>
                  </a:schemeClr>
                </a:solidFill>
              </a:rPr>
              <a:t>- Si une application nécessite un ordre strict sur tous les enregistrements. Il faut que le topic n’est qu’une seule partition</a:t>
            </a:r>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3281360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0BD2D1-1C0C-06E0-19AA-DAF8D353FB98}"/>
            </a:ext>
          </a:extLst>
        </p:cNvPr>
        <p:cNvGrpSpPr/>
        <p:nvPr/>
      </p:nvGrpSpPr>
      <p:grpSpPr>
        <a:xfrm>
          <a:off x="0" y="0"/>
          <a:ext cx="0" cy="0"/>
          <a:chOff x="0" y="0"/>
          <a:chExt cx="0" cy="0"/>
        </a:xfrm>
      </p:grpSpPr>
      <p:sp>
        <p:nvSpPr>
          <p:cNvPr id="6" name="TextBox 13">
            <a:extLst>
              <a:ext uri="{FF2B5EF4-FFF2-40B4-BE49-F238E27FC236}">
                <a16:creationId xmlns:a16="http://schemas.microsoft.com/office/drawing/2014/main" id="{4F77DA61-095B-BA16-167B-3A9EA82A5F0F}"/>
              </a:ext>
            </a:extLst>
          </p:cNvPr>
          <p:cNvSpPr txBox="1"/>
          <p:nvPr/>
        </p:nvSpPr>
        <p:spPr>
          <a:xfrm>
            <a:off x="376773" y="2115068"/>
            <a:ext cx="7695511" cy="4801314"/>
          </a:xfrm>
          <a:prstGeom prst="rect">
            <a:avLst/>
          </a:prstGeom>
          <a:noFill/>
        </p:spPr>
        <p:txBody>
          <a:bodyPr wrap="square">
            <a:spAutoFit/>
          </a:bodyPr>
          <a:lstStyle/>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Introduction</a:t>
            </a: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Motivation &amp; Cas d’usage</a:t>
            </a: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Kafka Fundamentals</a:t>
            </a: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Cluster</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Distribution/Installation</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Utilitaires Kafka</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Outils graphiques</a:t>
            </a:r>
          </a:p>
          <a:p>
            <a:pPr marL="514350" indent="-514350">
              <a:buFont typeface="+mj-lt"/>
              <a:buAutoNum type="arabicPeriod"/>
            </a:pPr>
            <a:r>
              <a:rPr lang="fr-FR" sz="2400" dirty="0">
                <a:solidFill>
                  <a:schemeClr val="tx1">
                    <a:lumMod val="75000"/>
                    <a:lumOff val="25000"/>
                  </a:schemeClr>
                </a:solidFill>
                <a:latin typeface="Arial" panose="020B0604020202020204" pitchFamily="34" charset="0"/>
                <a:cs typeface="Arial" panose="020B0604020202020204" pitchFamily="34" charset="0"/>
              </a:rPr>
              <a:t>Kafka APIs</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Producer </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Consumer</a:t>
            </a:r>
          </a:p>
          <a:p>
            <a:pPr marL="971550" lvl="1" indent="-514350">
              <a:buFont typeface="Wingdings" panose="05000000000000000000" pitchFamily="2" charset="2"/>
              <a:buChar char="§"/>
            </a:pPr>
            <a:r>
              <a:rPr lang="fr-FR" sz="2400" dirty="0">
                <a:solidFill>
                  <a:schemeClr val="tx1">
                    <a:lumMod val="75000"/>
                    <a:lumOff val="25000"/>
                  </a:schemeClr>
                </a:solidFill>
                <a:latin typeface="Arial" panose="020B0604020202020204" pitchFamily="34" charset="0"/>
                <a:cs typeface="Arial" panose="020B0604020202020204" pitchFamily="34" charset="0"/>
              </a:rPr>
              <a:t>   </a:t>
            </a:r>
            <a:r>
              <a:rPr lang="fr-FR" sz="2400" dirty="0" err="1">
                <a:solidFill>
                  <a:schemeClr val="tx1">
                    <a:lumMod val="75000"/>
                    <a:lumOff val="25000"/>
                  </a:schemeClr>
                </a:solidFill>
                <a:latin typeface="Arial" panose="020B0604020202020204" pitchFamily="34" charset="0"/>
                <a:cs typeface="Arial" panose="020B0604020202020204" pitchFamily="34" charset="0"/>
              </a:rPr>
              <a:t>Schema</a:t>
            </a:r>
            <a:r>
              <a:rPr lang="fr-FR" sz="2400" dirty="0">
                <a:solidFill>
                  <a:schemeClr val="tx1">
                    <a:lumMod val="75000"/>
                    <a:lumOff val="25000"/>
                  </a:schemeClr>
                </a:solidFill>
                <a:latin typeface="Arial" panose="020B0604020202020204" pitchFamily="34" charset="0"/>
                <a:cs typeface="Arial" panose="020B0604020202020204" pitchFamily="34" charset="0"/>
              </a:rPr>
              <a:t> </a:t>
            </a:r>
            <a:r>
              <a:rPr lang="fr-FR" sz="2400" dirty="0" err="1">
                <a:solidFill>
                  <a:schemeClr val="tx1">
                    <a:lumMod val="75000"/>
                    <a:lumOff val="25000"/>
                  </a:schemeClr>
                </a:solidFill>
                <a:latin typeface="Arial" panose="020B0604020202020204" pitchFamily="34" charset="0"/>
                <a:cs typeface="Arial" panose="020B0604020202020204" pitchFamily="34" charset="0"/>
              </a:rPr>
              <a:t>Registry</a:t>
            </a: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400050" indent="-400050">
              <a:buFont typeface="+mj-lt"/>
              <a:buAutoNum type="arabicPeriod"/>
            </a:pPr>
            <a:endParaRPr lang="fr-FR" sz="2800" dirty="0">
              <a:solidFill>
                <a:schemeClr val="tx1">
                  <a:lumMod val="75000"/>
                  <a:lumOff val="25000"/>
                </a:schemeClr>
              </a:solidFill>
              <a:latin typeface="Arial" panose="020B0604020202020204" pitchFamily="34" charset="0"/>
              <a:cs typeface="Arial" panose="020B0604020202020204" pitchFamily="34" charset="0"/>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
        <p:nvSpPr>
          <p:cNvPr id="2" name="Espace réservé du texte 1">
            <a:extLst>
              <a:ext uri="{FF2B5EF4-FFF2-40B4-BE49-F238E27FC236}">
                <a16:creationId xmlns:a16="http://schemas.microsoft.com/office/drawing/2014/main" id="{93E1509A-4034-AC01-B82A-8DB835686A4E}"/>
              </a:ext>
            </a:extLst>
          </p:cNvPr>
          <p:cNvSpPr>
            <a:spLocks noGrp="1"/>
          </p:cNvSpPr>
          <p:nvPr>
            <p:ph type="body" sz="quarter" idx="10"/>
          </p:nvPr>
        </p:nvSpPr>
        <p:spPr/>
        <p:txBody>
          <a:bodyPr/>
          <a:lstStyle/>
          <a:p>
            <a:r>
              <a:rPr lang="fr-FR" b="1" dirty="0">
                <a:solidFill>
                  <a:srgbClr val="E5430D"/>
                </a:solidFill>
              </a:rPr>
              <a:t>Fundamental</a:t>
            </a:r>
            <a:r>
              <a:rPr lang="fr-FR" b="1" dirty="0"/>
              <a:t>s &amp; Beyond</a:t>
            </a:r>
            <a:endParaRPr lang="fr-FR" b="1" dirty="0">
              <a:solidFill>
                <a:srgbClr val="E5430D"/>
              </a:solidFill>
            </a:endParaRPr>
          </a:p>
        </p:txBody>
      </p:sp>
      <p:sp>
        <p:nvSpPr>
          <p:cNvPr id="5" name="Espace réservé du texte 4">
            <a:extLst>
              <a:ext uri="{FF2B5EF4-FFF2-40B4-BE49-F238E27FC236}">
                <a16:creationId xmlns:a16="http://schemas.microsoft.com/office/drawing/2014/main" id="{E303EE23-7AF3-57F0-A869-B84AEA101236}"/>
              </a:ext>
            </a:extLst>
          </p:cNvPr>
          <p:cNvSpPr>
            <a:spLocks noGrp="1"/>
          </p:cNvSpPr>
          <p:nvPr>
            <p:ph type="body" sz="quarter" idx="11"/>
          </p:nvPr>
        </p:nvSpPr>
        <p:spPr/>
        <p:txBody>
          <a:bodyPr/>
          <a:lstStyle/>
          <a:p>
            <a:r>
              <a:rPr lang="fr-FR" sz="1800" dirty="0">
                <a:solidFill>
                  <a:schemeClr val="tx1">
                    <a:lumMod val="75000"/>
                    <a:lumOff val="25000"/>
                  </a:schemeClr>
                </a:solidFill>
              </a:rPr>
              <a:t>APACHE KAFKA </a:t>
            </a:r>
            <a:endParaRPr lang="fr-FR" sz="1800" b="1" dirty="0">
              <a:solidFill>
                <a:schemeClr val="tx1">
                  <a:lumMod val="75000"/>
                  <a:lumOff val="25000"/>
                </a:schemeClr>
              </a:solidFill>
            </a:endParaRPr>
          </a:p>
        </p:txBody>
      </p:sp>
      <p:sp>
        <p:nvSpPr>
          <p:cNvPr id="18" name="Graphique 14">
            <a:extLst>
              <a:ext uri="{FF2B5EF4-FFF2-40B4-BE49-F238E27FC236}">
                <a16:creationId xmlns:a16="http://schemas.microsoft.com/office/drawing/2014/main" id="{128A026B-D44D-ED3D-C44D-A7E4E34FC42F}"/>
              </a:ext>
            </a:extLst>
          </p:cNvPr>
          <p:cNvSpPr/>
          <p:nvPr/>
        </p:nvSpPr>
        <p:spPr>
          <a:xfrm>
            <a:off x="8628340" y="1868699"/>
            <a:ext cx="3563660" cy="3570356"/>
          </a:xfrm>
          <a:custGeom>
            <a:avLst/>
            <a:gdLst>
              <a:gd name="connsiteX0" fmla="*/ 2669006 w 5338011"/>
              <a:gd name="connsiteY0" fmla="*/ 0 h 5338011"/>
              <a:gd name="connsiteX1" fmla="*/ 5338011 w 5338011"/>
              <a:gd name="connsiteY1" fmla="*/ 2669006 h 5338011"/>
              <a:gd name="connsiteX2" fmla="*/ 5338011 w 5338011"/>
              <a:gd name="connsiteY2" fmla="*/ 5338011 h 5338011"/>
              <a:gd name="connsiteX3" fmla="*/ 2669006 w 5338011"/>
              <a:gd name="connsiteY3" fmla="*/ 5338011 h 5338011"/>
              <a:gd name="connsiteX4" fmla="*/ 0 w 5338011"/>
              <a:gd name="connsiteY4" fmla="*/ 2669006 h 5338011"/>
              <a:gd name="connsiteX5" fmla="*/ 2669006 w 5338011"/>
              <a:gd name="connsiteY5" fmla="*/ 0 h 533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38011" h="5338011">
                <a:moveTo>
                  <a:pt x="2669006" y="0"/>
                </a:moveTo>
                <a:cubicBezTo>
                  <a:pt x="4143020" y="0"/>
                  <a:pt x="5338011" y="1194991"/>
                  <a:pt x="5338011" y="2669006"/>
                </a:cubicBezTo>
                <a:lnTo>
                  <a:pt x="5338011" y="5338011"/>
                </a:lnTo>
                <a:lnTo>
                  <a:pt x="2669006" y="5338011"/>
                </a:lnTo>
                <a:cubicBezTo>
                  <a:pt x="1194991" y="5338011"/>
                  <a:pt x="0" y="4143020"/>
                  <a:pt x="0" y="2669006"/>
                </a:cubicBezTo>
                <a:cubicBezTo>
                  <a:pt x="0" y="1194991"/>
                  <a:pt x="1194991" y="0"/>
                  <a:pt x="2669006" y="0"/>
                </a:cubicBez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w="0" cap="flat">
            <a:noFill/>
            <a:prstDash val="solid"/>
            <a:miter/>
          </a:ln>
        </p:spPr>
        <p:txBody>
          <a:bodyPr rtlCol="0" anchor="ctr"/>
          <a:lstStyle/>
          <a:p>
            <a:endParaRPr lang="fr-FR"/>
          </a:p>
        </p:txBody>
      </p:sp>
      <p:sp>
        <p:nvSpPr>
          <p:cNvPr id="17" name="Arc plein 16">
            <a:extLst>
              <a:ext uri="{FF2B5EF4-FFF2-40B4-BE49-F238E27FC236}">
                <a16:creationId xmlns:a16="http://schemas.microsoft.com/office/drawing/2014/main" id="{2BE7F98B-9F27-E3B3-834F-AC9DFFBCF236}"/>
              </a:ext>
            </a:extLst>
          </p:cNvPr>
          <p:cNvSpPr/>
          <p:nvPr/>
        </p:nvSpPr>
        <p:spPr>
          <a:xfrm rot="16200000">
            <a:off x="11084423" y="1112260"/>
            <a:ext cx="2215154" cy="2215154"/>
          </a:xfrm>
          <a:prstGeom prst="blockArc">
            <a:avLst/>
          </a:prstGeom>
          <a:solidFill>
            <a:srgbClr val="E8470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
        <p:nvSpPr>
          <p:cNvPr id="4" name="ZoneTexte 3">
            <a:extLst>
              <a:ext uri="{FF2B5EF4-FFF2-40B4-BE49-F238E27FC236}">
                <a16:creationId xmlns:a16="http://schemas.microsoft.com/office/drawing/2014/main" id="{F48C4CF7-1997-B157-71EA-CD043AFA5139}"/>
              </a:ext>
            </a:extLst>
          </p:cNvPr>
          <p:cNvSpPr txBox="1"/>
          <p:nvPr/>
        </p:nvSpPr>
        <p:spPr>
          <a:xfrm>
            <a:off x="376773" y="1015939"/>
            <a:ext cx="5630736" cy="707886"/>
          </a:xfrm>
          <a:prstGeom prst="rect">
            <a:avLst/>
          </a:prstGeom>
          <a:noFill/>
        </p:spPr>
        <p:txBody>
          <a:bodyPr wrap="square">
            <a:spAutoFit/>
          </a:bodyPr>
          <a:lstStyle/>
          <a:p>
            <a:r>
              <a:rPr lang="fr-FR" sz="2000" b="1" dirty="0">
                <a:solidFill>
                  <a:schemeClr val="tx1">
                    <a:lumMod val="75000"/>
                    <a:lumOff val="25000"/>
                  </a:schemeClr>
                </a:solidFill>
                <a:latin typeface="Arial" panose="020B0604020202020204" pitchFamily="34" charset="0"/>
                <a:cs typeface="Arial" panose="020B0604020202020204" pitchFamily="34" charset="0"/>
              </a:rPr>
              <a:t>AGENDA</a:t>
            </a:r>
          </a:p>
          <a:p>
            <a:r>
              <a:rPr lang="fr-FR" sz="2000" dirty="0">
                <a:solidFill>
                  <a:srgbClr val="E8470D"/>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24403200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AF5DEB-79E5-4381-917A-9E91A6A53D2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F820625-C209-4A7A-9575-019E1965381E}"/>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Cluster</a:t>
            </a:r>
          </a:p>
        </p:txBody>
      </p:sp>
      <p:sp>
        <p:nvSpPr>
          <p:cNvPr id="6" name="TextBox 13">
            <a:extLst>
              <a:ext uri="{FF2B5EF4-FFF2-40B4-BE49-F238E27FC236}">
                <a16:creationId xmlns:a16="http://schemas.microsoft.com/office/drawing/2014/main" id="{C645A76F-4A5B-33B5-FDB8-16F035BA1CB2}"/>
              </a:ext>
            </a:extLst>
          </p:cNvPr>
          <p:cNvSpPr txBox="1"/>
          <p:nvPr/>
        </p:nvSpPr>
        <p:spPr>
          <a:xfrm>
            <a:off x="376773" y="848330"/>
            <a:ext cx="10104377" cy="9602629"/>
          </a:xfrm>
          <a:prstGeom prst="rect">
            <a:avLst/>
          </a:prstGeom>
          <a:noFill/>
        </p:spPr>
        <p:txBody>
          <a:bodyPr wrap="square">
            <a:spAutoFit/>
          </a:bodyPr>
          <a:lstStyle/>
          <a:p>
            <a:endParaRPr lang="fr-FR" dirty="0"/>
          </a:p>
          <a:p>
            <a:r>
              <a:rPr lang="fr-FR" sz="2400" dirty="0">
                <a:solidFill>
                  <a:schemeClr val="tx1">
                    <a:lumMod val="75000"/>
                    <a:lumOff val="25000"/>
                  </a:schemeClr>
                </a:solidFill>
              </a:rPr>
              <a:t>Kafka est exécuté comme un cluster d'un ou plusieurs </a:t>
            </a:r>
            <a:r>
              <a:rPr lang="fr-FR" sz="2400" b="1" dirty="0">
                <a:solidFill>
                  <a:schemeClr val="tx1">
                    <a:lumMod val="75000"/>
                    <a:lumOff val="25000"/>
                  </a:schemeClr>
                </a:solidFill>
              </a:rPr>
              <a:t>serveurs </a:t>
            </a:r>
            <a:r>
              <a:rPr lang="fr-FR" sz="2400" dirty="0">
                <a:solidFill>
                  <a:schemeClr val="tx1">
                    <a:lumMod val="75000"/>
                    <a:lumOff val="25000"/>
                  </a:schemeClr>
                </a:solidFill>
              </a:rPr>
              <a:t>pouvant s'étendre sur plusieurs centres de données.</a:t>
            </a:r>
          </a:p>
          <a:p>
            <a:pPr lvl="1"/>
            <a:r>
              <a:rPr lang="fr-FR" sz="2400" dirty="0">
                <a:solidFill>
                  <a:schemeClr val="tx1">
                    <a:lumMod val="75000"/>
                    <a:lumOff val="25000"/>
                  </a:schemeClr>
                </a:solidFill>
              </a:rPr>
              <a:t>- Certains de ces serveurs appelés les </a:t>
            </a:r>
            <a:r>
              <a:rPr lang="fr-FR" sz="2400" b="1" dirty="0">
                <a:solidFill>
                  <a:schemeClr val="tx1">
                    <a:lumMod val="75000"/>
                    <a:lumOff val="25000"/>
                  </a:schemeClr>
                </a:solidFill>
              </a:rPr>
              <a:t>brokers </a:t>
            </a:r>
            <a:r>
              <a:rPr lang="fr-FR" sz="2400" dirty="0">
                <a:solidFill>
                  <a:schemeClr val="tx1">
                    <a:lumMod val="75000"/>
                    <a:lumOff val="25000"/>
                  </a:schemeClr>
                </a:solidFill>
              </a:rPr>
              <a:t>forment la couche de stockage.</a:t>
            </a:r>
          </a:p>
          <a:p>
            <a:pPr lvl="1"/>
            <a:r>
              <a:rPr lang="fr-FR" sz="2400" dirty="0">
                <a:solidFill>
                  <a:schemeClr val="tx1">
                    <a:lumMod val="75000"/>
                    <a:lumOff val="25000"/>
                  </a:schemeClr>
                </a:solidFill>
              </a:rPr>
              <a:t>- Un serveur est désigné </a:t>
            </a:r>
            <a:r>
              <a:rPr lang="fr-FR" sz="2400" b="1" dirty="0">
                <a:solidFill>
                  <a:schemeClr val="tx1">
                    <a:lumMod val="75000"/>
                    <a:lumOff val="25000"/>
                  </a:schemeClr>
                </a:solidFill>
              </a:rPr>
              <a:t>contrôleur</a:t>
            </a:r>
            <a:r>
              <a:rPr lang="fr-FR" sz="2400" dirty="0">
                <a:solidFill>
                  <a:schemeClr val="tx1">
                    <a:lumMod val="75000"/>
                    <a:lumOff val="25000"/>
                  </a:schemeClr>
                </a:solidFill>
              </a:rPr>
              <a:t>. Son rôle est de prendre des décisions concernant le cluster comme l’affectation de partitions</a:t>
            </a:r>
          </a:p>
          <a:p>
            <a:endParaRPr lang="fr-FR" sz="2400" dirty="0">
              <a:solidFill>
                <a:schemeClr val="tx1">
                  <a:lumMod val="75000"/>
                  <a:lumOff val="25000"/>
                </a:schemeClr>
              </a:solidFill>
            </a:endParaRPr>
          </a:p>
          <a:p>
            <a:r>
              <a:rPr lang="fr-FR" sz="2400" dirty="0">
                <a:solidFill>
                  <a:schemeClr val="tx1">
                    <a:lumMod val="75000"/>
                    <a:lumOff val="25000"/>
                  </a:schemeClr>
                </a:solidFill>
              </a:rPr>
              <a:t>Avant la version 3.x, un cluster Kafka nécessitait également un ensemble </a:t>
            </a:r>
            <a:r>
              <a:rPr lang="fr-FR" sz="2400" dirty="0" err="1">
                <a:solidFill>
                  <a:schemeClr val="tx1">
                    <a:lumMod val="75000"/>
                    <a:lumOff val="25000"/>
                  </a:schemeClr>
                </a:solidFill>
              </a:rPr>
              <a:t>Zookeeper</a:t>
            </a:r>
            <a:r>
              <a:rPr lang="fr-FR" sz="2400" dirty="0">
                <a:solidFill>
                  <a:schemeClr val="tx1">
                    <a:lumMod val="75000"/>
                    <a:lumOff val="25000"/>
                  </a:schemeClr>
                </a:solidFill>
              </a:rPr>
              <a:t> permettant de stocker les </a:t>
            </a:r>
            <a:r>
              <a:rPr lang="fr-FR" sz="2400" dirty="0" err="1">
                <a:solidFill>
                  <a:schemeClr val="tx1">
                    <a:lumMod val="75000"/>
                    <a:lumOff val="25000"/>
                  </a:schemeClr>
                </a:solidFill>
              </a:rPr>
              <a:t>méta-données</a:t>
            </a:r>
            <a:r>
              <a:rPr lang="fr-FR" sz="2400" dirty="0">
                <a:solidFill>
                  <a:schemeClr val="tx1">
                    <a:lumMod val="75000"/>
                    <a:lumOff val="25000"/>
                  </a:schemeClr>
                </a:solidFill>
              </a:rPr>
              <a:t> nécessaires au contrôleur</a:t>
            </a:r>
          </a:p>
          <a:p>
            <a:endParaRPr lang="fr-FR" sz="2400" dirty="0">
              <a:solidFill>
                <a:schemeClr val="tx1">
                  <a:lumMod val="75000"/>
                  <a:lumOff val="25000"/>
                </a:schemeClr>
              </a:solidFill>
            </a:endParaRPr>
          </a:p>
          <a:p>
            <a:r>
              <a:rPr lang="fr-FR" sz="2400" i="1" dirty="0">
                <a:solidFill>
                  <a:schemeClr val="tx1">
                    <a:lumMod val="75000"/>
                    <a:lumOff val="25000"/>
                  </a:schemeClr>
                </a:solidFill>
              </a:rPr>
              <a:t>1. Lors de la présence d’un contrôleur, le cluster s’exécute en mode Kraft </a:t>
            </a:r>
            <a:endParaRPr lang="fr-FR" sz="2400" dirty="0">
              <a:solidFill>
                <a:schemeClr val="tx1">
                  <a:lumMod val="75000"/>
                  <a:lumOff val="25000"/>
                </a:schemeClr>
              </a:solidFill>
            </a:endParaRPr>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97217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8B76A9-BFA8-CB37-3F78-999C7BFC2A5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CFCC35E-1696-922F-4EB1-824706E99E78}"/>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Nombre de brokers</a:t>
            </a:r>
          </a:p>
        </p:txBody>
      </p:sp>
      <p:sp>
        <p:nvSpPr>
          <p:cNvPr id="6" name="TextBox 13">
            <a:extLst>
              <a:ext uri="{FF2B5EF4-FFF2-40B4-BE49-F238E27FC236}">
                <a16:creationId xmlns:a16="http://schemas.microsoft.com/office/drawing/2014/main" id="{38D6E76C-D866-3678-8F05-B599C3B4E630}"/>
              </a:ext>
            </a:extLst>
          </p:cNvPr>
          <p:cNvSpPr txBox="1"/>
          <p:nvPr/>
        </p:nvSpPr>
        <p:spPr>
          <a:xfrm>
            <a:off x="267716" y="848330"/>
            <a:ext cx="10104377" cy="9140964"/>
          </a:xfrm>
          <a:prstGeom prst="rect">
            <a:avLst/>
          </a:prstGeom>
          <a:noFill/>
        </p:spPr>
        <p:txBody>
          <a:bodyPr wrap="square">
            <a:spAutoFit/>
          </a:bodyPr>
          <a:lstStyle/>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Pour déterminer le nombre de brokers :</a:t>
            </a: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Premier facteur :Le niveau de </a:t>
            </a:r>
            <a:r>
              <a:rPr lang="fr-FR" sz="2400" b="1" dirty="0">
                <a:solidFill>
                  <a:schemeClr val="tx1">
                    <a:lumMod val="75000"/>
                    <a:lumOff val="25000"/>
                  </a:schemeClr>
                </a:solidFill>
              </a:rPr>
              <a:t>tolérance aux pannes </a:t>
            </a:r>
            <a:r>
              <a:rPr lang="fr-FR" sz="2400" dirty="0">
                <a:solidFill>
                  <a:schemeClr val="tx1">
                    <a:lumMod val="75000"/>
                    <a:lumOff val="25000"/>
                  </a:schemeClr>
                </a:solidFill>
              </a:rPr>
              <a:t>requis</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Second facteur : La </a:t>
            </a:r>
            <a:r>
              <a:rPr lang="fr-FR" sz="2400" b="1" dirty="0">
                <a:solidFill>
                  <a:schemeClr val="tx1">
                    <a:lumMod val="75000"/>
                    <a:lumOff val="25000"/>
                  </a:schemeClr>
                </a:solidFill>
              </a:rPr>
              <a:t>capacité de disque </a:t>
            </a:r>
            <a:r>
              <a:rPr lang="fr-FR" sz="2400" dirty="0">
                <a:solidFill>
                  <a:schemeClr val="tx1">
                    <a:lumMod val="75000"/>
                    <a:lumOff val="25000"/>
                  </a:schemeClr>
                </a:solidFill>
              </a:rPr>
              <a:t>requise pour conserver les messages et la quantité de stockage disponible sur chaque </a:t>
            </a:r>
            <a:r>
              <a:rPr lang="fr-FR" sz="2400" i="1" dirty="0">
                <a:solidFill>
                  <a:schemeClr val="tx1">
                    <a:lumMod val="75000"/>
                    <a:lumOff val="25000"/>
                  </a:schemeClr>
                </a:solidFill>
              </a:rPr>
              <a:t>broker</a:t>
            </a:r>
            <a:r>
              <a:rPr lang="fr-FR" sz="2400" dirty="0">
                <a:solidFill>
                  <a:schemeClr val="tx1">
                    <a:lumMod val="75000"/>
                    <a:lumOff val="25000"/>
                  </a:schemeClr>
                </a:solidFill>
              </a:rPr>
              <a:t>.</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3ème facteur : La capacité du cluster à traiter </a:t>
            </a:r>
            <a:r>
              <a:rPr lang="fr-FR" sz="2400" b="1" dirty="0">
                <a:solidFill>
                  <a:schemeClr val="tx1">
                    <a:lumMod val="75000"/>
                    <a:lumOff val="25000"/>
                  </a:schemeClr>
                </a:solidFill>
              </a:rPr>
              <a:t>le débit </a:t>
            </a:r>
            <a:r>
              <a:rPr lang="fr-FR" sz="2400" dirty="0">
                <a:solidFill>
                  <a:schemeClr val="tx1">
                    <a:lumMod val="75000"/>
                    <a:lumOff val="25000"/>
                  </a:schemeClr>
                </a:solidFill>
              </a:rPr>
              <a:t>de requêtes en profitant du parallélisme.</a:t>
            </a:r>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8205801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39350-11E5-D7FF-3122-917713447FF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B7125A9-1A03-7B62-489A-F63DEF73B066}"/>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Nombre de brokers</a:t>
            </a:r>
          </a:p>
        </p:txBody>
      </p:sp>
      <p:sp>
        <p:nvSpPr>
          <p:cNvPr id="6" name="TextBox 13">
            <a:extLst>
              <a:ext uri="{FF2B5EF4-FFF2-40B4-BE49-F238E27FC236}">
                <a16:creationId xmlns:a16="http://schemas.microsoft.com/office/drawing/2014/main" id="{ECC24620-6247-154D-D1DE-2924E64C927F}"/>
              </a:ext>
            </a:extLst>
          </p:cNvPr>
          <p:cNvSpPr txBox="1"/>
          <p:nvPr/>
        </p:nvSpPr>
        <p:spPr>
          <a:xfrm>
            <a:off x="267716" y="848330"/>
            <a:ext cx="10104377" cy="9140964"/>
          </a:xfrm>
          <a:prstGeom prst="rect">
            <a:avLst/>
          </a:prstGeom>
          <a:noFill/>
        </p:spPr>
        <p:txBody>
          <a:bodyPr wrap="square">
            <a:spAutoFit/>
          </a:bodyPr>
          <a:lstStyle/>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Pour déterminer le nombre de brokers :</a:t>
            </a:r>
          </a:p>
          <a:p>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Premier facteur : Le niveau de </a:t>
            </a:r>
            <a:r>
              <a:rPr lang="fr-FR" sz="2400" b="1" dirty="0">
                <a:solidFill>
                  <a:schemeClr val="tx1">
                    <a:lumMod val="75000"/>
                    <a:lumOff val="25000"/>
                  </a:schemeClr>
                </a:solidFill>
              </a:rPr>
              <a:t>tolérance aux pannes </a:t>
            </a:r>
            <a:r>
              <a:rPr lang="fr-FR" sz="2400" dirty="0">
                <a:solidFill>
                  <a:schemeClr val="tx1">
                    <a:lumMod val="75000"/>
                    <a:lumOff val="25000"/>
                  </a:schemeClr>
                </a:solidFill>
              </a:rPr>
              <a:t>requis</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Second facteur : La </a:t>
            </a:r>
            <a:r>
              <a:rPr lang="fr-FR" sz="2400" b="1" dirty="0">
                <a:solidFill>
                  <a:schemeClr val="tx1">
                    <a:lumMod val="75000"/>
                    <a:lumOff val="25000"/>
                  </a:schemeClr>
                </a:solidFill>
              </a:rPr>
              <a:t>capacité de disque </a:t>
            </a:r>
            <a:r>
              <a:rPr lang="fr-FR" sz="2400" dirty="0">
                <a:solidFill>
                  <a:schemeClr val="tx1">
                    <a:lumMod val="75000"/>
                    <a:lumOff val="25000"/>
                  </a:schemeClr>
                </a:solidFill>
              </a:rPr>
              <a:t>requise pour conserver les messages et la quantité de stockage disponible sur chaque </a:t>
            </a:r>
            <a:r>
              <a:rPr lang="fr-FR" sz="2400" i="1" dirty="0">
                <a:solidFill>
                  <a:schemeClr val="tx1">
                    <a:lumMod val="75000"/>
                    <a:lumOff val="25000"/>
                  </a:schemeClr>
                </a:solidFill>
              </a:rPr>
              <a:t>broker</a:t>
            </a:r>
            <a:r>
              <a:rPr lang="fr-FR" sz="2400" dirty="0">
                <a:solidFill>
                  <a:schemeClr val="tx1">
                    <a:lumMod val="75000"/>
                    <a:lumOff val="25000"/>
                  </a:schemeClr>
                </a:solidFill>
              </a:rPr>
              <a:t>.</a:t>
            </a:r>
          </a:p>
          <a:p>
            <a:pPr marL="285750" indent="-285750">
              <a:buFont typeface="Arial" panose="020B0604020202020204" pitchFamily="34" charset="0"/>
              <a:buChar char="•"/>
            </a:pPr>
            <a:endParaRPr lang="fr-FR" sz="2400" dirty="0">
              <a:solidFill>
                <a:schemeClr val="tx1">
                  <a:lumMod val="75000"/>
                  <a:lumOff val="25000"/>
                </a:schemeClr>
              </a:solidFill>
            </a:endParaRPr>
          </a:p>
          <a:p>
            <a:pPr marL="285750" indent="-285750">
              <a:buFont typeface="Arial" panose="020B0604020202020204" pitchFamily="34" charset="0"/>
              <a:buChar char="•"/>
            </a:pPr>
            <a:r>
              <a:rPr lang="fr-FR" sz="2400" dirty="0">
                <a:solidFill>
                  <a:schemeClr val="tx1">
                    <a:lumMod val="75000"/>
                    <a:lumOff val="25000"/>
                  </a:schemeClr>
                </a:solidFill>
              </a:rPr>
              <a:t>3ème facteur : La capacité du cluster à traiter </a:t>
            </a:r>
            <a:r>
              <a:rPr lang="fr-FR" sz="2400" b="1" dirty="0">
                <a:solidFill>
                  <a:schemeClr val="tx1">
                    <a:lumMod val="75000"/>
                    <a:lumOff val="25000"/>
                  </a:schemeClr>
                </a:solidFill>
              </a:rPr>
              <a:t>le débit </a:t>
            </a:r>
            <a:r>
              <a:rPr lang="fr-FR" sz="2400" dirty="0">
                <a:solidFill>
                  <a:schemeClr val="tx1">
                    <a:lumMod val="75000"/>
                    <a:lumOff val="25000"/>
                  </a:schemeClr>
                </a:solidFill>
              </a:rPr>
              <a:t>de requêtes en profitant du parallélisme.</a:t>
            </a:r>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4801667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BC956-1276-FC8E-19DF-D5E8C37B083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07077D0-168F-272B-A767-90F5AD382D4A}"/>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Configuration et démarrage d’un </a:t>
            </a:r>
            <a:r>
              <a:rPr lang="fr-FR" sz="2800" dirty="0" err="1">
                <a:solidFill>
                  <a:schemeClr val="tx1">
                    <a:lumMod val="75000"/>
                    <a:lumOff val="25000"/>
                  </a:schemeClr>
                </a:solidFill>
              </a:rPr>
              <a:t>noeud</a:t>
            </a:r>
            <a:r>
              <a:rPr lang="fr-FR" sz="2800" dirty="0">
                <a:solidFill>
                  <a:schemeClr val="tx1">
                    <a:lumMod val="75000"/>
                    <a:lumOff val="25000"/>
                  </a:schemeClr>
                </a:solidFill>
              </a:rPr>
              <a:t> </a:t>
            </a:r>
          </a:p>
        </p:txBody>
      </p:sp>
      <p:sp>
        <p:nvSpPr>
          <p:cNvPr id="6" name="TextBox 13">
            <a:extLst>
              <a:ext uri="{FF2B5EF4-FFF2-40B4-BE49-F238E27FC236}">
                <a16:creationId xmlns:a16="http://schemas.microsoft.com/office/drawing/2014/main" id="{273E6259-C3DE-5A22-CA9E-DEE5380DE0EE}"/>
              </a:ext>
            </a:extLst>
          </p:cNvPr>
          <p:cNvSpPr txBox="1"/>
          <p:nvPr/>
        </p:nvSpPr>
        <p:spPr>
          <a:xfrm>
            <a:off x="267716" y="848330"/>
            <a:ext cx="10104377" cy="9818072"/>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dirty="0">
                <a:solidFill>
                  <a:schemeClr val="tx1">
                    <a:lumMod val="75000"/>
                    <a:lumOff val="25000"/>
                  </a:schemeClr>
                </a:solidFill>
              </a:rPr>
              <a:t>La distribution fournit un script de démarrage :</a:t>
            </a:r>
            <a:r>
              <a:rPr lang="fr-FR" sz="2800" b="1" i="1" dirty="0">
                <a:solidFill>
                  <a:schemeClr val="tx1">
                    <a:lumMod val="75000"/>
                    <a:lumOff val="25000"/>
                  </a:schemeClr>
                </a:solidFill>
              </a:rPr>
              <a:t>kafka-server-start.sh</a:t>
            </a:r>
          </a:p>
          <a:p>
            <a:endParaRPr lang="fr-FR" sz="2800" dirty="0">
              <a:solidFill>
                <a:schemeClr val="tx1">
                  <a:lumMod val="75000"/>
                  <a:lumOff val="25000"/>
                </a:schemeClr>
              </a:solidFill>
            </a:endParaRPr>
          </a:p>
          <a:p>
            <a:r>
              <a:rPr lang="fr-FR" sz="2800" dirty="0">
                <a:solidFill>
                  <a:schemeClr val="tx1">
                    <a:lumMod val="75000"/>
                    <a:lumOff val="25000"/>
                  </a:schemeClr>
                </a:solidFill>
              </a:rPr>
              <a:t>Chaque </a:t>
            </a:r>
            <a:r>
              <a:rPr lang="fr-FR" sz="2800" dirty="0" err="1">
                <a:solidFill>
                  <a:schemeClr val="tx1">
                    <a:lumMod val="75000"/>
                    <a:lumOff val="25000"/>
                  </a:schemeClr>
                </a:solidFill>
              </a:rPr>
              <a:t>noeud</a:t>
            </a:r>
            <a:r>
              <a:rPr lang="fr-FR" sz="2800" dirty="0">
                <a:solidFill>
                  <a:schemeClr val="tx1">
                    <a:lumMod val="75000"/>
                    <a:lumOff val="25000"/>
                  </a:schemeClr>
                </a:solidFill>
              </a:rPr>
              <a:t> est démarré via ce script qui lit sa configuration :Dans un fichier </a:t>
            </a:r>
            <a:r>
              <a:rPr lang="fr-FR" sz="2800" b="1" i="1" dirty="0" err="1">
                <a:solidFill>
                  <a:schemeClr val="tx1">
                    <a:lumMod val="75000"/>
                    <a:lumOff val="25000"/>
                  </a:schemeClr>
                </a:solidFill>
              </a:rPr>
              <a:t>server.properties</a:t>
            </a:r>
            <a:endParaRPr lang="fr-FR" sz="2800" b="1" i="1" dirty="0">
              <a:solidFill>
                <a:schemeClr val="tx1">
                  <a:lumMod val="75000"/>
                  <a:lumOff val="25000"/>
                </a:schemeClr>
              </a:solidFill>
            </a:endParaRPr>
          </a:p>
          <a:p>
            <a:endParaRPr lang="fr-FR" sz="2800" dirty="0">
              <a:solidFill>
                <a:schemeClr val="tx1">
                  <a:lumMod val="75000"/>
                  <a:lumOff val="25000"/>
                </a:schemeClr>
              </a:solidFill>
            </a:endParaRPr>
          </a:p>
          <a:p>
            <a:r>
              <a:rPr lang="fr-FR" sz="2800" dirty="0">
                <a:solidFill>
                  <a:schemeClr val="tx1">
                    <a:lumMod val="75000"/>
                    <a:lumOff val="25000"/>
                  </a:schemeClr>
                </a:solidFill>
              </a:rPr>
              <a:t>Des propriétés peuvent être surchargées par la commande en ligne via l’option </a:t>
            </a:r>
            <a:r>
              <a:rPr lang="fr-FR" sz="2800" b="1" i="1" dirty="0">
                <a:solidFill>
                  <a:schemeClr val="tx1">
                    <a:lumMod val="75000"/>
                    <a:lumOff val="25000"/>
                  </a:schemeClr>
                </a:solidFill>
              </a:rPr>
              <a:t>-- </a:t>
            </a:r>
            <a:r>
              <a:rPr lang="fr-FR" sz="2800" b="1" i="1" dirty="0" err="1">
                <a:solidFill>
                  <a:schemeClr val="tx1">
                    <a:lumMod val="75000"/>
                    <a:lumOff val="25000"/>
                  </a:schemeClr>
                </a:solidFill>
              </a:rPr>
              <a:t>override</a:t>
            </a:r>
            <a:endParaRPr lang="fr-FR" sz="28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8439140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0D9B0-B098-9179-E630-0714726731D3}"/>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D471CEA-4ADA-2E21-F926-02DBC7D9F999}"/>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Configuration par défaut des topics</a:t>
            </a:r>
          </a:p>
        </p:txBody>
      </p:sp>
      <p:sp>
        <p:nvSpPr>
          <p:cNvPr id="6" name="TextBox 13">
            <a:extLst>
              <a:ext uri="{FF2B5EF4-FFF2-40B4-BE49-F238E27FC236}">
                <a16:creationId xmlns:a16="http://schemas.microsoft.com/office/drawing/2014/main" id="{A9F0B1E4-0A83-5499-F581-E5720553FECB}"/>
              </a:ext>
            </a:extLst>
          </p:cNvPr>
          <p:cNvSpPr txBox="1"/>
          <p:nvPr/>
        </p:nvSpPr>
        <p:spPr>
          <a:xfrm>
            <a:off x="267716" y="848330"/>
            <a:ext cx="10104377" cy="10402848"/>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err="1">
                <a:solidFill>
                  <a:schemeClr val="tx1">
                    <a:lumMod val="75000"/>
                    <a:lumOff val="25000"/>
                  </a:schemeClr>
                </a:solidFill>
              </a:rPr>
              <a:t>num.partitions</a:t>
            </a:r>
            <a:r>
              <a:rPr lang="fr-FR" sz="2800" b="1" i="1" dirty="0">
                <a:solidFill>
                  <a:schemeClr val="tx1">
                    <a:lumMod val="75000"/>
                    <a:lumOff val="25000"/>
                  </a:schemeClr>
                </a:solidFill>
              </a:rPr>
              <a:t> </a:t>
            </a:r>
            <a:r>
              <a:rPr lang="fr-FR" sz="2800" dirty="0">
                <a:solidFill>
                  <a:schemeClr val="tx1">
                    <a:lumMod val="75000"/>
                    <a:lumOff val="25000"/>
                  </a:schemeClr>
                </a:solidFill>
              </a:rPr>
              <a:t>: Par défaut 1</a:t>
            </a:r>
          </a:p>
          <a:p>
            <a:r>
              <a:rPr lang="fr-FR" sz="2800" b="1" i="1" dirty="0" err="1">
                <a:solidFill>
                  <a:schemeClr val="tx1">
                    <a:lumMod val="75000"/>
                    <a:lumOff val="25000"/>
                  </a:schemeClr>
                </a:solidFill>
              </a:rPr>
              <a:t>default.replication.factor</a:t>
            </a:r>
            <a:r>
              <a:rPr lang="fr-FR" sz="2800" b="1" i="1" dirty="0">
                <a:solidFill>
                  <a:schemeClr val="tx1">
                    <a:lumMod val="75000"/>
                    <a:lumOff val="25000"/>
                  </a:schemeClr>
                </a:solidFill>
              </a:rPr>
              <a:t> </a:t>
            </a:r>
            <a:r>
              <a:rPr lang="fr-FR" sz="2800" dirty="0">
                <a:solidFill>
                  <a:schemeClr val="tx1">
                    <a:lumMod val="75000"/>
                    <a:lumOff val="25000"/>
                  </a:schemeClr>
                </a:solidFill>
              </a:rPr>
              <a:t>: Par défaut 1</a:t>
            </a:r>
          </a:p>
          <a:p>
            <a:r>
              <a:rPr lang="fr-FR" sz="2800" b="1" i="1" dirty="0" err="1">
                <a:solidFill>
                  <a:schemeClr val="tx1">
                    <a:lumMod val="75000"/>
                    <a:lumOff val="25000"/>
                  </a:schemeClr>
                </a:solidFill>
              </a:rPr>
              <a:t>min.insync.replicas</a:t>
            </a:r>
            <a:r>
              <a:rPr lang="fr-FR" sz="2800" b="1" i="1" dirty="0">
                <a:solidFill>
                  <a:schemeClr val="tx1">
                    <a:lumMod val="75000"/>
                    <a:lumOff val="25000"/>
                  </a:schemeClr>
                </a:solidFill>
              </a:rPr>
              <a:t> </a:t>
            </a:r>
            <a:r>
              <a:rPr lang="fr-FR" sz="2800" dirty="0">
                <a:solidFill>
                  <a:schemeClr val="tx1">
                    <a:lumMod val="75000"/>
                    <a:lumOff val="25000"/>
                  </a:schemeClr>
                </a:solidFill>
              </a:rPr>
              <a:t>: Joue sur les garanties de message. </a:t>
            </a:r>
          </a:p>
          <a:p>
            <a:r>
              <a:rPr lang="fr-FR" sz="2800" dirty="0">
                <a:solidFill>
                  <a:schemeClr val="tx1">
                    <a:lumMod val="75000"/>
                    <a:lumOff val="25000"/>
                  </a:schemeClr>
                </a:solidFill>
              </a:rPr>
              <a:t>Par défaut 1</a:t>
            </a:r>
          </a:p>
          <a:p>
            <a:r>
              <a:rPr lang="fr-FR" sz="2800" b="1" i="1" dirty="0">
                <a:solidFill>
                  <a:schemeClr val="tx1">
                    <a:lumMod val="75000"/>
                    <a:lumOff val="25000"/>
                  </a:schemeClr>
                </a:solidFill>
              </a:rPr>
              <a:t>log.retention.ms </a:t>
            </a:r>
            <a:r>
              <a:rPr lang="fr-FR" sz="2800" dirty="0">
                <a:solidFill>
                  <a:schemeClr val="tx1">
                    <a:lumMod val="75000"/>
                    <a:lumOff val="25000"/>
                  </a:schemeClr>
                </a:solidFill>
              </a:rPr>
              <a:t>: Durée de rétention de messages. </a:t>
            </a:r>
          </a:p>
          <a:p>
            <a:r>
              <a:rPr lang="fr-FR" sz="2800" dirty="0">
                <a:solidFill>
                  <a:schemeClr val="tx1">
                    <a:lumMod val="75000"/>
                    <a:lumOff val="25000"/>
                  </a:schemeClr>
                </a:solidFill>
              </a:rPr>
              <a:t>Par défaut 7J </a:t>
            </a:r>
          </a:p>
          <a:p>
            <a:r>
              <a:rPr lang="fr-FR" sz="2800" b="1" i="1" dirty="0" err="1">
                <a:solidFill>
                  <a:schemeClr val="tx1">
                    <a:lumMod val="75000"/>
                    <a:lumOff val="25000"/>
                  </a:schemeClr>
                </a:solidFill>
              </a:rPr>
              <a:t>log.segment.bytes</a:t>
            </a:r>
            <a:r>
              <a:rPr lang="fr-FR" sz="2800" b="1" i="1" dirty="0">
                <a:solidFill>
                  <a:schemeClr val="tx1">
                    <a:lumMod val="75000"/>
                    <a:lumOff val="25000"/>
                  </a:schemeClr>
                </a:solidFill>
              </a:rPr>
              <a:t> </a:t>
            </a:r>
            <a:r>
              <a:rPr lang="fr-FR" sz="2800" dirty="0">
                <a:solidFill>
                  <a:schemeClr val="tx1">
                    <a:lumMod val="75000"/>
                    <a:lumOff val="25000"/>
                  </a:schemeClr>
                </a:solidFill>
              </a:rPr>
              <a:t>: Taille d’un segment. </a:t>
            </a:r>
          </a:p>
          <a:p>
            <a:r>
              <a:rPr lang="fr-FR" sz="2800" dirty="0">
                <a:solidFill>
                  <a:schemeClr val="tx1">
                    <a:lumMod val="75000"/>
                    <a:lumOff val="25000"/>
                  </a:schemeClr>
                </a:solidFill>
              </a:rPr>
              <a:t>				1Go par défaut</a:t>
            </a:r>
          </a:p>
          <a:p>
            <a:r>
              <a:rPr lang="fr-FR" sz="2800" b="1" i="1" dirty="0" err="1">
                <a:solidFill>
                  <a:schemeClr val="tx1">
                    <a:lumMod val="75000"/>
                    <a:lumOff val="25000"/>
                  </a:schemeClr>
                </a:solidFill>
              </a:rPr>
              <a:t>message.max.bytes</a:t>
            </a:r>
            <a:r>
              <a:rPr lang="fr-FR" sz="2800" b="1" i="1" dirty="0">
                <a:solidFill>
                  <a:schemeClr val="tx1">
                    <a:lumMod val="75000"/>
                    <a:lumOff val="25000"/>
                  </a:schemeClr>
                </a:solidFill>
              </a:rPr>
              <a:t> </a:t>
            </a:r>
            <a:r>
              <a:rPr lang="fr-FR" sz="2800" dirty="0">
                <a:solidFill>
                  <a:schemeClr val="tx1">
                    <a:lumMod val="75000"/>
                    <a:lumOff val="25000"/>
                  </a:schemeClr>
                </a:solidFill>
              </a:rPr>
              <a:t>: Taille max d’un message. </a:t>
            </a:r>
          </a:p>
          <a:p>
            <a:r>
              <a:rPr lang="fr-FR" sz="2800" dirty="0">
                <a:solidFill>
                  <a:schemeClr val="tx1">
                    <a:lumMod val="75000"/>
                    <a:lumOff val="25000"/>
                  </a:schemeClr>
                </a:solidFill>
              </a:rPr>
              <a:t>1Go par défaut</a:t>
            </a: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5813311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8C534E-3C41-19DC-0EF0-DB14933DA60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EE836F1-A2DC-EC4B-7AE1-5CD66F1AA98F}"/>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1FBCED8B-55A2-F114-AD45-F4D207493433}"/>
              </a:ext>
            </a:extLst>
          </p:cNvPr>
          <p:cNvSpPr txBox="1"/>
          <p:nvPr/>
        </p:nvSpPr>
        <p:spPr>
          <a:xfrm>
            <a:off x="3314699" y="17951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 </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workshop_commands/c1.sh</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42D36471-27DE-1907-8EBD-AC25AA1E9819}"/>
              </a:ext>
            </a:extLst>
          </p:cNvPr>
          <p:cNvGrpSpPr/>
          <p:nvPr/>
        </p:nvGrpSpPr>
        <p:grpSpPr>
          <a:xfrm>
            <a:off x="6699066" y="25042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D384ACCF-93F3-99AE-F10C-2727B77A1B95}"/>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365BF7E3-9231-EA5F-724C-ABC08D519E66}"/>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1604314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1E513-46AA-8D81-2412-F20978DC504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93E790F-F992-C2D4-8E5C-4532DD727C7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Concepts </a:t>
            </a:r>
          </a:p>
        </p:txBody>
      </p:sp>
      <p:sp>
        <p:nvSpPr>
          <p:cNvPr id="6" name="TextBox 13">
            <a:extLst>
              <a:ext uri="{FF2B5EF4-FFF2-40B4-BE49-F238E27FC236}">
                <a16:creationId xmlns:a16="http://schemas.microsoft.com/office/drawing/2014/main" id="{28D79FDD-185C-3389-4285-F6FF362A074A}"/>
              </a:ext>
            </a:extLst>
          </p:cNvPr>
          <p:cNvSpPr txBox="1"/>
          <p:nvPr/>
        </p:nvSpPr>
        <p:spPr>
          <a:xfrm>
            <a:off x="192216" y="923831"/>
            <a:ext cx="10104377" cy="7909858"/>
          </a:xfrm>
          <a:prstGeom prst="rect">
            <a:avLst/>
          </a:prstGeom>
          <a:noFill/>
        </p:spPr>
        <p:txBody>
          <a:bodyPr wrap="square">
            <a:spAutoFit/>
          </a:bodyPr>
          <a:lstStyle/>
          <a:p>
            <a:endParaRPr lang="fr-FR" sz="2800" dirty="0">
              <a:solidFill>
                <a:schemeClr val="tx1">
                  <a:lumMod val="75000"/>
                  <a:lumOff val="25000"/>
                </a:schemeClr>
              </a:solidFill>
            </a:endParaRPr>
          </a:p>
          <a:p>
            <a:endParaRPr lang="fr-FR" dirty="0"/>
          </a:p>
          <a:p>
            <a:endParaRPr lang="fr-FR" sz="3200" dirty="0">
              <a:solidFill>
                <a:schemeClr val="tx1">
                  <a:lumMod val="75000"/>
                  <a:lumOff val="25000"/>
                </a:schemeClr>
              </a:solidFill>
            </a:endParaRPr>
          </a:p>
          <a:p>
            <a:r>
              <a:rPr lang="fr-FR" sz="3200" dirty="0">
                <a:solidFill>
                  <a:schemeClr val="tx1">
                    <a:lumMod val="75000"/>
                    <a:lumOff val="25000"/>
                  </a:schemeClr>
                </a:solidFill>
              </a:rPr>
              <a:t>Le répertoire </a:t>
            </a:r>
            <a:r>
              <a:rPr lang="fr-FR" sz="3200" b="1" i="1" dirty="0">
                <a:solidFill>
                  <a:schemeClr val="tx1">
                    <a:lumMod val="75000"/>
                    <a:lumOff val="25000"/>
                  </a:schemeClr>
                </a:solidFill>
              </a:rPr>
              <a:t>$KAFKA_HOME/bin </a:t>
            </a:r>
            <a:r>
              <a:rPr lang="fr-FR" sz="3200" dirty="0">
                <a:solidFill>
                  <a:schemeClr val="tx1">
                    <a:lumMod val="75000"/>
                    <a:lumOff val="25000"/>
                  </a:schemeClr>
                </a:solidFill>
              </a:rPr>
              <a:t>contient de nombreux scripts utilitaires dédiés à l’exploitation du cluster.</a:t>
            </a:r>
          </a:p>
          <a:p>
            <a:endParaRPr lang="fr-FR" sz="3200" dirty="0">
              <a:solidFill>
                <a:schemeClr val="tx1">
                  <a:lumMod val="75000"/>
                  <a:lumOff val="25000"/>
                </a:schemeClr>
              </a:solidFill>
            </a:endParaRPr>
          </a:p>
          <a:p>
            <a:r>
              <a:rPr lang="fr-FR" sz="3200" dirty="0">
                <a:solidFill>
                  <a:schemeClr val="tx1">
                    <a:lumMod val="75000"/>
                    <a:lumOff val="25000"/>
                  </a:schemeClr>
                </a:solidFill>
              </a:rPr>
              <a:t>Les scripts utilisent l’API Java de Kafka</a:t>
            </a: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727893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9D29BD-8699-192E-0C32-FAC91E9B71D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F79D76A-8AFF-CDD7-5992-284ACCE1AE7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Gestion des topics </a:t>
            </a:r>
          </a:p>
        </p:txBody>
      </p:sp>
      <p:sp>
        <p:nvSpPr>
          <p:cNvPr id="6" name="TextBox 13">
            <a:extLst>
              <a:ext uri="{FF2B5EF4-FFF2-40B4-BE49-F238E27FC236}">
                <a16:creationId xmlns:a16="http://schemas.microsoft.com/office/drawing/2014/main" id="{34C1B6BB-01A5-359A-34CE-82715AFB98A8}"/>
              </a:ext>
            </a:extLst>
          </p:cNvPr>
          <p:cNvSpPr txBox="1"/>
          <p:nvPr/>
        </p:nvSpPr>
        <p:spPr>
          <a:xfrm>
            <a:off x="192216" y="923831"/>
            <a:ext cx="10104377" cy="8956298"/>
          </a:xfrm>
          <a:prstGeom prst="rect">
            <a:avLst/>
          </a:prstGeom>
          <a:noFill/>
        </p:spPr>
        <p:txBody>
          <a:bodyPr wrap="square">
            <a:spAutoFit/>
          </a:bodyPr>
          <a:lstStyle/>
          <a:p>
            <a:endParaRPr lang="fr-FR" dirty="0"/>
          </a:p>
          <a:p>
            <a:r>
              <a:rPr lang="fr-FR" dirty="0">
                <a:solidFill>
                  <a:schemeClr val="tx1">
                    <a:lumMod val="75000"/>
                    <a:lumOff val="25000"/>
                  </a:schemeClr>
                </a:solidFill>
              </a:rPr>
              <a:t>Le script </a:t>
            </a:r>
            <a:r>
              <a:rPr lang="fr-FR" b="1" i="1" dirty="0">
                <a:solidFill>
                  <a:schemeClr val="tx1">
                    <a:lumMod val="75000"/>
                    <a:lumOff val="25000"/>
                  </a:schemeClr>
                </a:solidFill>
              </a:rPr>
              <a:t>bin/kafka-topics.sh </a:t>
            </a:r>
            <a:r>
              <a:rPr lang="fr-FR" dirty="0">
                <a:solidFill>
                  <a:schemeClr val="tx1">
                    <a:lumMod val="75000"/>
                    <a:lumOff val="25000"/>
                  </a:schemeClr>
                </a:solidFill>
              </a:rPr>
              <a:t>permet de créer, supprimer, modifier visualiser un topic.</a:t>
            </a:r>
          </a:p>
          <a:p>
            <a:endParaRPr lang="fr-FR" dirty="0">
              <a:solidFill>
                <a:schemeClr val="tx1">
                  <a:lumMod val="75000"/>
                  <a:lumOff val="25000"/>
                </a:schemeClr>
              </a:solidFill>
            </a:endParaRPr>
          </a:p>
          <a:p>
            <a:r>
              <a:rPr lang="fr-FR" dirty="0">
                <a:solidFill>
                  <a:schemeClr val="tx1">
                    <a:lumMod val="75000"/>
                    <a:lumOff val="25000"/>
                  </a:schemeClr>
                </a:solidFill>
              </a:rPr>
              <a:t>Les valeurs par défaut des topics sont définis dans </a:t>
            </a:r>
            <a:r>
              <a:rPr lang="fr-FR" i="1" dirty="0" err="1">
                <a:solidFill>
                  <a:schemeClr val="tx1">
                    <a:lumMod val="75000"/>
                    <a:lumOff val="25000"/>
                  </a:schemeClr>
                </a:solidFill>
              </a:rPr>
              <a:t>server.properties</a:t>
            </a:r>
            <a:r>
              <a:rPr lang="fr-FR" i="1" dirty="0">
                <a:solidFill>
                  <a:schemeClr val="tx1">
                    <a:lumMod val="75000"/>
                    <a:lumOff val="25000"/>
                  </a:schemeClr>
                </a:solidFill>
              </a:rPr>
              <a:t> </a:t>
            </a:r>
            <a:r>
              <a:rPr lang="fr-FR" dirty="0">
                <a:solidFill>
                  <a:schemeClr val="tx1">
                    <a:lumMod val="75000"/>
                    <a:lumOff val="25000"/>
                  </a:schemeClr>
                </a:solidFill>
              </a:rPr>
              <a:t>mais peuvent être surchargées pour chaque topic.</a:t>
            </a:r>
          </a:p>
          <a:p>
            <a:endParaRPr lang="fr-FR" dirty="0">
              <a:solidFill>
                <a:schemeClr val="tx1">
                  <a:lumMod val="75000"/>
                  <a:lumOff val="25000"/>
                </a:schemeClr>
              </a:solidFill>
            </a:endParaRPr>
          </a:p>
          <a:p>
            <a:r>
              <a:rPr lang="fr-FR" dirty="0">
                <a:solidFill>
                  <a:schemeClr val="tx1">
                    <a:lumMod val="75000"/>
                    <a:lumOff val="25000"/>
                  </a:schemeClr>
                </a:solidFill>
              </a:rPr>
              <a:t>Exemple création de topic :</a:t>
            </a:r>
          </a:p>
          <a:p>
            <a:endParaRPr lang="fr-FR" dirty="0"/>
          </a:p>
          <a:p>
            <a:r>
              <a:rPr lang="fr-FR" i="1" dirty="0"/>
              <a:t>bin/kafka-topics.sh --</a:t>
            </a:r>
            <a:r>
              <a:rPr lang="fr-FR" i="1" dirty="0" err="1"/>
              <a:t>create</a:t>
            </a:r>
            <a:r>
              <a:rPr lang="fr-FR" i="1" dirty="0"/>
              <a:t> \ </a:t>
            </a:r>
          </a:p>
          <a:p>
            <a:r>
              <a:rPr lang="fr-FR" i="1" dirty="0"/>
              <a:t>--</a:t>
            </a:r>
            <a:r>
              <a:rPr lang="fr-FR" i="1" dirty="0" err="1"/>
              <a:t>bootstrap</a:t>
            </a:r>
            <a:r>
              <a:rPr lang="fr-FR" i="1" dirty="0"/>
              <a:t>-server localhost:9092 \ </a:t>
            </a:r>
          </a:p>
          <a:p>
            <a:r>
              <a:rPr lang="fr-FR" i="1" dirty="0"/>
              <a:t>--</a:t>
            </a:r>
            <a:r>
              <a:rPr lang="fr-FR" i="1" dirty="0" err="1"/>
              <a:t>replication</a:t>
            </a:r>
            <a:r>
              <a:rPr lang="fr-FR" i="1" dirty="0"/>
              <a:t>-factor 1 --partitions 13 \ </a:t>
            </a:r>
          </a:p>
          <a:p>
            <a:r>
              <a:rPr lang="fr-FR" i="1" dirty="0"/>
              <a:t>--topic </a:t>
            </a:r>
            <a:r>
              <a:rPr lang="fr-FR" i="1" dirty="0" err="1"/>
              <a:t>my</a:t>
            </a:r>
            <a:r>
              <a:rPr lang="fr-FR" i="1" dirty="0"/>
              <a:t>-topic</a:t>
            </a:r>
          </a:p>
          <a:p>
            <a:endParaRPr lang="fr-FR" dirty="0"/>
          </a:p>
          <a:p>
            <a:r>
              <a:rPr lang="fr-FR" dirty="0"/>
              <a:t>Exemple listing des topics :</a:t>
            </a:r>
          </a:p>
          <a:p>
            <a:endParaRPr lang="fr-FR" dirty="0"/>
          </a:p>
          <a:p>
            <a:r>
              <a:rPr lang="fr-FR" i="1" dirty="0"/>
              <a:t>bin/kafka-topics.sh --</a:t>
            </a:r>
            <a:r>
              <a:rPr lang="fr-FR" i="1" dirty="0" err="1"/>
              <a:t>list</a:t>
            </a:r>
            <a:r>
              <a:rPr lang="fr-FR" i="1" dirty="0"/>
              <a:t> \ </a:t>
            </a:r>
          </a:p>
          <a:p>
            <a:r>
              <a:rPr lang="fr-FR" i="1" dirty="0"/>
              <a:t>--</a:t>
            </a:r>
            <a:r>
              <a:rPr lang="fr-FR" i="1" dirty="0" err="1"/>
              <a:t>bootstrap</a:t>
            </a:r>
            <a:r>
              <a:rPr lang="fr-FR" i="1" dirty="0"/>
              <a:t>-server localhost:9092 </a:t>
            </a: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827073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590115-6533-A85C-BF50-B46481A655D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120B0423-7A4B-B439-9FAD-F520717A90C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Choix du nombre de partitions</a:t>
            </a:r>
          </a:p>
        </p:txBody>
      </p:sp>
      <p:sp>
        <p:nvSpPr>
          <p:cNvPr id="6" name="TextBox 13">
            <a:extLst>
              <a:ext uri="{FF2B5EF4-FFF2-40B4-BE49-F238E27FC236}">
                <a16:creationId xmlns:a16="http://schemas.microsoft.com/office/drawing/2014/main" id="{76D6ABF7-3F78-E8D3-822E-4019E8BBF014}"/>
              </a:ext>
            </a:extLst>
          </p:cNvPr>
          <p:cNvSpPr txBox="1"/>
          <p:nvPr/>
        </p:nvSpPr>
        <p:spPr>
          <a:xfrm>
            <a:off x="192216" y="923831"/>
            <a:ext cx="10104377" cy="9233297"/>
          </a:xfrm>
          <a:prstGeom prst="rect">
            <a:avLst/>
          </a:prstGeom>
          <a:noFill/>
        </p:spPr>
        <p:txBody>
          <a:bodyPr wrap="square">
            <a:spAutoFit/>
          </a:bodyPr>
          <a:lstStyle/>
          <a:p>
            <a:endParaRPr lang="fr-FR" dirty="0"/>
          </a:p>
          <a:p>
            <a:r>
              <a:rPr lang="fr-FR" dirty="0">
                <a:solidFill>
                  <a:schemeClr val="tx1">
                    <a:lumMod val="75000"/>
                    <a:lumOff val="25000"/>
                  </a:schemeClr>
                </a:solidFill>
              </a:rPr>
              <a:t>Une fois un </a:t>
            </a:r>
            <a:r>
              <a:rPr lang="fr-FR" i="1" dirty="0">
                <a:solidFill>
                  <a:schemeClr val="tx1">
                    <a:lumMod val="75000"/>
                    <a:lumOff val="25000"/>
                  </a:schemeClr>
                </a:solidFill>
              </a:rPr>
              <a:t>topic </a:t>
            </a:r>
            <a:r>
              <a:rPr lang="fr-FR" dirty="0">
                <a:solidFill>
                  <a:schemeClr val="tx1">
                    <a:lumMod val="75000"/>
                    <a:lumOff val="25000"/>
                  </a:schemeClr>
                </a:solidFill>
              </a:rPr>
              <a:t>créé, on ne peut pas diminuer son nombre de partitions. Une augmentation est possible mais peut générer des problèmes.</a:t>
            </a:r>
          </a:p>
          <a:p>
            <a:endParaRPr lang="fr-FR" dirty="0">
              <a:solidFill>
                <a:schemeClr val="tx1">
                  <a:lumMod val="75000"/>
                  <a:lumOff val="25000"/>
                </a:schemeClr>
              </a:solidFill>
            </a:endParaRPr>
          </a:p>
          <a:p>
            <a:r>
              <a:rPr lang="fr-FR" dirty="0">
                <a:solidFill>
                  <a:schemeClr val="tx1">
                    <a:lumMod val="75000"/>
                    <a:lumOff val="25000"/>
                  </a:schemeClr>
                </a:solidFill>
              </a:rPr>
              <a:t>Lors du choix, il faut tenir compte de :</a:t>
            </a:r>
          </a:p>
          <a:p>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Du débit des écritures </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Le débit maximum de consommation</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L’espace disque et la bande passante réseau sur chaque broker</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En général en augmentant le nombre de partitions, on augmente le débit global de l’application en s’autorisant plus de consommateurs</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Mais évitez de surestimer, car chaque partition utilise de la mémoire et le nombre de partitions </a:t>
            </a:r>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2781335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A544C-D06B-65F9-CC54-F67E0BEFDDA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7BAE827-33DB-E58A-6879-BBA43F4DABA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Envoi de message</a:t>
            </a:r>
          </a:p>
        </p:txBody>
      </p:sp>
      <p:sp>
        <p:nvSpPr>
          <p:cNvPr id="6" name="TextBox 13">
            <a:extLst>
              <a:ext uri="{FF2B5EF4-FFF2-40B4-BE49-F238E27FC236}">
                <a16:creationId xmlns:a16="http://schemas.microsoft.com/office/drawing/2014/main" id="{2194CB2E-3977-A3D0-0617-035AC3DC9085}"/>
              </a:ext>
            </a:extLst>
          </p:cNvPr>
          <p:cNvSpPr txBox="1"/>
          <p:nvPr/>
        </p:nvSpPr>
        <p:spPr>
          <a:xfrm>
            <a:off x="192216" y="923831"/>
            <a:ext cx="10104377" cy="8125301"/>
          </a:xfrm>
          <a:prstGeom prst="rect">
            <a:avLst/>
          </a:prstGeom>
          <a:noFill/>
        </p:spPr>
        <p:txBody>
          <a:bodyPr wrap="square">
            <a:spAutoFit/>
          </a:bodyPr>
          <a:lstStyle/>
          <a:p>
            <a:endParaRPr lang="fr-FR" dirty="0"/>
          </a:p>
          <a:p>
            <a:r>
              <a:rPr lang="fr-FR" sz="2400" dirty="0">
                <a:solidFill>
                  <a:schemeClr val="tx1">
                    <a:lumMod val="75000"/>
                    <a:lumOff val="25000"/>
                  </a:schemeClr>
                </a:solidFill>
              </a:rPr>
              <a:t>Le script </a:t>
            </a:r>
            <a:r>
              <a:rPr lang="fr-FR" sz="2400" b="1" i="1" dirty="0">
                <a:solidFill>
                  <a:schemeClr val="tx1">
                    <a:lumMod val="75000"/>
                    <a:lumOff val="25000"/>
                  </a:schemeClr>
                </a:solidFill>
              </a:rPr>
              <a:t>bin/kafka-console-producer.sh </a:t>
            </a:r>
            <a:r>
              <a:rPr lang="fr-FR" sz="2400" dirty="0">
                <a:solidFill>
                  <a:schemeClr val="tx1">
                    <a:lumMod val="75000"/>
                    <a:lumOff val="25000"/>
                  </a:schemeClr>
                </a:solidFill>
              </a:rPr>
              <a:t>permet de tester l’envoi des messages sur un topic</a:t>
            </a:r>
          </a:p>
          <a:p>
            <a:endParaRPr lang="fr-FR" sz="2400" dirty="0">
              <a:solidFill>
                <a:schemeClr val="tx1">
                  <a:lumMod val="75000"/>
                  <a:lumOff val="25000"/>
                </a:schemeClr>
              </a:solidFill>
            </a:endParaRPr>
          </a:p>
          <a:p>
            <a:r>
              <a:rPr lang="fr-FR" sz="2400" dirty="0">
                <a:solidFill>
                  <a:schemeClr val="tx1">
                    <a:lumMod val="75000"/>
                    <a:lumOff val="25000"/>
                  </a:schemeClr>
                </a:solidFill>
              </a:rPr>
              <a:t>Exemple : </a:t>
            </a:r>
          </a:p>
          <a:p>
            <a:r>
              <a:rPr lang="fr-FR" sz="2400" i="1" dirty="0">
                <a:solidFill>
                  <a:schemeClr val="tx1">
                    <a:lumMod val="75000"/>
                    <a:lumOff val="25000"/>
                  </a:schemeClr>
                </a:solidFill>
              </a:rPr>
              <a:t>bin/kafka-console-producer.sh \ </a:t>
            </a:r>
          </a:p>
          <a:p>
            <a:r>
              <a:rPr lang="fr-FR" sz="2400" i="1" dirty="0">
                <a:solidFill>
                  <a:schemeClr val="tx1">
                    <a:lumMod val="75000"/>
                    <a:lumOff val="25000"/>
                  </a:schemeClr>
                </a:solidFill>
              </a:rPr>
              <a:t>--</a:t>
            </a:r>
            <a:r>
              <a:rPr lang="fr-FR" sz="2400" i="1" dirty="0" err="1">
                <a:solidFill>
                  <a:schemeClr val="tx1">
                    <a:lumMod val="75000"/>
                    <a:lumOff val="25000"/>
                  </a:schemeClr>
                </a:solidFill>
              </a:rPr>
              <a:t>bootstrap</a:t>
            </a:r>
            <a:r>
              <a:rPr lang="fr-FR" sz="2400" i="1" dirty="0">
                <a:solidFill>
                  <a:schemeClr val="tx1">
                    <a:lumMod val="75000"/>
                    <a:lumOff val="25000"/>
                  </a:schemeClr>
                </a:solidFill>
              </a:rPr>
              <a:t>-server localhost:9092 \ </a:t>
            </a:r>
          </a:p>
          <a:p>
            <a:r>
              <a:rPr lang="fr-FR" sz="2400" i="1" dirty="0">
                <a:solidFill>
                  <a:schemeClr val="tx1">
                    <a:lumMod val="75000"/>
                    <a:lumOff val="25000"/>
                  </a:schemeClr>
                </a:solidFill>
              </a:rPr>
              <a:t>--topic </a:t>
            </a:r>
            <a:r>
              <a:rPr lang="fr-FR" sz="2400" i="1" dirty="0" err="1">
                <a:solidFill>
                  <a:schemeClr val="tx1">
                    <a:lumMod val="75000"/>
                    <a:lumOff val="25000"/>
                  </a:schemeClr>
                </a:solidFill>
              </a:rPr>
              <a:t>my</a:t>
            </a:r>
            <a:r>
              <a:rPr lang="fr-FR" sz="2400" i="1" dirty="0">
                <a:solidFill>
                  <a:schemeClr val="tx1">
                    <a:lumMod val="75000"/>
                    <a:lumOff val="25000"/>
                  </a:schemeClr>
                </a:solidFill>
              </a:rPr>
              <a:t>-topic</a:t>
            </a:r>
          </a:p>
          <a:p>
            <a:endParaRPr lang="fr-FR" sz="2400" dirty="0">
              <a:solidFill>
                <a:schemeClr val="tx1">
                  <a:lumMod val="75000"/>
                  <a:lumOff val="25000"/>
                </a:schemeClr>
              </a:solidFill>
            </a:endParaRPr>
          </a:p>
          <a:p>
            <a:r>
              <a:rPr lang="fr-FR" sz="2400" dirty="0">
                <a:solidFill>
                  <a:schemeClr val="tx1">
                    <a:lumMod val="75000"/>
                    <a:lumOff val="25000"/>
                  </a:schemeClr>
                </a:solidFill>
              </a:rPr>
              <a:t>...Puis saisir les messages sur l’entrée standard</a:t>
            </a:r>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153797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3871DB-B426-0BDF-1CAC-03DC9A2856A5}"/>
            </a:ext>
          </a:extLst>
        </p:cNvPr>
        <p:cNvGrpSpPr/>
        <p:nvPr/>
      </p:nvGrpSpPr>
      <p:grpSpPr>
        <a:xfrm>
          <a:off x="0" y="0"/>
          <a:ext cx="0" cy="0"/>
          <a:chOff x="0" y="0"/>
          <a:chExt cx="0" cy="0"/>
        </a:xfrm>
      </p:grpSpPr>
      <p:sp>
        <p:nvSpPr>
          <p:cNvPr id="10" name="Espace réservé du texte 4">
            <a:extLst>
              <a:ext uri="{FF2B5EF4-FFF2-40B4-BE49-F238E27FC236}">
                <a16:creationId xmlns:a16="http://schemas.microsoft.com/office/drawing/2014/main" id="{04B40EE2-C5C0-1E69-0D31-2E0FDC23DFA8}"/>
              </a:ext>
            </a:extLst>
          </p:cNvPr>
          <p:cNvSpPr txBox="1">
            <a:spLocks/>
          </p:cNvSpPr>
          <p:nvPr/>
        </p:nvSpPr>
        <p:spPr>
          <a:xfrm>
            <a:off x="376774" y="203208"/>
            <a:ext cx="10104377" cy="17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200" b="1"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b="1" kern="1200">
                <a:solidFill>
                  <a:srgbClr val="F5A2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E5430D"/>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800" dirty="0">
                <a:solidFill>
                  <a:schemeClr val="tx1">
                    <a:lumMod val="75000"/>
                    <a:lumOff val="25000"/>
                  </a:schemeClr>
                </a:solidFill>
              </a:rPr>
              <a:t>APACHE KAFKA </a:t>
            </a:r>
          </a:p>
        </p:txBody>
      </p:sp>
      <p:sp>
        <p:nvSpPr>
          <p:cNvPr id="11" name="Espace réservé du texte 1">
            <a:extLst>
              <a:ext uri="{FF2B5EF4-FFF2-40B4-BE49-F238E27FC236}">
                <a16:creationId xmlns:a16="http://schemas.microsoft.com/office/drawing/2014/main" id="{7AF93496-E188-F518-DD55-DCBAB8B30930}"/>
              </a:ext>
            </a:extLst>
          </p:cNvPr>
          <p:cNvSpPr>
            <a:spLocks noGrp="1"/>
          </p:cNvSpPr>
          <p:nvPr>
            <p:ph type="body" sz="quarter" idx="10"/>
          </p:nvPr>
        </p:nvSpPr>
        <p:spPr>
          <a:xfrm>
            <a:off x="376774" y="444843"/>
            <a:ext cx="10104377" cy="179853"/>
          </a:xfrm>
        </p:spPr>
        <p:txBody>
          <a:bodyPr/>
          <a:lstStyle/>
          <a:p>
            <a:r>
              <a:rPr lang="fr-FR" b="1" dirty="0">
                <a:solidFill>
                  <a:srgbClr val="E5430D"/>
                </a:solidFill>
              </a:rPr>
              <a:t>Fundamental</a:t>
            </a:r>
            <a:r>
              <a:rPr lang="fr-FR" b="1" dirty="0"/>
              <a:t>s &amp; Beyond</a:t>
            </a:r>
            <a:endParaRPr lang="fr-FR" b="1" dirty="0">
              <a:solidFill>
                <a:srgbClr val="E5430D"/>
              </a:solidFill>
            </a:endParaRPr>
          </a:p>
        </p:txBody>
      </p:sp>
      <p:pic>
        <p:nvPicPr>
          <p:cNvPr id="12" name="Picture 2" descr="Achievement, arrow, bulleye, goal, objectives, target, targeting icon - Download on Iconfinder">
            <a:extLst>
              <a:ext uri="{FF2B5EF4-FFF2-40B4-BE49-F238E27FC236}">
                <a16:creationId xmlns:a16="http://schemas.microsoft.com/office/drawing/2014/main" id="{74630D3B-302A-56EC-51CB-8B347B934C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3358" y="1515025"/>
            <a:ext cx="4248325" cy="4248325"/>
          </a:xfrm>
          <a:prstGeom prst="rect">
            <a:avLst/>
          </a:prstGeom>
          <a:noFill/>
          <a:extLst>
            <a:ext uri="{909E8E84-426E-40DD-AFC4-6F175D3DCCD1}">
              <a14:hiddenFill xmlns:a14="http://schemas.microsoft.com/office/drawing/2010/main">
                <a:solidFill>
                  <a:srgbClr val="FFFFFF"/>
                </a:solidFill>
              </a14:hiddenFill>
            </a:ext>
          </a:extLst>
        </p:spPr>
      </p:pic>
      <p:sp>
        <p:nvSpPr>
          <p:cNvPr id="20" name="ZoneTexte 19">
            <a:extLst>
              <a:ext uri="{FF2B5EF4-FFF2-40B4-BE49-F238E27FC236}">
                <a16:creationId xmlns:a16="http://schemas.microsoft.com/office/drawing/2014/main" id="{B1E65AF5-E0A6-00E7-075A-3E987FC67B11}"/>
              </a:ext>
            </a:extLst>
          </p:cNvPr>
          <p:cNvSpPr txBox="1"/>
          <p:nvPr/>
        </p:nvSpPr>
        <p:spPr>
          <a:xfrm>
            <a:off x="376773" y="1015939"/>
            <a:ext cx="5630736" cy="707886"/>
          </a:xfrm>
          <a:prstGeom prst="rect">
            <a:avLst/>
          </a:prstGeom>
          <a:noFill/>
        </p:spPr>
        <p:txBody>
          <a:bodyPr wrap="square">
            <a:spAutoFit/>
          </a:bodyPr>
          <a:lstStyle/>
          <a:p>
            <a:r>
              <a:rPr lang="fr-FR" sz="2000" b="1" dirty="0">
                <a:solidFill>
                  <a:schemeClr val="tx1">
                    <a:lumMod val="75000"/>
                    <a:lumOff val="25000"/>
                  </a:schemeClr>
                </a:solidFill>
                <a:latin typeface="Arial" panose="020B0604020202020204" pitchFamily="34" charset="0"/>
                <a:cs typeface="Arial" panose="020B0604020202020204" pitchFamily="34" charset="0"/>
              </a:rPr>
              <a:t>AGENDA</a:t>
            </a:r>
          </a:p>
          <a:p>
            <a:r>
              <a:rPr lang="fr-FR" sz="2000" dirty="0">
                <a:solidFill>
                  <a:srgbClr val="E8470D"/>
                </a:solidFill>
                <a:latin typeface="Arial" panose="020B0604020202020204" pitchFamily="34" charset="0"/>
                <a:cs typeface="Arial" panose="020B0604020202020204" pitchFamily="34" charset="0"/>
              </a:rPr>
              <a:t>Day 1 - Objectives</a:t>
            </a:r>
          </a:p>
        </p:txBody>
      </p:sp>
      <p:sp>
        <p:nvSpPr>
          <p:cNvPr id="21" name="TextBox 13">
            <a:extLst>
              <a:ext uri="{FF2B5EF4-FFF2-40B4-BE49-F238E27FC236}">
                <a16:creationId xmlns:a16="http://schemas.microsoft.com/office/drawing/2014/main" id="{49A6436E-0B7A-9392-37A3-52A826588D8D}"/>
              </a:ext>
            </a:extLst>
          </p:cNvPr>
          <p:cNvSpPr txBox="1"/>
          <p:nvPr/>
        </p:nvSpPr>
        <p:spPr>
          <a:xfrm>
            <a:off x="380982" y="1964066"/>
            <a:ext cx="8058343" cy="4524315"/>
          </a:xfrm>
          <a:prstGeom prst="rect">
            <a:avLst/>
          </a:prstGeom>
          <a:noFill/>
        </p:spPr>
        <p:txBody>
          <a:bodyPr wrap="square">
            <a:spAutoFit/>
          </a:bodyPr>
          <a:lstStyle/>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Expliquer ce qu’est Kafka et pourquoi il est utilisé</a:t>
            </a:r>
          </a:p>
          <a:p>
            <a:pPr marL="514350" indent="-514350">
              <a:buFont typeface="Wingdings" panose="05000000000000000000" pitchFamily="2" charset="2"/>
              <a:buChar char="Ø"/>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Comprendre le principe du streaming d’événements</a:t>
            </a:r>
          </a:p>
          <a:p>
            <a:pPr marL="514350" indent="-514350">
              <a:buFont typeface="Wingdings" panose="05000000000000000000" pitchFamily="2" charset="2"/>
              <a:buChar char="Ø"/>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Expliquer les concepts de topics et de partitions</a:t>
            </a:r>
          </a:p>
          <a:p>
            <a:pPr marL="514350" indent="-514350">
              <a:buFont typeface="Wingdings" panose="05000000000000000000" pitchFamily="2" charset="2"/>
              <a:buChar char="Ø"/>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Décrire le fonctionnement des producteurs et des consommateurs</a:t>
            </a:r>
          </a:p>
          <a:p>
            <a:pPr marL="514350" indent="-514350">
              <a:buFont typeface="Wingdings" panose="05000000000000000000" pitchFamily="2" charset="2"/>
              <a:buChar char="Ø"/>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Mettre en place un cluster Kafka minimal</a:t>
            </a:r>
          </a:p>
          <a:p>
            <a:pPr marL="514350" indent="-514350">
              <a:buFont typeface="Wingdings" panose="05000000000000000000" pitchFamily="2" charset="2"/>
              <a:buChar char="Ø"/>
            </a:pPr>
            <a:endParaRPr lang="fr-FR" sz="2400" dirty="0">
              <a:solidFill>
                <a:schemeClr val="tx1">
                  <a:lumMod val="75000"/>
                  <a:lumOff val="25000"/>
                </a:schemeClr>
              </a:solidFill>
              <a:latin typeface="Arial" panose="020B0604020202020204" pitchFamily="34" charset="0"/>
              <a:cs typeface="Arial" panose="020B0604020202020204" pitchFamily="34" charset="0"/>
            </a:endParaRPr>
          </a:p>
          <a:p>
            <a:pPr marL="514350" indent="-514350">
              <a:buFont typeface="Wingdings" panose="05000000000000000000" pitchFamily="2" charset="2"/>
              <a:buChar char="Ø"/>
            </a:pPr>
            <a:r>
              <a:rPr lang="fr-FR" sz="2400" dirty="0">
                <a:solidFill>
                  <a:schemeClr val="tx1">
                    <a:lumMod val="75000"/>
                    <a:lumOff val="25000"/>
                  </a:schemeClr>
                </a:solidFill>
                <a:latin typeface="Arial" panose="020B0604020202020204" pitchFamily="34" charset="0"/>
                <a:cs typeface="Arial" panose="020B0604020202020204" pitchFamily="34" charset="0"/>
              </a:rPr>
              <a:t>Comprendre le rôle du </a:t>
            </a:r>
            <a:r>
              <a:rPr lang="fr-FR" sz="2400" dirty="0" err="1">
                <a:solidFill>
                  <a:schemeClr val="tx1">
                    <a:lumMod val="75000"/>
                    <a:lumOff val="25000"/>
                  </a:schemeClr>
                </a:solidFill>
                <a:latin typeface="Arial" panose="020B0604020202020204" pitchFamily="34" charset="0"/>
                <a:cs typeface="Arial" panose="020B0604020202020204" pitchFamily="34" charset="0"/>
              </a:rPr>
              <a:t>Schema</a:t>
            </a:r>
            <a:r>
              <a:rPr lang="fr-FR" sz="2400" dirty="0">
                <a:solidFill>
                  <a:schemeClr val="tx1">
                    <a:lumMod val="75000"/>
                    <a:lumOff val="25000"/>
                  </a:schemeClr>
                </a:solidFill>
                <a:latin typeface="Arial" panose="020B0604020202020204" pitchFamily="34" charset="0"/>
                <a:cs typeface="Arial" panose="020B0604020202020204" pitchFamily="34" charset="0"/>
              </a:rPr>
              <a:t> </a:t>
            </a:r>
            <a:r>
              <a:rPr lang="fr-FR" sz="2400" dirty="0" err="1">
                <a:solidFill>
                  <a:schemeClr val="tx1">
                    <a:lumMod val="75000"/>
                    <a:lumOff val="25000"/>
                  </a:schemeClr>
                </a:solidFill>
                <a:latin typeface="Arial" panose="020B0604020202020204" pitchFamily="34" charset="0"/>
                <a:cs typeface="Arial" panose="020B0604020202020204" pitchFamily="34" charset="0"/>
              </a:rPr>
              <a:t>Registry</a:t>
            </a:r>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768084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FAFA48-B020-1443-6B10-7BDC2DC0F56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3122967-622B-6B2E-844F-F513EA7208D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Lecture de message</a:t>
            </a:r>
          </a:p>
        </p:txBody>
      </p:sp>
      <p:sp>
        <p:nvSpPr>
          <p:cNvPr id="6" name="TextBox 13">
            <a:extLst>
              <a:ext uri="{FF2B5EF4-FFF2-40B4-BE49-F238E27FC236}">
                <a16:creationId xmlns:a16="http://schemas.microsoft.com/office/drawing/2014/main" id="{6515AF9A-A2D3-EB25-63F7-BC43F5E12B2F}"/>
              </a:ext>
            </a:extLst>
          </p:cNvPr>
          <p:cNvSpPr txBox="1"/>
          <p:nvPr/>
        </p:nvSpPr>
        <p:spPr>
          <a:xfrm>
            <a:off x="192216" y="923831"/>
            <a:ext cx="10104377" cy="8956298"/>
          </a:xfrm>
          <a:prstGeom prst="rect">
            <a:avLst/>
          </a:prstGeom>
          <a:noFill/>
        </p:spPr>
        <p:txBody>
          <a:bodyPr wrap="square">
            <a:spAutoFit/>
          </a:bodyPr>
          <a:lstStyle/>
          <a:p>
            <a:endParaRPr lang="fr-FR" dirty="0"/>
          </a:p>
          <a:p>
            <a:endParaRPr lang="fr-FR" dirty="0"/>
          </a:p>
          <a:p>
            <a:r>
              <a:rPr lang="fr-FR" sz="2800" dirty="0">
                <a:solidFill>
                  <a:schemeClr val="tx1">
                    <a:lumMod val="75000"/>
                    <a:lumOff val="25000"/>
                  </a:schemeClr>
                </a:solidFill>
              </a:rPr>
              <a:t>Le script </a:t>
            </a:r>
            <a:r>
              <a:rPr lang="fr-FR" sz="2800" b="1" i="1" dirty="0">
                <a:solidFill>
                  <a:schemeClr val="tx1">
                    <a:lumMod val="75000"/>
                    <a:lumOff val="25000"/>
                  </a:schemeClr>
                </a:solidFill>
              </a:rPr>
              <a:t>bin/kafka-console-consumer.sh </a:t>
            </a:r>
            <a:r>
              <a:rPr lang="fr-FR" sz="2800" dirty="0">
                <a:solidFill>
                  <a:schemeClr val="tx1">
                    <a:lumMod val="75000"/>
                    <a:lumOff val="25000"/>
                  </a:schemeClr>
                </a:solidFill>
              </a:rPr>
              <a:t>permet de consommer les messages d’un topic</a:t>
            </a:r>
          </a:p>
          <a:p>
            <a:endParaRPr lang="fr-FR" sz="2800" dirty="0">
              <a:solidFill>
                <a:schemeClr val="tx1">
                  <a:lumMod val="75000"/>
                  <a:lumOff val="25000"/>
                </a:schemeClr>
              </a:solidFill>
            </a:endParaRPr>
          </a:p>
          <a:p>
            <a:r>
              <a:rPr lang="fr-FR" sz="2800" dirty="0">
                <a:solidFill>
                  <a:schemeClr val="tx1">
                    <a:lumMod val="75000"/>
                    <a:lumOff val="25000"/>
                  </a:schemeClr>
                </a:solidFill>
              </a:rPr>
              <a:t>Exemple lecture depuis l’origine :</a:t>
            </a:r>
          </a:p>
          <a:p>
            <a:endParaRPr lang="fr-FR" sz="2800" dirty="0">
              <a:solidFill>
                <a:schemeClr val="tx1">
                  <a:lumMod val="75000"/>
                  <a:lumOff val="25000"/>
                </a:schemeClr>
              </a:solidFill>
            </a:endParaRPr>
          </a:p>
          <a:p>
            <a:r>
              <a:rPr lang="fr-FR" sz="2800" i="1" dirty="0">
                <a:solidFill>
                  <a:schemeClr val="tx1">
                    <a:lumMod val="75000"/>
                    <a:lumOff val="25000"/>
                  </a:schemeClr>
                </a:solidFill>
              </a:rPr>
              <a:t>bin/kafka-console-consumer.sh \ </a:t>
            </a:r>
          </a:p>
          <a:p>
            <a:r>
              <a:rPr lang="fr-FR" sz="2800" i="1" dirty="0">
                <a:solidFill>
                  <a:schemeClr val="tx1">
                    <a:lumMod val="75000"/>
                    <a:lumOff val="25000"/>
                  </a:schemeClr>
                </a:solidFill>
              </a:rPr>
              <a:t>--</a:t>
            </a:r>
            <a:r>
              <a:rPr lang="fr-FR" sz="2800" i="1" dirty="0" err="1">
                <a:solidFill>
                  <a:schemeClr val="tx1">
                    <a:lumMod val="75000"/>
                    <a:lumOff val="25000"/>
                  </a:schemeClr>
                </a:solidFill>
              </a:rPr>
              <a:t>bootstrap</a:t>
            </a:r>
            <a:r>
              <a:rPr lang="fr-FR" sz="2800" i="1" dirty="0">
                <a:solidFill>
                  <a:schemeClr val="tx1">
                    <a:lumMod val="75000"/>
                    <a:lumOff val="25000"/>
                  </a:schemeClr>
                </a:solidFill>
              </a:rPr>
              <a:t>-server localhost:9092 \ </a:t>
            </a:r>
          </a:p>
          <a:p>
            <a:r>
              <a:rPr lang="fr-FR" sz="2800" i="1" dirty="0">
                <a:solidFill>
                  <a:schemeClr val="tx1">
                    <a:lumMod val="75000"/>
                    <a:lumOff val="25000"/>
                  </a:schemeClr>
                </a:solidFill>
              </a:rPr>
              <a:t>--topic </a:t>
            </a:r>
            <a:r>
              <a:rPr lang="fr-FR" sz="2800" i="1" dirty="0" err="1">
                <a:solidFill>
                  <a:schemeClr val="tx1">
                    <a:lumMod val="75000"/>
                    <a:lumOff val="25000"/>
                  </a:schemeClr>
                </a:solidFill>
              </a:rPr>
              <a:t>my</a:t>
            </a:r>
            <a:r>
              <a:rPr lang="fr-FR" sz="2800" i="1" dirty="0">
                <a:solidFill>
                  <a:schemeClr val="tx1">
                    <a:lumMod val="75000"/>
                    <a:lumOff val="25000"/>
                  </a:schemeClr>
                </a:solidFill>
              </a:rPr>
              <a:t>-topic \ </a:t>
            </a:r>
          </a:p>
          <a:p>
            <a:r>
              <a:rPr lang="fr-FR" sz="2800" i="1" dirty="0">
                <a:solidFill>
                  <a:schemeClr val="tx1">
                    <a:lumMod val="75000"/>
                    <a:lumOff val="25000"/>
                  </a:schemeClr>
                </a:solidFill>
              </a:rPr>
              <a:t>--</a:t>
            </a:r>
            <a:r>
              <a:rPr lang="fr-FR" sz="2800" i="1" dirty="0" err="1">
                <a:solidFill>
                  <a:schemeClr val="tx1">
                    <a:lumMod val="75000"/>
                    <a:lumOff val="25000"/>
                  </a:schemeClr>
                </a:solidFill>
              </a:rPr>
              <a:t>from-beginning</a:t>
            </a:r>
            <a:endParaRPr lang="fr-FR" sz="2800" i="1" dirty="0">
              <a:solidFill>
                <a:schemeClr val="tx1">
                  <a:lumMod val="75000"/>
                  <a:lumOff val="25000"/>
                </a:schemeClr>
              </a:solidFill>
            </a:endParaRPr>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7336392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FD53E-A484-3105-70F1-A2D9CA05E8B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69FE658-1CDB-7388-9C3A-52A112688C2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Autre utilitaires</a:t>
            </a:r>
          </a:p>
        </p:txBody>
      </p:sp>
      <p:sp>
        <p:nvSpPr>
          <p:cNvPr id="6" name="TextBox 13">
            <a:extLst>
              <a:ext uri="{FF2B5EF4-FFF2-40B4-BE49-F238E27FC236}">
                <a16:creationId xmlns:a16="http://schemas.microsoft.com/office/drawing/2014/main" id="{96AB1668-7128-7B0D-96F7-EA88CD28C780}"/>
              </a:ext>
            </a:extLst>
          </p:cNvPr>
          <p:cNvSpPr txBox="1"/>
          <p:nvPr/>
        </p:nvSpPr>
        <p:spPr>
          <a:xfrm>
            <a:off x="192216" y="923831"/>
            <a:ext cx="10104377" cy="9202519"/>
          </a:xfrm>
          <a:prstGeom prst="rect">
            <a:avLst/>
          </a:prstGeom>
          <a:noFill/>
        </p:spPr>
        <p:txBody>
          <a:bodyPr wrap="square">
            <a:spAutoFit/>
          </a:bodyPr>
          <a:lstStyle/>
          <a:p>
            <a:endParaRPr lang="fr-FR" sz="2400" dirty="0">
              <a:solidFill>
                <a:schemeClr val="tx1">
                  <a:lumMod val="75000"/>
                  <a:lumOff val="25000"/>
                </a:schemeClr>
              </a:solidFill>
            </a:endParaRPr>
          </a:p>
          <a:p>
            <a:r>
              <a:rPr lang="fr-FR" sz="2000" b="1" i="1" dirty="0">
                <a:solidFill>
                  <a:schemeClr val="tx1">
                    <a:lumMod val="75000"/>
                    <a:lumOff val="25000"/>
                  </a:schemeClr>
                </a:solidFill>
              </a:rPr>
              <a:t>kafka-consumer-groups.sh </a:t>
            </a:r>
            <a:r>
              <a:rPr lang="fr-FR" sz="2000" dirty="0">
                <a:solidFill>
                  <a:schemeClr val="tx1">
                    <a:lumMod val="75000"/>
                    <a:lumOff val="25000"/>
                  </a:schemeClr>
                </a:solidFill>
              </a:rPr>
              <a:t>permet de gérer les groupes de consommateurs : les lister et manipuler leurs offsets</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kafka-reassign-partitions.sh </a:t>
            </a:r>
            <a:r>
              <a:rPr lang="fr-FR" sz="2000" dirty="0">
                <a:solidFill>
                  <a:schemeClr val="tx1">
                    <a:lumMod val="75000"/>
                    <a:lumOff val="25000"/>
                  </a:schemeClr>
                </a:solidFill>
              </a:rPr>
              <a:t>permet de gérer les partitions, déplacement sur de nouveau brokers, de nouveaux répertoire, extension de cluster, …</a:t>
            </a:r>
          </a:p>
          <a:p>
            <a:r>
              <a:rPr lang="fr-FR" sz="2000" dirty="0">
                <a:solidFill>
                  <a:schemeClr val="tx1">
                    <a:lumMod val="75000"/>
                    <a:lumOff val="25000"/>
                  </a:schemeClr>
                </a:solidFill>
              </a:rPr>
              <a:t>kafka-replica-verification.sh : Vérifie </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kafka-log-dirs.sh : </a:t>
            </a:r>
            <a:r>
              <a:rPr lang="fr-FR" sz="2000" dirty="0">
                <a:solidFill>
                  <a:schemeClr val="tx1">
                    <a:lumMod val="75000"/>
                    <a:lumOff val="25000"/>
                  </a:schemeClr>
                </a:solidFill>
              </a:rPr>
              <a:t>Obtient les informations de configuration des </a:t>
            </a:r>
            <a:r>
              <a:rPr lang="fr-FR" sz="2000" dirty="0" err="1">
                <a:solidFill>
                  <a:schemeClr val="tx1">
                    <a:lumMod val="75000"/>
                    <a:lumOff val="25000"/>
                  </a:schemeClr>
                </a:solidFill>
              </a:rPr>
              <a:t>log.dirs</a:t>
            </a:r>
            <a:r>
              <a:rPr lang="fr-FR" sz="2000" dirty="0">
                <a:solidFill>
                  <a:schemeClr val="tx1">
                    <a:lumMod val="75000"/>
                    <a:lumOff val="25000"/>
                  </a:schemeClr>
                </a:solidFill>
              </a:rPr>
              <a:t> du cluster</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kafka-dump-log.sh </a:t>
            </a:r>
            <a:r>
              <a:rPr lang="fr-FR" sz="2000" dirty="0">
                <a:solidFill>
                  <a:schemeClr val="tx1">
                    <a:lumMod val="75000"/>
                    <a:lumOff val="25000"/>
                  </a:schemeClr>
                </a:solidFill>
              </a:rPr>
              <a:t>permet de </a:t>
            </a:r>
            <a:r>
              <a:rPr lang="fr-FR" sz="2000" dirty="0" err="1">
                <a:solidFill>
                  <a:schemeClr val="tx1">
                    <a:lumMod val="75000"/>
                    <a:lumOff val="25000"/>
                  </a:schemeClr>
                </a:solidFill>
              </a:rPr>
              <a:t>parser</a:t>
            </a:r>
            <a:r>
              <a:rPr lang="fr-FR" sz="2000" dirty="0">
                <a:solidFill>
                  <a:schemeClr val="tx1">
                    <a:lumMod val="75000"/>
                    <a:lumOff val="25000"/>
                  </a:schemeClr>
                </a:solidFill>
              </a:rPr>
              <a:t> un fichier de log et d’afficher les informations utiles pour debugger</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kafka-delete-records.sh </a:t>
            </a:r>
            <a:r>
              <a:rPr lang="fr-FR" sz="2000" dirty="0">
                <a:solidFill>
                  <a:schemeClr val="tx1">
                    <a:lumMod val="75000"/>
                    <a:lumOff val="25000"/>
                  </a:schemeClr>
                </a:solidFill>
              </a:rPr>
              <a:t>Permet de supprimer des messages jusqu’à un offset particulier</a:t>
            </a:r>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805540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07EBC3-CD4D-DCCC-23B7-43BEF1A095D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61F4F6E-0E23-8465-67E5-1AA99F6194B3}"/>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Autre utilitaires - 2</a:t>
            </a:r>
          </a:p>
        </p:txBody>
      </p:sp>
      <p:sp>
        <p:nvSpPr>
          <p:cNvPr id="6" name="TextBox 13">
            <a:extLst>
              <a:ext uri="{FF2B5EF4-FFF2-40B4-BE49-F238E27FC236}">
                <a16:creationId xmlns:a16="http://schemas.microsoft.com/office/drawing/2014/main" id="{A32CC22B-E0E9-F1CA-3712-C3A78CF179E5}"/>
              </a:ext>
            </a:extLst>
          </p:cNvPr>
          <p:cNvSpPr txBox="1"/>
          <p:nvPr/>
        </p:nvSpPr>
        <p:spPr>
          <a:xfrm>
            <a:off x="192216" y="923831"/>
            <a:ext cx="10104377" cy="8248412"/>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000" b="1" i="1" dirty="0">
                <a:solidFill>
                  <a:schemeClr val="tx1">
                    <a:lumMod val="75000"/>
                    <a:lumOff val="25000"/>
                  </a:schemeClr>
                </a:solidFill>
              </a:rPr>
              <a:t>kafka-configs.sh </a:t>
            </a:r>
            <a:r>
              <a:rPr lang="fr-FR" sz="2000" dirty="0">
                <a:solidFill>
                  <a:schemeClr val="tx1">
                    <a:lumMod val="75000"/>
                    <a:lumOff val="25000"/>
                  </a:schemeClr>
                </a:solidFill>
              </a:rPr>
              <a:t>permet des mises à jour de configuration dynamique des brokers</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kafka-cluster.sh </a:t>
            </a:r>
            <a:r>
              <a:rPr lang="fr-FR" sz="2000" dirty="0">
                <a:solidFill>
                  <a:schemeClr val="tx1">
                    <a:lumMod val="75000"/>
                    <a:lumOff val="25000"/>
                  </a:schemeClr>
                </a:solidFill>
              </a:rPr>
              <a:t>obtenir l’ID du cluster et sortir un broker du cluster</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kafka-metadata-quorum.sh </a:t>
            </a:r>
            <a:r>
              <a:rPr lang="fr-FR" sz="2000" dirty="0">
                <a:solidFill>
                  <a:schemeClr val="tx1">
                    <a:lumMod val="75000"/>
                    <a:lumOff val="25000"/>
                  </a:schemeClr>
                </a:solidFill>
              </a:rPr>
              <a:t>permet d’afficher les informations sur les contrôleurs</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kafka-acls.sh </a:t>
            </a:r>
            <a:r>
              <a:rPr lang="fr-FR" sz="2000" dirty="0">
                <a:solidFill>
                  <a:schemeClr val="tx1">
                    <a:lumMod val="75000"/>
                    <a:lumOff val="25000"/>
                  </a:schemeClr>
                </a:solidFill>
              </a:rPr>
              <a:t>permet de gérer les permissions sur les topics</a:t>
            </a:r>
          </a:p>
          <a:p>
            <a:endParaRPr lang="fr-FR" sz="2000" dirty="0">
              <a:solidFill>
                <a:schemeClr val="tx1">
                  <a:lumMod val="75000"/>
                  <a:lumOff val="25000"/>
                </a:schemeClr>
              </a:solidFill>
            </a:endParaRPr>
          </a:p>
          <a:p>
            <a:r>
              <a:rPr lang="fr-FR" sz="2000" b="1" i="1" dirty="0">
                <a:solidFill>
                  <a:schemeClr val="tx1">
                    <a:lumMod val="75000"/>
                    <a:lumOff val="25000"/>
                  </a:schemeClr>
                </a:solidFill>
              </a:rPr>
              <a:t>kafka-verifiable-consumer.sh</a:t>
            </a:r>
            <a:r>
              <a:rPr lang="fr-FR" sz="2000" dirty="0">
                <a:solidFill>
                  <a:schemeClr val="tx1">
                    <a:lumMod val="75000"/>
                    <a:lumOff val="25000"/>
                  </a:schemeClr>
                </a:solidFill>
              </a:rPr>
              <a:t>, </a:t>
            </a:r>
            <a:r>
              <a:rPr lang="fr-FR" sz="2000" b="1" i="1" dirty="0">
                <a:solidFill>
                  <a:schemeClr val="tx1">
                    <a:lumMod val="75000"/>
                    <a:lumOff val="25000"/>
                  </a:schemeClr>
                </a:solidFill>
              </a:rPr>
              <a:t>kafka-verifiable-producer.sh</a:t>
            </a:r>
            <a:r>
              <a:rPr lang="fr-FR" sz="2000" dirty="0">
                <a:solidFill>
                  <a:schemeClr val="tx1">
                    <a:lumMod val="75000"/>
                    <a:lumOff val="25000"/>
                  </a:schemeClr>
                </a:solidFill>
              </a:rPr>
              <a:t>: Utilitaires permettant de produire ou consommer des messages et de les afficher sur la console au format JSON </a:t>
            </a:r>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9962916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EFA77-F10D-21F9-51D7-E0411F6F298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173D3B7-3C86-2C15-5355-262CA183EEF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Outils graphiques</a:t>
            </a:r>
          </a:p>
        </p:txBody>
      </p:sp>
      <p:sp>
        <p:nvSpPr>
          <p:cNvPr id="6" name="TextBox 13">
            <a:extLst>
              <a:ext uri="{FF2B5EF4-FFF2-40B4-BE49-F238E27FC236}">
                <a16:creationId xmlns:a16="http://schemas.microsoft.com/office/drawing/2014/main" id="{EBAB41EB-04A1-48D3-61D0-800389448362}"/>
              </a:ext>
            </a:extLst>
          </p:cNvPr>
          <p:cNvSpPr txBox="1"/>
          <p:nvPr/>
        </p:nvSpPr>
        <p:spPr>
          <a:xfrm>
            <a:off x="192216" y="923831"/>
            <a:ext cx="10104377" cy="9417963"/>
          </a:xfrm>
          <a:prstGeom prst="rect">
            <a:avLst/>
          </a:prstGeom>
          <a:noFill/>
        </p:spPr>
        <p:txBody>
          <a:bodyPr wrap="square">
            <a:spAutoFit/>
          </a:bodyPr>
          <a:lstStyle/>
          <a:p>
            <a:r>
              <a:rPr lang="fr-FR" sz="2000" dirty="0">
                <a:solidFill>
                  <a:schemeClr val="tx1">
                    <a:lumMod val="75000"/>
                    <a:lumOff val="25000"/>
                  </a:schemeClr>
                </a:solidFill>
              </a:rPr>
              <a:t>Il peut être intéressant de s’équiper d’outils graphiques aidant à l’exploitation du cluster.</a:t>
            </a:r>
          </a:p>
          <a:p>
            <a:r>
              <a:rPr lang="fr-FR" sz="2000" dirty="0">
                <a:solidFill>
                  <a:schemeClr val="tx1">
                    <a:lumMod val="75000"/>
                    <a:lumOff val="25000"/>
                  </a:schemeClr>
                </a:solidFill>
              </a:rPr>
              <a:t>Comme produit gratuit, semi-commerciaux citons :</a:t>
            </a:r>
          </a:p>
          <a:p>
            <a:endParaRPr lang="fr-FR" sz="2000" b="1" i="1" dirty="0">
              <a:solidFill>
                <a:schemeClr val="tx1">
                  <a:lumMod val="75000"/>
                  <a:lumOff val="25000"/>
                </a:schemeClr>
              </a:solidFill>
            </a:endParaRPr>
          </a:p>
          <a:p>
            <a:r>
              <a:rPr lang="fr-FR" sz="2000" b="1" i="1" dirty="0" err="1">
                <a:solidFill>
                  <a:schemeClr val="tx1">
                    <a:lumMod val="75000"/>
                    <a:lumOff val="25000"/>
                  </a:schemeClr>
                </a:solidFill>
              </a:rPr>
              <a:t>Akhq</a:t>
            </a:r>
            <a:r>
              <a:rPr lang="fr-FR" sz="2000" b="1" i="1" dirty="0">
                <a:solidFill>
                  <a:schemeClr val="tx1">
                    <a:lumMod val="75000"/>
                    <a:lumOff val="25000"/>
                  </a:schemeClr>
                </a:solidFill>
              </a:rPr>
              <a:t> </a:t>
            </a:r>
            <a:r>
              <a:rPr lang="fr-FR" sz="2000" i="1" dirty="0">
                <a:solidFill>
                  <a:schemeClr val="tx1">
                    <a:lumMod val="75000"/>
                    <a:lumOff val="25000"/>
                  </a:schemeClr>
                </a:solidFill>
              </a:rPr>
              <a:t>(https://akhq.io/)</a:t>
            </a:r>
            <a:endParaRPr lang="fr-FR" sz="2000" dirty="0">
              <a:solidFill>
                <a:schemeClr val="tx1">
                  <a:lumMod val="75000"/>
                  <a:lumOff val="25000"/>
                </a:schemeClr>
              </a:solidFill>
            </a:endParaRPr>
          </a:p>
          <a:p>
            <a:r>
              <a:rPr lang="fr-FR" sz="2000" b="1" i="1" dirty="0">
                <a:solidFill>
                  <a:schemeClr val="tx1">
                    <a:lumMod val="75000"/>
                    <a:lumOff val="25000"/>
                  </a:schemeClr>
                </a:solidFill>
              </a:rPr>
              <a:t>Kafka Magic </a:t>
            </a:r>
            <a:r>
              <a:rPr lang="fr-FR" sz="2000" dirty="0">
                <a:solidFill>
                  <a:schemeClr val="tx1">
                    <a:lumMod val="75000"/>
                    <a:lumOff val="25000"/>
                  </a:schemeClr>
                </a:solidFill>
              </a:rPr>
              <a:t>(</a:t>
            </a:r>
            <a:r>
              <a:rPr lang="fr-FR" sz="2000" i="1" dirty="0">
                <a:solidFill>
                  <a:schemeClr val="tx1">
                    <a:lumMod val="75000"/>
                    <a:lumOff val="25000"/>
                  </a:schemeClr>
                </a:solidFill>
              </a:rPr>
              <a:t>https://www.kafkamagic.com/ )</a:t>
            </a:r>
            <a:endParaRPr lang="fr-FR" sz="2000" dirty="0">
              <a:solidFill>
                <a:schemeClr val="tx1">
                  <a:lumMod val="75000"/>
                  <a:lumOff val="25000"/>
                </a:schemeClr>
              </a:solidFill>
            </a:endParaRPr>
          </a:p>
          <a:p>
            <a:r>
              <a:rPr lang="fr-FR" sz="2000" b="1" i="1" dirty="0" err="1">
                <a:solidFill>
                  <a:schemeClr val="tx1">
                    <a:lumMod val="75000"/>
                    <a:lumOff val="25000"/>
                  </a:schemeClr>
                </a:solidFill>
              </a:rPr>
              <a:t>Redpanda</a:t>
            </a:r>
            <a:r>
              <a:rPr lang="fr-FR" sz="2000" b="1" i="1" dirty="0">
                <a:solidFill>
                  <a:schemeClr val="tx1">
                    <a:lumMod val="75000"/>
                    <a:lumOff val="25000"/>
                  </a:schemeClr>
                </a:solidFill>
              </a:rPr>
              <a:t> Console </a:t>
            </a:r>
            <a:r>
              <a:rPr lang="fr-FR" sz="2000" i="1" dirty="0">
                <a:solidFill>
                  <a:schemeClr val="tx1">
                    <a:lumMod val="75000"/>
                    <a:lumOff val="25000"/>
                  </a:schemeClr>
                </a:solidFill>
              </a:rPr>
              <a:t>(https://docs.redpanda.com/docs/manage/console/)</a:t>
            </a:r>
            <a:endParaRPr lang="fr-FR" sz="2000" dirty="0">
              <a:solidFill>
                <a:schemeClr val="tx1">
                  <a:lumMod val="75000"/>
                  <a:lumOff val="25000"/>
                </a:schemeClr>
              </a:solidFill>
            </a:endParaRPr>
          </a:p>
          <a:p>
            <a:endParaRPr lang="fr-FR" sz="2000" dirty="0">
              <a:solidFill>
                <a:schemeClr val="tx1">
                  <a:lumMod val="75000"/>
                  <a:lumOff val="25000"/>
                </a:schemeClr>
              </a:solidFill>
            </a:endParaRPr>
          </a:p>
          <a:p>
            <a:r>
              <a:rPr lang="fr-FR" sz="2000" dirty="0">
                <a:solidFill>
                  <a:schemeClr val="tx1">
                    <a:lumMod val="75000"/>
                    <a:lumOff val="25000"/>
                  </a:schemeClr>
                </a:solidFill>
              </a:rPr>
              <a:t>Ils proposent une interface graphique permettant :</a:t>
            </a:r>
          </a:p>
          <a:p>
            <a:r>
              <a:rPr lang="fr-FR" sz="2000" dirty="0">
                <a:solidFill>
                  <a:schemeClr val="tx1">
                    <a:lumMod val="75000"/>
                    <a:lumOff val="25000"/>
                  </a:schemeClr>
                </a:solidFill>
              </a:rPr>
              <a:t>De rechercher et afficher des messages,</a:t>
            </a:r>
          </a:p>
          <a:p>
            <a:r>
              <a:rPr lang="fr-FR" sz="2000" dirty="0">
                <a:solidFill>
                  <a:schemeClr val="tx1">
                    <a:lumMod val="75000"/>
                    <a:lumOff val="25000"/>
                  </a:schemeClr>
                </a:solidFill>
              </a:rPr>
              <a:t>Transformer et déplacer des messages entre des topics</a:t>
            </a:r>
          </a:p>
          <a:p>
            <a:r>
              <a:rPr lang="fr-FR" sz="2000" dirty="0">
                <a:solidFill>
                  <a:schemeClr val="tx1">
                    <a:lumMod val="75000"/>
                    <a:lumOff val="25000"/>
                  </a:schemeClr>
                </a:solidFill>
              </a:rPr>
              <a:t>Gérer les topics</a:t>
            </a:r>
          </a:p>
          <a:p>
            <a:r>
              <a:rPr lang="fr-FR" sz="2000" dirty="0">
                <a:solidFill>
                  <a:schemeClr val="tx1">
                    <a:lumMod val="75000"/>
                    <a:lumOff val="25000"/>
                  </a:schemeClr>
                </a:solidFill>
              </a:rPr>
              <a:t>Automatiser des tâches.</a:t>
            </a:r>
          </a:p>
          <a:p>
            <a:endParaRPr lang="fr-FR" sz="2000" dirty="0">
              <a:solidFill>
                <a:schemeClr val="tx1">
                  <a:lumMod val="75000"/>
                  <a:lumOff val="25000"/>
                </a:schemeClr>
              </a:solidFill>
            </a:endParaRPr>
          </a:p>
          <a:p>
            <a:r>
              <a:rPr lang="fr-FR" sz="2000" dirty="0">
                <a:solidFill>
                  <a:schemeClr val="tx1">
                    <a:lumMod val="75000"/>
                    <a:lumOff val="25000"/>
                  </a:schemeClr>
                </a:solidFill>
              </a:rPr>
              <a:t>La distribution commerciale de Confluent a naturellement un outil graphique d’exploitation</a:t>
            </a: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5091194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2AEFB-E789-2FEA-188B-1930F59C859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F2DA3E1-7271-3093-7732-823B56D74E2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Outils graphiques </a:t>
            </a:r>
          </a:p>
        </p:txBody>
      </p:sp>
      <p:sp>
        <p:nvSpPr>
          <p:cNvPr id="6" name="TextBox 13">
            <a:extLst>
              <a:ext uri="{FF2B5EF4-FFF2-40B4-BE49-F238E27FC236}">
                <a16:creationId xmlns:a16="http://schemas.microsoft.com/office/drawing/2014/main" id="{4D9E920F-EC31-2EBF-65CD-45A883837E6D}"/>
              </a:ext>
            </a:extLst>
          </p:cNvPr>
          <p:cNvSpPr txBox="1"/>
          <p:nvPr/>
        </p:nvSpPr>
        <p:spPr>
          <a:xfrm>
            <a:off x="192216" y="923831"/>
            <a:ext cx="10104377" cy="6032421"/>
          </a:xfrm>
          <a:prstGeom prst="rect">
            <a:avLst/>
          </a:prstGeom>
          <a:noFill/>
        </p:spPr>
        <p:txBody>
          <a:bodyPr wrap="square">
            <a:spAutoFit/>
          </a:bodyPr>
          <a:lstStyle/>
          <a:p>
            <a:r>
              <a:rPr lang="fr-FR" sz="2000" dirty="0">
                <a:solidFill>
                  <a:schemeClr val="tx1">
                    <a:lumMod val="75000"/>
                    <a:lumOff val="25000"/>
                  </a:schemeClr>
                </a:solidFill>
              </a:rPr>
              <a:t> </a:t>
            </a:r>
          </a:p>
          <a:p>
            <a:r>
              <a:rPr lang="fr-FR" sz="2000" b="1" i="1" dirty="0">
                <a:solidFill>
                  <a:schemeClr val="tx1">
                    <a:lumMod val="75000"/>
                    <a:lumOff val="25000"/>
                  </a:schemeClr>
                </a:solidFill>
              </a:rPr>
              <a:t>Kafka Magic </a:t>
            </a:r>
            <a:r>
              <a:rPr lang="fr-FR" sz="2000" dirty="0">
                <a:solidFill>
                  <a:schemeClr val="tx1">
                    <a:lumMod val="75000"/>
                    <a:lumOff val="25000"/>
                  </a:schemeClr>
                </a:solidFill>
              </a:rPr>
              <a:t>(</a:t>
            </a:r>
            <a:r>
              <a:rPr lang="fr-FR" sz="2000" i="1" dirty="0">
                <a:solidFill>
                  <a:schemeClr val="tx1">
                    <a:lumMod val="75000"/>
                    <a:lumOff val="25000"/>
                  </a:schemeClr>
                </a:solidFill>
              </a:rPr>
              <a:t>https://www.kafkamagic.com/ )</a:t>
            </a:r>
          </a:p>
          <a:p>
            <a:endParaRPr lang="fr-FR" sz="2000" i="1" dirty="0">
              <a:solidFill>
                <a:schemeClr val="tx1">
                  <a:lumMod val="75000"/>
                  <a:lumOff val="25000"/>
                </a:schemeClr>
              </a:solidFill>
            </a:endParaRPr>
          </a:p>
          <a:p>
            <a:r>
              <a:rPr lang="fr-FR" sz="2000" dirty="0">
                <a:solidFill>
                  <a:schemeClr val="tx1">
                    <a:lumMod val="75000"/>
                    <a:lumOff val="25000"/>
                  </a:schemeClr>
                </a:solidFill>
              </a:rPr>
              <a:t> </a:t>
            </a: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5" name="Image 4">
            <a:extLst>
              <a:ext uri="{FF2B5EF4-FFF2-40B4-BE49-F238E27FC236}">
                <a16:creationId xmlns:a16="http://schemas.microsoft.com/office/drawing/2014/main" id="{0100F94B-8337-E15C-53D1-1FEE99380BC1}"/>
              </a:ext>
            </a:extLst>
          </p:cNvPr>
          <p:cNvPicPr>
            <a:picLocks noChangeAspect="1"/>
          </p:cNvPicPr>
          <p:nvPr/>
        </p:nvPicPr>
        <p:blipFill>
          <a:blip r:embed="rId3"/>
          <a:stretch>
            <a:fillRect/>
          </a:stretch>
        </p:blipFill>
        <p:spPr>
          <a:xfrm>
            <a:off x="376774" y="1744722"/>
            <a:ext cx="9168245" cy="4390637"/>
          </a:xfrm>
          <a:prstGeom prst="rect">
            <a:avLst/>
          </a:prstGeom>
        </p:spPr>
      </p:pic>
    </p:spTree>
    <p:extLst>
      <p:ext uri="{BB962C8B-B14F-4D97-AF65-F5344CB8AC3E}">
        <p14:creationId xmlns:p14="http://schemas.microsoft.com/office/powerpoint/2010/main" val="26975047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002F13-3D5E-9721-589F-DEC7393BD1E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104DDAA-9EB1-3392-0A51-1B93E3033C3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Outils graphiques </a:t>
            </a:r>
          </a:p>
        </p:txBody>
      </p:sp>
      <p:sp>
        <p:nvSpPr>
          <p:cNvPr id="6" name="TextBox 13">
            <a:extLst>
              <a:ext uri="{FF2B5EF4-FFF2-40B4-BE49-F238E27FC236}">
                <a16:creationId xmlns:a16="http://schemas.microsoft.com/office/drawing/2014/main" id="{4C429C61-5EBF-6A53-215C-4DDFA2CB47EB}"/>
              </a:ext>
            </a:extLst>
          </p:cNvPr>
          <p:cNvSpPr txBox="1"/>
          <p:nvPr/>
        </p:nvSpPr>
        <p:spPr>
          <a:xfrm>
            <a:off x="192216" y="923831"/>
            <a:ext cx="10104377" cy="5724644"/>
          </a:xfrm>
          <a:prstGeom prst="rect">
            <a:avLst/>
          </a:prstGeom>
          <a:noFill/>
        </p:spPr>
        <p:txBody>
          <a:bodyPr wrap="square">
            <a:spAutoFit/>
          </a:bodyPr>
          <a:lstStyle/>
          <a:p>
            <a:r>
              <a:rPr lang="fr-FR" sz="2000" dirty="0">
                <a:solidFill>
                  <a:schemeClr val="tx1">
                    <a:lumMod val="75000"/>
                    <a:lumOff val="25000"/>
                  </a:schemeClr>
                </a:solidFill>
              </a:rPr>
              <a:t> </a:t>
            </a:r>
          </a:p>
          <a:p>
            <a:r>
              <a:rPr lang="fr-FR" sz="2000" b="1" i="1" dirty="0" err="1">
                <a:solidFill>
                  <a:schemeClr val="tx1">
                    <a:lumMod val="75000"/>
                    <a:lumOff val="25000"/>
                  </a:schemeClr>
                </a:solidFill>
              </a:rPr>
              <a:t>Akhq</a:t>
            </a:r>
            <a:r>
              <a:rPr lang="fr-FR" sz="2000" b="1" i="1" dirty="0">
                <a:solidFill>
                  <a:schemeClr val="tx1">
                    <a:lumMod val="75000"/>
                    <a:lumOff val="25000"/>
                  </a:schemeClr>
                </a:solidFill>
              </a:rPr>
              <a:t> </a:t>
            </a:r>
            <a:r>
              <a:rPr lang="fr-FR" sz="2000" i="1" dirty="0">
                <a:solidFill>
                  <a:schemeClr val="tx1">
                    <a:lumMod val="75000"/>
                    <a:lumOff val="25000"/>
                  </a:schemeClr>
                </a:solidFill>
              </a:rPr>
              <a:t>(https://akhq.io/)</a:t>
            </a:r>
            <a:endParaRPr lang="fr-FR" sz="2000" dirty="0">
              <a:solidFill>
                <a:schemeClr val="tx1">
                  <a:lumMod val="75000"/>
                  <a:lumOff val="25000"/>
                </a:schemeClr>
              </a:solidFill>
            </a:endParaRPr>
          </a:p>
          <a:p>
            <a:r>
              <a:rPr lang="fr-FR" sz="2000" dirty="0">
                <a:solidFill>
                  <a:schemeClr val="tx1">
                    <a:lumMod val="75000"/>
                    <a:lumOff val="25000"/>
                  </a:schemeClr>
                </a:solidFill>
              </a:rPr>
              <a:t> </a:t>
            </a: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2DD9BA77-DC84-0F6E-B666-59549D020760}"/>
              </a:ext>
            </a:extLst>
          </p:cNvPr>
          <p:cNvPicPr>
            <a:picLocks noChangeAspect="1"/>
          </p:cNvPicPr>
          <p:nvPr/>
        </p:nvPicPr>
        <p:blipFill>
          <a:blip r:embed="rId3"/>
          <a:stretch>
            <a:fillRect/>
          </a:stretch>
        </p:blipFill>
        <p:spPr>
          <a:xfrm>
            <a:off x="290945" y="1940441"/>
            <a:ext cx="9334500" cy="4470255"/>
          </a:xfrm>
          <a:prstGeom prst="rect">
            <a:avLst/>
          </a:prstGeom>
        </p:spPr>
      </p:pic>
    </p:spTree>
    <p:extLst>
      <p:ext uri="{BB962C8B-B14F-4D97-AF65-F5344CB8AC3E}">
        <p14:creationId xmlns:p14="http://schemas.microsoft.com/office/powerpoint/2010/main" val="2541356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158F1-8A4C-0F86-D0B4-D4E1670AC88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50F7D55-5579-40B8-82E7-8E74016A80C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 Outils graphiques </a:t>
            </a:r>
          </a:p>
        </p:txBody>
      </p:sp>
      <p:sp>
        <p:nvSpPr>
          <p:cNvPr id="6" name="TextBox 13">
            <a:extLst>
              <a:ext uri="{FF2B5EF4-FFF2-40B4-BE49-F238E27FC236}">
                <a16:creationId xmlns:a16="http://schemas.microsoft.com/office/drawing/2014/main" id="{07DA3F06-C67D-2034-F70C-80319CE29E4F}"/>
              </a:ext>
            </a:extLst>
          </p:cNvPr>
          <p:cNvSpPr txBox="1"/>
          <p:nvPr/>
        </p:nvSpPr>
        <p:spPr>
          <a:xfrm>
            <a:off x="192216" y="923831"/>
            <a:ext cx="10104377" cy="5724644"/>
          </a:xfrm>
          <a:prstGeom prst="rect">
            <a:avLst/>
          </a:prstGeom>
          <a:noFill/>
        </p:spPr>
        <p:txBody>
          <a:bodyPr wrap="square">
            <a:spAutoFit/>
          </a:bodyPr>
          <a:lstStyle/>
          <a:p>
            <a:r>
              <a:rPr lang="fr-FR" sz="2000" dirty="0">
                <a:solidFill>
                  <a:schemeClr val="tx1">
                    <a:lumMod val="75000"/>
                    <a:lumOff val="25000"/>
                  </a:schemeClr>
                </a:solidFill>
              </a:rPr>
              <a:t> </a:t>
            </a:r>
          </a:p>
          <a:p>
            <a:r>
              <a:rPr lang="fr-FR" sz="2000" b="1" i="1" dirty="0" err="1">
                <a:solidFill>
                  <a:schemeClr val="tx1">
                    <a:lumMod val="75000"/>
                    <a:lumOff val="25000"/>
                  </a:schemeClr>
                </a:solidFill>
              </a:rPr>
              <a:t>Redpanda</a:t>
            </a:r>
            <a:r>
              <a:rPr lang="fr-FR" sz="2000" b="1" i="1" dirty="0">
                <a:solidFill>
                  <a:schemeClr val="tx1">
                    <a:lumMod val="75000"/>
                    <a:lumOff val="25000"/>
                  </a:schemeClr>
                </a:solidFill>
              </a:rPr>
              <a:t> Console </a:t>
            </a:r>
            <a:r>
              <a:rPr lang="fr-FR" sz="2000" i="1" dirty="0">
                <a:solidFill>
                  <a:schemeClr val="tx1">
                    <a:lumMod val="75000"/>
                    <a:lumOff val="25000"/>
                  </a:schemeClr>
                </a:solidFill>
              </a:rPr>
              <a:t>(https://docs.redpanda.com/docs/manage/console/)</a:t>
            </a:r>
            <a:endParaRPr lang="fr-FR" sz="2000" dirty="0">
              <a:solidFill>
                <a:schemeClr val="tx1">
                  <a:lumMod val="75000"/>
                  <a:lumOff val="25000"/>
                </a:schemeClr>
              </a:solidFill>
            </a:endParaRPr>
          </a:p>
          <a:p>
            <a:r>
              <a:rPr lang="fr-FR" sz="2000" dirty="0">
                <a:solidFill>
                  <a:schemeClr val="tx1">
                    <a:lumMod val="75000"/>
                    <a:lumOff val="25000"/>
                  </a:schemeClr>
                </a:solidFill>
              </a:rPr>
              <a:t> </a:t>
            </a: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DC601A57-779A-1DB1-80E6-97BBC3E3C7B4}"/>
              </a:ext>
            </a:extLst>
          </p:cNvPr>
          <p:cNvPicPr>
            <a:picLocks noChangeAspect="1"/>
          </p:cNvPicPr>
          <p:nvPr/>
        </p:nvPicPr>
        <p:blipFill>
          <a:blip r:embed="rId3"/>
          <a:stretch>
            <a:fillRect/>
          </a:stretch>
        </p:blipFill>
        <p:spPr>
          <a:xfrm>
            <a:off x="376774" y="1721088"/>
            <a:ext cx="10020300" cy="4213081"/>
          </a:xfrm>
          <a:prstGeom prst="rect">
            <a:avLst/>
          </a:prstGeom>
        </p:spPr>
      </p:pic>
    </p:spTree>
    <p:extLst>
      <p:ext uri="{BB962C8B-B14F-4D97-AF65-F5344CB8AC3E}">
        <p14:creationId xmlns:p14="http://schemas.microsoft.com/office/powerpoint/2010/main" val="26751124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8B656-4E2A-6B7A-7175-95BEC7BA579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CDE1A34-7177-4F76-C892-211F717738CC}"/>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D81D888A-6BA3-D266-911F-6FA7217BFF68}"/>
              </a:ext>
            </a:extLst>
          </p:cNvPr>
          <p:cNvSpPr txBox="1"/>
          <p:nvPr/>
        </p:nvSpPr>
        <p:spPr>
          <a:xfrm>
            <a:off x="3314699" y="17951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 </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UI/docker-</a:t>
            </a:r>
            <a:r>
              <a:rPr lang="fr-FR" sz="1200" b="1" i="1" dirty="0" err="1">
                <a:solidFill>
                  <a:schemeClr val="tx1">
                    <a:lumMod val="75000"/>
                    <a:lumOff val="25000"/>
                  </a:schemeClr>
                </a:solidFill>
              </a:rPr>
              <a:t>compose.yml</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3E4DF6F2-8428-6BC0-E897-B018B2A0D671}"/>
              </a:ext>
            </a:extLst>
          </p:cNvPr>
          <p:cNvGrpSpPr/>
          <p:nvPr/>
        </p:nvGrpSpPr>
        <p:grpSpPr>
          <a:xfrm>
            <a:off x="6699066" y="25042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9D2CE9BA-5ACF-46D2-0386-DF2213542489}"/>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6EA5E61E-B308-1119-1C83-6F203959F4D0}"/>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275069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4FDEB-4705-43DC-2BC1-57D787FC18E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174EB6C-EC01-28E0-9A22-31934ED662EC}"/>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D6969800-13F7-88B4-BBEF-6035EBA99F52}"/>
              </a:ext>
            </a:extLst>
          </p:cNvPr>
          <p:cNvSpPr txBox="1"/>
          <p:nvPr/>
        </p:nvSpPr>
        <p:spPr>
          <a:xfrm>
            <a:off x="3709555" y="2618508"/>
            <a:ext cx="4104410" cy="6955750"/>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PRODUCER API </a:t>
            </a:r>
          </a:p>
          <a:p>
            <a:endParaRPr lang="fr-FR" sz="2800" b="1" i="1"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3917447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892DE-54E8-D9D9-9729-666E1BCE8B8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76A3C52-0797-8C98-383F-F481612422A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API – Producer API</a:t>
            </a:r>
          </a:p>
        </p:txBody>
      </p:sp>
      <p:sp>
        <p:nvSpPr>
          <p:cNvPr id="6" name="TextBox 13">
            <a:extLst>
              <a:ext uri="{FF2B5EF4-FFF2-40B4-BE49-F238E27FC236}">
                <a16:creationId xmlns:a16="http://schemas.microsoft.com/office/drawing/2014/main" id="{48E99005-315E-7504-B057-C9BEEBF120F9}"/>
              </a:ext>
            </a:extLst>
          </p:cNvPr>
          <p:cNvSpPr txBox="1"/>
          <p:nvPr/>
        </p:nvSpPr>
        <p:spPr>
          <a:xfrm>
            <a:off x="192216" y="923831"/>
            <a:ext cx="10104377" cy="5109091"/>
          </a:xfrm>
          <a:prstGeom prst="rect">
            <a:avLst/>
          </a:prstGeom>
          <a:noFill/>
        </p:spPr>
        <p:txBody>
          <a:bodyPr wrap="square">
            <a:spAutoFit/>
          </a:bodyPr>
          <a:lstStyle/>
          <a:p>
            <a:r>
              <a:rPr lang="fr-FR" sz="2000" dirty="0">
                <a:solidFill>
                  <a:schemeClr val="tx1">
                    <a:lumMod val="75000"/>
                    <a:lumOff val="25000"/>
                  </a:schemeClr>
                </a:solidFill>
              </a:rPr>
              <a:t> </a:t>
            </a: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DAEB45D0-540B-95E3-7F84-1773EEF0A611}"/>
              </a:ext>
            </a:extLst>
          </p:cNvPr>
          <p:cNvPicPr>
            <a:picLocks noChangeAspect="1"/>
          </p:cNvPicPr>
          <p:nvPr/>
        </p:nvPicPr>
        <p:blipFill>
          <a:blip r:embed="rId3"/>
          <a:stretch>
            <a:fillRect/>
          </a:stretch>
        </p:blipFill>
        <p:spPr>
          <a:xfrm>
            <a:off x="1214670" y="1519314"/>
            <a:ext cx="8626588" cy="4214225"/>
          </a:xfrm>
          <a:prstGeom prst="rect">
            <a:avLst/>
          </a:prstGeom>
        </p:spPr>
      </p:pic>
    </p:spTree>
    <p:extLst>
      <p:ext uri="{BB962C8B-B14F-4D97-AF65-F5344CB8AC3E}">
        <p14:creationId xmlns:p14="http://schemas.microsoft.com/office/powerpoint/2010/main" val="803701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136903-4056-B1D7-69C2-3984B21102C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139BB7DA-DF0B-2CDA-7756-1149364913C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MOTIVATION</a:t>
            </a:r>
            <a:endParaRPr lang="fr-FR" sz="2800" b="1" dirty="0">
              <a:solidFill>
                <a:schemeClr val="tx1">
                  <a:lumMod val="75000"/>
                  <a:lumOff val="25000"/>
                </a:schemeClr>
              </a:solidFill>
            </a:endParaRPr>
          </a:p>
        </p:txBody>
      </p:sp>
      <p:sp>
        <p:nvSpPr>
          <p:cNvPr id="6" name="TextBox 13">
            <a:extLst>
              <a:ext uri="{FF2B5EF4-FFF2-40B4-BE49-F238E27FC236}">
                <a16:creationId xmlns:a16="http://schemas.microsoft.com/office/drawing/2014/main" id="{814116D0-945D-A79E-D167-FB3F9F07EFD0}"/>
              </a:ext>
            </a:extLst>
          </p:cNvPr>
          <p:cNvSpPr txBox="1"/>
          <p:nvPr/>
        </p:nvSpPr>
        <p:spPr>
          <a:xfrm>
            <a:off x="464872" y="1158723"/>
            <a:ext cx="7695511" cy="584775"/>
          </a:xfrm>
          <a:prstGeom prst="rect">
            <a:avLst/>
          </a:prstGeom>
          <a:noFill/>
        </p:spPr>
        <p:txBody>
          <a:bodyPr wrap="square">
            <a:spAutoFit/>
          </a:bodyPr>
          <a:lstStyle/>
          <a:p>
            <a:r>
              <a:rPr lang="fr-FR" dirty="0"/>
              <a:t> </a:t>
            </a: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
        <p:nvSpPr>
          <p:cNvPr id="9" name="TextBox 13">
            <a:extLst>
              <a:ext uri="{FF2B5EF4-FFF2-40B4-BE49-F238E27FC236}">
                <a16:creationId xmlns:a16="http://schemas.microsoft.com/office/drawing/2014/main" id="{804006F1-0168-D133-7A34-B02820A61BD2}"/>
              </a:ext>
            </a:extLst>
          </p:cNvPr>
          <p:cNvSpPr txBox="1"/>
          <p:nvPr/>
        </p:nvSpPr>
        <p:spPr>
          <a:xfrm>
            <a:off x="376774" y="4709746"/>
            <a:ext cx="7695511" cy="1538883"/>
          </a:xfrm>
          <a:prstGeom prst="rect">
            <a:avLst/>
          </a:prstGeom>
          <a:noFill/>
        </p:spPr>
        <p:txBody>
          <a:bodyPr wrap="square">
            <a:spAutoFit/>
          </a:bodyPr>
          <a:lstStyle/>
          <a:p>
            <a:r>
              <a:rPr lang="fr-FR" sz="2000" dirty="0">
                <a:solidFill>
                  <a:schemeClr val="tx1">
                    <a:lumMod val="75000"/>
                    <a:lumOff val="25000"/>
                  </a:schemeClr>
                </a:solidFill>
                <a:latin typeface="Arial" panose="020B0604020202020204" pitchFamily="34" charset="0"/>
                <a:cs typeface="Arial" panose="020B0604020202020204" pitchFamily="34" charset="0"/>
              </a:rPr>
              <a:t> This Leads to :  </a:t>
            </a:r>
          </a:p>
          <a:p>
            <a:pPr marL="342900" indent="-342900">
              <a:buFont typeface="Wingdings" panose="05000000000000000000" pitchFamily="2" charset="2"/>
              <a:buChar char="§"/>
            </a:pPr>
            <a:r>
              <a:rPr lang="fr-FR" sz="2000" dirty="0">
                <a:solidFill>
                  <a:schemeClr val="tx1">
                    <a:lumMod val="75000"/>
                    <a:lumOff val="25000"/>
                  </a:schemeClr>
                </a:solidFill>
                <a:latin typeface="Arial" panose="020B0604020202020204" pitchFamily="34" charset="0"/>
                <a:cs typeface="Arial" panose="020B0604020202020204" pitchFamily="34" charset="0"/>
              </a:rPr>
              <a:t>   Single platform to </a:t>
            </a:r>
            <a:r>
              <a:rPr lang="fr-FR" sz="2000" dirty="0" err="1">
                <a:solidFill>
                  <a:schemeClr val="tx1">
                    <a:lumMod val="75000"/>
                    <a:lumOff val="25000"/>
                  </a:schemeClr>
                </a:solidFill>
                <a:latin typeface="Arial" panose="020B0604020202020204" pitchFamily="34" charset="0"/>
                <a:cs typeface="Arial" panose="020B0604020202020204" pitchFamily="34" charset="0"/>
              </a:rPr>
              <a:t>connect</a:t>
            </a:r>
            <a:r>
              <a:rPr lang="fr-FR" sz="2000" dirty="0">
                <a:solidFill>
                  <a:schemeClr val="tx1">
                    <a:lumMod val="75000"/>
                    <a:lumOff val="25000"/>
                  </a:schemeClr>
                </a:solidFill>
                <a:latin typeface="Arial" panose="020B0604020202020204" pitchFamily="34" charset="0"/>
                <a:cs typeface="Arial" panose="020B0604020202020204" pitchFamily="34" charset="0"/>
              </a:rPr>
              <a:t> </a:t>
            </a:r>
            <a:r>
              <a:rPr lang="fr-FR" sz="2000" dirty="0" err="1">
                <a:solidFill>
                  <a:schemeClr val="tx1">
                    <a:lumMod val="75000"/>
                    <a:lumOff val="25000"/>
                  </a:schemeClr>
                </a:solidFill>
                <a:latin typeface="Arial" panose="020B0604020202020204" pitchFamily="34" charset="0"/>
                <a:cs typeface="Arial" panose="020B0604020202020204" pitchFamily="34" charset="0"/>
              </a:rPr>
              <a:t>everyone</a:t>
            </a:r>
            <a:r>
              <a:rPr lang="fr-FR" sz="2000" dirty="0">
                <a:solidFill>
                  <a:schemeClr val="tx1">
                    <a:lumMod val="75000"/>
                    <a:lumOff val="25000"/>
                  </a:schemeClr>
                </a:solidFill>
                <a:latin typeface="Arial" panose="020B0604020202020204" pitchFamily="34" charset="0"/>
                <a:cs typeface="Arial" panose="020B0604020202020204" pitchFamily="34" charset="0"/>
              </a:rPr>
              <a:t> to </a:t>
            </a:r>
            <a:r>
              <a:rPr lang="fr-FR" sz="2000" dirty="0" err="1">
                <a:solidFill>
                  <a:schemeClr val="tx1">
                    <a:lumMod val="75000"/>
                    <a:lumOff val="25000"/>
                  </a:schemeClr>
                </a:solidFill>
                <a:latin typeface="Arial" panose="020B0604020202020204" pitchFamily="34" charset="0"/>
                <a:cs typeface="Arial" panose="020B0604020202020204" pitchFamily="34" charset="0"/>
              </a:rPr>
              <a:t>every</a:t>
            </a:r>
            <a:r>
              <a:rPr lang="fr-FR" sz="2000" dirty="0">
                <a:solidFill>
                  <a:schemeClr val="tx1">
                    <a:lumMod val="75000"/>
                    <a:lumOff val="25000"/>
                  </a:schemeClr>
                </a:solidFill>
                <a:latin typeface="Arial" panose="020B0604020202020204" pitchFamily="34" charset="0"/>
                <a:cs typeface="Arial" panose="020B0604020202020204" pitchFamily="34" charset="0"/>
              </a:rPr>
              <a:t> </a:t>
            </a:r>
            <a:r>
              <a:rPr lang="fr-FR" sz="2000" dirty="0" err="1">
                <a:solidFill>
                  <a:schemeClr val="tx1">
                    <a:lumMod val="75000"/>
                    <a:lumOff val="25000"/>
                  </a:schemeClr>
                </a:solidFill>
                <a:latin typeface="Arial" panose="020B0604020202020204" pitchFamily="34" charset="0"/>
                <a:cs typeface="Arial" panose="020B0604020202020204" pitchFamily="34" charset="0"/>
              </a:rPr>
              <a:t>event</a:t>
            </a: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342900" indent="-342900">
              <a:buFont typeface="Wingdings" panose="05000000000000000000" pitchFamily="2" charset="2"/>
              <a:buChar char="§"/>
            </a:pPr>
            <a:r>
              <a:rPr lang="fr-FR" sz="2000" dirty="0">
                <a:solidFill>
                  <a:schemeClr val="tx1">
                    <a:lumMod val="75000"/>
                    <a:lumOff val="25000"/>
                  </a:schemeClr>
                </a:solidFill>
                <a:latin typeface="Arial" panose="020B0604020202020204" pitchFamily="34" charset="0"/>
                <a:cs typeface="Arial" panose="020B0604020202020204" pitchFamily="34" charset="0"/>
              </a:rPr>
              <a:t>   Real-time </a:t>
            </a:r>
            <a:r>
              <a:rPr lang="fr-FR" sz="2000" dirty="0" err="1">
                <a:solidFill>
                  <a:schemeClr val="tx1">
                    <a:lumMod val="75000"/>
                    <a:lumOff val="25000"/>
                  </a:schemeClr>
                </a:solidFill>
                <a:latin typeface="Arial" panose="020B0604020202020204" pitchFamily="34" charset="0"/>
                <a:cs typeface="Arial" panose="020B0604020202020204" pitchFamily="34" charset="0"/>
              </a:rPr>
              <a:t>stream</a:t>
            </a:r>
            <a:r>
              <a:rPr lang="fr-FR" sz="2000" dirty="0">
                <a:solidFill>
                  <a:schemeClr val="tx1">
                    <a:lumMod val="75000"/>
                    <a:lumOff val="25000"/>
                  </a:schemeClr>
                </a:solidFill>
                <a:latin typeface="Arial" panose="020B0604020202020204" pitchFamily="34" charset="0"/>
                <a:cs typeface="Arial" panose="020B0604020202020204" pitchFamily="34" charset="0"/>
              </a:rPr>
              <a:t> of </a:t>
            </a:r>
            <a:r>
              <a:rPr lang="fr-FR" sz="2000" dirty="0" err="1">
                <a:solidFill>
                  <a:schemeClr val="tx1">
                    <a:lumMod val="75000"/>
                    <a:lumOff val="25000"/>
                  </a:schemeClr>
                </a:solidFill>
                <a:latin typeface="Arial" panose="020B0604020202020204" pitchFamily="34" charset="0"/>
                <a:cs typeface="Arial" panose="020B0604020202020204" pitchFamily="34" charset="0"/>
              </a:rPr>
              <a:t>events</a:t>
            </a:r>
            <a:endParaRPr lang="fr-FR" sz="2000" dirty="0">
              <a:solidFill>
                <a:schemeClr val="tx1">
                  <a:lumMod val="75000"/>
                  <a:lumOff val="25000"/>
                </a:schemeClr>
              </a:solidFill>
              <a:latin typeface="Arial" panose="020B0604020202020204" pitchFamily="34" charset="0"/>
              <a:cs typeface="Arial" panose="020B0604020202020204" pitchFamily="34" charset="0"/>
            </a:endParaRPr>
          </a:p>
          <a:p>
            <a:pPr marL="342900" indent="-342900">
              <a:buFont typeface="Wingdings" panose="05000000000000000000" pitchFamily="2" charset="2"/>
              <a:buChar char="§"/>
            </a:pPr>
            <a:r>
              <a:rPr lang="fr-FR" sz="2000" dirty="0">
                <a:solidFill>
                  <a:schemeClr val="tx1">
                    <a:lumMod val="75000"/>
                    <a:lumOff val="25000"/>
                  </a:schemeClr>
                </a:solidFill>
                <a:latin typeface="Arial" panose="020B0604020202020204" pitchFamily="34" charset="0"/>
                <a:cs typeface="Arial" panose="020B0604020202020204" pitchFamily="34" charset="0"/>
              </a:rPr>
              <a:t>   All </a:t>
            </a:r>
            <a:r>
              <a:rPr lang="fr-FR" sz="2000" dirty="0" err="1">
                <a:solidFill>
                  <a:schemeClr val="tx1">
                    <a:lumMod val="75000"/>
                    <a:lumOff val="25000"/>
                  </a:schemeClr>
                </a:solidFill>
                <a:latin typeface="Arial" panose="020B0604020202020204" pitchFamily="34" charset="0"/>
                <a:cs typeface="Arial" panose="020B0604020202020204" pitchFamily="34" charset="0"/>
              </a:rPr>
              <a:t>events</a:t>
            </a:r>
            <a:r>
              <a:rPr lang="fr-FR" sz="2000" dirty="0">
                <a:solidFill>
                  <a:schemeClr val="tx1">
                    <a:lumMod val="75000"/>
                    <a:lumOff val="25000"/>
                  </a:schemeClr>
                </a:solidFill>
                <a:latin typeface="Arial" panose="020B0604020202020204" pitchFamily="34" charset="0"/>
                <a:cs typeface="Arial" panose="020B0604020202020204" pitchFamily="34" charset="0"/>
              </a:rPr>
              <a:t> </a:t>
            </a:r>
            <a:r>
              <a:rPr lang="fr-FR" sz="2000" dirty="0" err="1">
                <a:solidFill>
                  <a:schemeClr val="tx1">
                    <a:lumMod val="75000"/>
                    <a:lumOff val="25000"/>
                  </a:schemeClr>
                </a:solidFill>
                <a:latin typeface="Arial" panose="020B0604020202020204" pitchFamily="34" charset="0"/>
                <a:cs typeface="Arial" panose="020B0604020202020204" pitchFamily="34" charset="0"/>
              </a:rPr>
              <a:t>stored</a:t>
            </a:r>
            <a:r>
              <a:rPr lang="fr-FR" sz="2000" dirty="0">
                <a:solidFill>
                  <a:schemeClr val="tx1">
                    <a:lumMod val="75000"/>
                    <a:lumOff val="25000"/>
                  </a:schemeClr>
                </a:solidFill>
                <a:latin typeface="Arial" panose="020B0604020202020204" pitchFamily="34" charset="0"/>
                <a:cs typeface="Arial" panose="020B0604020202020204" pitchFamily="34" charset="0"/>
              </a:rPr>
              <a:t> for </a:t>
            </a:r>
            <a:r>
              <a:rPr lang="fr-FR" sz="2000" dirty="0" err="1">
                <a:solidFill>
                  <a:schemeClr val="tx1">
                    <a:lumMod val="75000"/>
                    <a:lumOff val="25000"/>
                  </a:schemeClr>
                </a:solidFill>
                <a:latin typeface="Arial" panose="020B0604020202020204" pitchFamily="34" charset="0"/>
                <a:cs typeface="Arial" panose="020B0604020202020204" pitchFamily="34" charset="0"/>
              </a:rPr>
              <a:t>historical</a:t>
            </a:r>
            <a:r>
              <a:rPr lang="fr-FR" sz="2000" dirty="0">
                <a:solidFill>
                  <a:schemeClr val="tx1">
                    <a:lumMod val="75000"/>
                    <a:lumOff val="25000"/>
                  </a:schemeClr>
                </a:solidFill>
                <a:latin typeface="Arial" panose="020B0604020202020204" pitchFamily="34" charset="0"/>
                <a:cs typeface="Arial" panose="020B0604020202020204" pitchFamily="34" charset="0"/>
              </a:rPr>
              <a:t> </a:t>
            </a:r>
            <a:r>
              <a:rPr lang="fr-FR" sz="2000" dirty="0" err="1">
                <a:solidFill>
                  <a:schemeClr val="tx1">
                    <a:lumMod val="75000"/>
                    <a:lumOff val="25000"/>
                  </a:schemeClr>
                </a:solidFill>
                <a:latin typeface="Arial" panose="020B0604020202020204" pitchFamily="34" charset="0"/>
                <a:cs typeface="Arial" panose="020B0604020202020204" pitchFamily="34" charset="0"/>
              </a:rPr>
              <a:t>view</a:t>
            </a:r>
            <a:r>
              <a:rPr lang="fr-FR" sz="2000" dirty="0">
                <a:solidFill>
                  <a:schemeClr val="tx1">
                    <a:lumMod val="75000"/>
                    <a:lumOff val="25000"/>
                  </a:schemeClr>
                </a:solidFill>
                <a:latin typeface="Arial" panose="020B0604020202020204" pitchFamily="34" charset="0"/>
                <a:cs typeface="Arial" panose="020B0604020202020204" pitchFamily="34" charset="0"/>
              </a:rPr>
              <a:t>  </a:t>
            </a: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pic>
        <p:nvPicPr>
          <p:cNvPr id="10" name="Image 9">
            <a:extLst>
              <a:ext uri="{FF2B5EF4-FFF2-40B4-BE49-F238E27FC236}">
                <a16:creationId xmlns:a16="http://schemas.microsoft.com/office/drawing/2014/main" id="{96C68028-4E61-6701-752B-471BB87F381C}"/>
              </a:ext>
            </a:extLst>
          </p:cNvPr>
          <p:cNvPicPr>
            <a:picLocks noChangeAspect="1"/>
          </p:cNvPicPr>
          <p:nvPr/>
        </p:nvPicPr>
        <p:blipFill>
          <a:blip r:embed="rId3"/>
          <a:stretch>
            <a:fillRect/>
          </a:stretch>
        </p:blipFill>
        <p:spPr>
          <a:xfrm>
            <a:off x="464872" y="988358"/>
            <a:ext cx="6105964" cy="3184044"/>
          </a:xfrm>
          <a:prstGeom prst="rect">
            <a:avLst/>
          </a:prstGeom>
        </p:spPr>
      </p:pic>
      <p:pic>
        <p:nvPicPr>
          <p:cNvPr id="12" name="Image 11">
            <a:extLst>
              <a:ext uri="{FF2B5EF4-FFF2-40B4-BE49-F238E27FC236}">
                <a16:creationId xmlns:a16="http://schemas.microsoft.com/office/drawing/2014/main" id="{1842F95F-3565-176E-B71B-313443246087}"/>
              </a:ext>
            </a:extLst>
          </p:cNvPr>
          <p:cNvPicPr>
            <a:picLocks noChangeAspect="1"/>
          </p:cNvPicPr>
          <p:nvPr/>
        </p:nvPicPr>
        <p:blipFill>
          <a:blip r:embed="rId4"/>
          <a:stretch>
            <a:fillRect/>
          </a:stretch>
        </p:blipFill>
        <p:spPr>
          <a:xfrm>
            <a:off x="7890301" y="1853557"/>
            <a:ext cx="3389145" cy="1956985"/>
          </a:xfrm>
          <a:prstGeom prst="rect">
            <a:avLst/>
          </a:prstGeom>
        </p:spPr>
      </p:pic>
      <p:pic>
        <p:nvPicPr>
          <p:cNvPr id="14" name="Image 13">
            <a:extLst>
              <a:ext uri="{FF2B5EF4-FFF2-40B4-BE49-F238E27FC236}">
                <a16:creationId xmlns:a16="http://schemas.microsoft.com/office/drawing/2014/main" id="{9BF0EAE2-259A-8C74-5893-3BC2DB5E27A1}"/>
              </a:ext>
            </a:extLst>
          </p:cNvPr>
          <p:cNvPicPr>
            <a:picLocks noChangeAspect="1"/>
          </p:cNvPicPr>
          <p:nvPr/>
        </p:nvPicPr>
        <p:blipFill>
          <a:blip r:embed="rId5"/>
          <a:stretch>
            <a:fillRect/>
          </a:stretch>
        </p:blipFill>
        <p:spPr>
          <a:xfrm>
            <a:off x="7992862" y="4254392"/>
            <a:ext cx="3286584" cy="2000529"/>
          </a:xfrm>
          <a:prstGeom prst="rect">
            <a:avLst/>
          </a:prstGeom>
        </p:spPr>
      </p:pic>
    </p:spTree>
    <p:extLst>
      <p:ext uri="{BB962C8B-B14F-4D97-AF65-F5344CB8AC3E}">
        <p14:creationId xmlns:p14="http://schemas.microsoft.com/office/powerpoint/2010/main" val="32152181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DF412-BE22-6D2A-7811-00A3C0F3613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B8D4DDE-28D9-0DF9-50C1-D0C62E7E7EC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API– Producer API</a:t>
            </a:r>
          </a:p>
        </p:txBody>
      </p:sp>
      <p:sp>
        <p:nvSpPr>
          <p:cNvPr id="6" name="TextBox 13">
            <a:extLst>
              <a:ext uri="{FF2B5EF4-FFF2-40B4-BE49-F238E27FC236}">
                <a16:creationId xmlns:a16="http://schemas.microsoft.com/office/drawing/2014/main" id="{509D61CC-0713-DC1C-9504-2FB207E3490C}"/>
              </a:ext>
            </a:extLst>
          </p:cNvPr>
          <p:cNvSpPr txBox="1"/>
          <p:nvPr/>
        </p:nvSpPr>
        <p:spPr>
          <a:xfrm>
            <a:off x="192216" y="923831"/>
            <a:ext cx="10104377" cy="10402848"/>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r>
              <a:rPr lang="fr-FR" dirty="0">
                <a:solidFill>
                  <a:schemeClr val="tx1">
                    <a:lumMod val="75000"/>
                    <a:lumOff val="25000"/>
                  </a:schemeClr>
                </a:solidFill>
              </a:rPr>
              <a:t>L’envoi de message est constitué de plusieurs étapes :</a:t>
            </a:r>
          </a:p>
          <a:p>
            <a:pPr marL="742950" lvl="1" indent="-285750">
              <a:buFont typeface="Arial" panose="020B0604020202020204" pitchFamily="34" charset="0"/>
              <a:buChar char="•"/>
            </a:pPr>
            <a:r>
              <a:rPr lang="fr-FR" dirty="0">
                <a:solidFill>
                  <a:schemeClr val="tx1">
                    <a:lumMod val="75000"/>
                    <a:lumOff val="25000"/>
                  </a:schemeClr>
                </a:solidFill>
              </a:rPr>
              <a:t>Création d’un objet </a:t>
            </a:r>
            <a:r>
              <a:rPr lang="fr-FR" b="1" i="1" dirty="0" err="1">
                <a:solidFill>
                  <a:schemeClr val="tx1">
                    <a:lumMod val="75000"/>
                    <a:lumOff val="25000"/>
                  </a:schemeClr>
                </a:solidFill>
              </a:rPr>
              <a:t>ProductRecord</a:t>
            </a:r>
            <a:r>
              <a:rPr lang="fr-FR" b="1" i="1" dirty="0">
                <a:solidFill>
                  <a:schemeClr val="tx1">
                    <a:lumMod val="75000"/>
                    <a:lumOff val="25000"/>
                  </a:schemeClr>
                </a:solidFill>
              </a:rPr>
              <a:t> </a:t>
            </a:r>
            <a:r>
              <a:rPr lang="fr-FR" dirty="0">
                <a:solidFill>
                  <a:schemeClr val="tx1">
                    <a:lumMod val="75000"/>
                    <a:lumOff val="25000"/>
                  </a:schemeClr>
                </a:solidFill>
              </a:rPr>
              <a:t>encapsulant le topic et optionnellement une clé et une partition</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L’objet est </a:t>
            </a:r>
            <a:r>
              <a:rPr lang="fr-FR" b="1" dirty="0">
                <a:solidFill>
                  <a:schemeClr val="tx1">
                    <a:lumMod val="75000"/>
                    <a:lumOff val="25000"/>
                  </a:schemeClr>
                </a:solidFill>
              </a:rPr>
              <a:t>sérialisé </a:t>
            </a:r>
            <a:r>
              <a:rPr lang="fr-FR" dirty="0">
                <a:solidFill>
                  <a:schemeClr val="tx1">
                    <a:lumMod val="75000"/>
                    <a:lumOff val="25000"/>
                  </a:schemeClr>
                </a:solidFill>
              </a:rPr>
              <a:t>pour préparer sa transmission sur le réseau</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Les données sont ensuite fournies à un </a:t>
            </a:r>
            <a:r>
              <a:rPr lang="fr-FR" b="1" dirty="0" err="1">
                <a:solidFill>
                  <a:schemeClr val="tx1">
                    <a:lumMod val="75000"/>
                    <a:lumOff val="25000"/>
                  </a:schemeClr>
                </a:solidFill>
              </a:rPr>
              <a:t>partitionneur</a:t>
            </a:r>
            <a:r>
              <a:rPr lang="fr-FR" b="1" dirty="0">
                <a:solidFill>
                  <a:schemeClr val="tx1">
                    <a:lumMod val="75000"/>
                    <a:lumOff val="25000"/>
                  </a:schemeClr>
                </a:solidFill>
              </a:rPr>
              <a:t> </a:t>
            </a:r>
            <a:r>
              <a:rPr lang="fr-FR" dirty="0">
                <a:solidFill>
                  <a:schemeClr val="tx1">
                    <a:lumMod val="75000"/>
                    <a:lumOff val="25000"/>
                  </a:schemeClr>
                </a:solidFill>
              </a:rPr>
              <a:t>qui détermine la partition de destination, (à partir de la partition indiquée, de la clé du message ou en Round-robin)</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Une fois la partition sélectionnée, le message est ajouté à un </a:t>
            </a:r>
            <a:r>
              <a:rPr lang="fr-FR" b="1" dirty="0">
                <a:solidFill>
                  <a:schemeClr val="tx1">
                    <a:lumMod val="75000"/>
                    <a:lumOff val="25000"/>
                  </a:schemeClr>
                </a:solidFill>
              </a:rPr>
              <a:t>lot de messages </a:t>
            </a:r>
            <a:r>
              <a:rPr lang="fr-FR" dirty="0">
                <a:solidFill>
                  <a:schemeClr val="tx1">
                    <a:lumMod val="75000"/>
                    <a:lumOff val="25000"/>
                  </a:schemeClr>
                </a:solidFill>
              </a:rPr>
              <a:t>destiné à la même partition. Une thread séparée envoie le lot de messages.</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Lorsque le broker reçoit le message, il renvoie une réponse sous le forme d’un objet </a:t>
            </a:r>
            <a:r>
              <a:rPr lang="fr-FR" b="1" i="1" dirty="0" err="1">
                <a:solidFill>
                  <a:schemeClr val="tx1">
                    <a:lumMod val="75000"/>
                    <a:lumOff val="25000"/>
                  </a:schemeClr>
                </a:solidFill>
              </a:rPr>
              <a:t>RecordMetadata</a:t>
            </a:r>
            <a:r>
              <a:rPr lang="fr-FR" b="1" i="1" dirty="0">
                <a:solidFill>
                  <a:schemeClr val="tx1">
                    <a:lumMod val="75000"/>
                    <a:lumOff val="25000"/>
                  </a:schemeClr>
                </a:solidFill>
              </a:rPr>
              <a:t> </a:t>
            </a:r>
            <a:r>
              <a:rPr lang="fr-FR" dirty="0">
                <a:solidFill>
                  <a:schemeClr val="tx1">
                    <a:lumMod val="75000"/>
                    <a:lumOff val="25000"/>
                  </a:schemeClr>
                </a:solidFill>
              </a:rPr>
              <a:t>encapsulant le </a:t>
            </a:r>
            <a:r>
              <a:rPr lang="fr-FR" i="1" dirty="0">
                <a:solidFill>
                  <a:schemeClr val="tx1">
                    <a:lumMod val="75000"/>
                    <a:lumOff val="25000"/>
                  </a:schemeClr>
                </a:solidFill>
              </a:rPr>
              <a:t>topic</a:t>
            </a:r>
            <a:r>
              <a:rPr lang="fr-FR" dirty="0">
                <a:solidFill>
                  <a:schemeClr val="tx1">
                    <a:lumMod val="75000"/>
                    <a:lumOff val="25000"/>
                  </a:schemeClr>
                </a:solidFill>
              </a:rPr>
              <a:t>, la partition, la clé et l’offset</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Si le broker n’arrive pas à écrire le message dans le journal, il renvoie une erreur et le producteur peut réessayer un certain nombre de fois</a:t>
            </a:r>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0224122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7950F-57F5-086C-24B0-3EFA1F18D1D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9311B63-10CE-DFA5-43FC-A0EEF9AF461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Construire un Producteur</a:t>
            </a:r>
          </a:p>
        </p:txBody>
      </p:sp>
      <p:sp>
        <p:nvSpPr>
          <p:cNvPr id="6" name="TextBox 13">
            <a:extLst>
              <a:ext uri="{FF2B5EF4-FFF2-40B4-BE49-F238E27FC236}">
                <a16:creationId xmlns:a16="http://schemas.microsoft.com/office/drawing/2014/main" id="{E5415B18-887C-2E3F-00DB-6C3271EA4B61}"/>
              </a:ext>
            </a:extLst>
          </p:cNvPr>
          <p:cNvSpPr txBox="1"/>
          <p:nvPr/>
        </p:nvSpPr>
        <p:spPr>
          <a:xfrm>
            <a:off x="192216" y="923831"/>
            <a:ext cx="10104377" cy="8433078"/>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solidFill>
                <a:schemeClr val="tx1">
                  <a:lumMod val="65000"/>
                  <a:lumOff val="35000"/>
                </a:schemeClr>
              </a:solidFill>
            </a:endParaRPr>
          </a:p>
          <a:p>
            <a:r>
              <a:rPr lang="fr-FR" dirty="0">
                <a:solidFill>
                  <a:schemeClr val="tx1">
                    <a:lumMod val="75000"/>
                    <a:lumOff val="25000"/>
                  </a:schemeClr>
                </a:solidFill>
              </a:rPr>
              <a:t>La première étape pour l’envoi consiste à instancier un </a:t>
            </a:r>
            <a:r>
              <a:rPr lang="fr-FR" b="1" i="1" dirty="0" err="1">
                <a:solidFill>
                  <a:schemeClr val="tx1">
                    <a:lumMod val="75000"/>
                    <a:lumOff val="25000"/>
                  </a:schemeClr>
                </a:solidFill>
              </a:rPr>
              <a:t>KafkaProducer</a:t>
            </a:r>
            <a:r>
              <a:rPr lang="fr-FR" dirty="0">
                <a:solidFill>
                  <a:schemeClr val="tx1">
                    <a:lumMod val="75000"/>
                    <a:lumOff val="25000"/>
                  </a:schemeClr>
                </a:solidFill>
              </a:rPr>
              <a:t>. </a:t>
            </a:r>
          </a:p>
          <a:p>
            <a:endParaRPr lang="fr-FR" dirty="0">
              <a:solidFill>
                <a:schemeClr val="tx1">
                  <a:lumMod val="75000"/>
                  <a:lumOff val="25000"/>
                </a:schemeClr>
              </a:solidFill>
            </a:endParaRPr>
          </a:p>
          <a:p>
            <a:r>
              <a:rPr lang="fr-FR" dirty="0">
                <a:solidFill>
                  <a:schemeClr val="tx1">
                    <a:lumMod val="75000"/>
                    <a:lumOff val="25000"/>
                  </a:schemeClr>
                </a:solidFill>
              </a:rPr>
              <a:t>3 propriétés de configurations sont obligatoires :</a:t>
            </a:r>
          </a:p>
          <a:p>
            <a:endParaRPr lang="fr-FR" b="1" i="1" dirty="0">
              <a:solidFill>
                <a:schemeClr val="tx1">
                  <a:lumMod val="75000"/>
                  <a:lumOff val="25000"/>
                </a:schemeClr>
              </a:solidFill>
            </a:endParaRPr>
          </a:p>
          <a:p>
            <a:pPr marL="742950" lvl="1" indent="-285750">
              <a:buFont typeface="Arial" panose="020B0604020202020204" pitchFamily="34" charset="0"/>
              <a:buChar char="•"/>
            </a:pPr>
            <a:r>
              <a:rPr lang="fr-FR" b="1" i="1" dirty="0" err="1">
                <a:solidFill>
                  <a:schemeClr val="tx1">
                    <a:lumMod val="75000"/>
                    <a:lumOff val="25000"/>
                  </a:schemeClr>
                </a:solidFill>
              </a:rPr>
              <a:t>bootstrap.servers</a:t>
            </a:r>
            <a:r>
              <a:rPr lang="fr-FR" b="1" i="1" dirty="0">
                <a:solidFill>
                  <a:schemeClr val="tx1">
                    <a:lumMod val="75000"/>
                    <a:lumOff val="25000"/>
                  </a:schemeClr>
                </a:solidFill>
              </a:rPr>
              <a:t> </a:t>
            </a:r>
            <a:r>
              <a:rPr lang="fr-FR" dirty="0">
                <a:solidFill>
                  <a:schemeClr val="tx1">
                    <a:lumMod val="75000"/>
                    <a:lumOff val="25000"/>
                  </a:schemeClr>
                </a:solidFill>
              </a:rPr>
              <a:t>: Liste de brokers que le producteur contacte au départ pour découvrir le cluster</a:t>
            </a:r>
          </a:p>
          <a:p>
            <a:pPr marL="742950" lvl="1" indent="-285750">
              <a:buFont typeface="Arial" panose="020B0604020202020204" pitchFamily="34" charset="0"/>
              <a:buChar char="•"/>
            </a:pPr>
            <a:r>
              <a:rPr lang="fr-FR" b="1" i="1" dirty="0" err="1">
                <a:solidFill>
                  <a:schemeClr val="tx1">
                    <a:lumMod val="75000"/>
                    <a:lumOff val="25000"/>
                  </a:schemeClr>
                </a:solidFill>
              </a:rPr>
              <a:t>key.serializer</a:t>
            </a:r>
            <a:r>
              <a:rPr lang="fr-FR" b="1" i="1" dirty="0">
                <a:solidFill>
                  <a:schemeClr val="tx1">
                    <a:lumMod val="75000"/>
                    <a:lumOff val="25000"/>
                  </a:schemeClr>
                </a:solidFill>
              </a:rPr>
              <a:t> </a:t>
            </a:r>
            <a:r>
              <a:rPr lang="fr-FR" dirty="0">
                <a:solidFill>
                  <a:schemeClr val="tx1">
                    <a:lumMod val="75000"/>
                    <a:lumOff val="25000"/>
                  </a:schemeClr>
                </a:solidFill>
              </a:rPr>
              <a:t>: La classe utilisée pour la sérialisation de la clé</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b="1" i="1" dirty="0" err="1">
                <a:solidFill>
                  <a:schemeClr val="tx1">
                    <a:lumMod val="75000"/>
                    <a:lumOff val="25000"/>
                  </a:schemeClr>
                </a:solidFill>
              </a:rPr>
              <a:t>value.serializer</a:t>
            </a:r>
            <a:r>
              <a:rPr lang="fr-FR" b="1" i="1" dirty="0">
                <a:solidFill>
                  <a:schemeClr val="tx1">
                    <a:lumMod val="75000"/>
                    <a:lumOff val="25000"/>
                  </a:schemeClr>
                </a:solidFill>
              </a:rPr>
              <a:t> </a:t>
            </a:r>
            <a:r>
              <a:rPr lang="fr-FR" dirty="0">
                <a:solidFill>
                  <a:schemeClr val="tx1">
                    <a:lumMod val="75000"/>
                    <a:lumOff val="25000"/>
                  </a:schemeClr>
                </a:solidFill>
              </a:rPr>
              <a:t>: La classe utilisée pour la sérialisation du message …</a:t>
            </a: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dirty="0">
                <a:solidFill>
                  <a:schemeClr val="tx1">
                    <a:lumMod val="75000"/>
                    <a:lumOff val="25000"/>
                  </a:schemeClr>
                </a:solidFill>
              </a:rPr>
              <a:t>1 optionnelle est généralement positionnée :</a:t>
            </a:r>
            <a:r>
              <a:rPr lang="fr-FR" b="1" i="1" dirty="0">
                <a:solidFill>
                  <a:schemeClr val="tx1">
                    <a:lumMod val="75000"/>
                    <a:lumOff val="25000"/>
                  </a:schemeClr>
                </a:solidFill>
              </a:rPr>
              <a:t>client.id </a:t>
            </a:r>
            <a:r>
              <a:rPr lang="fr-FR" dirty="0">
                <a:solidFill>
                  <a:schemeClr val="tx1">
                    <a:lumMod val="75000"/>
                    <a:lumOff val="25000"/>
                  </a:schemeClr>
                </a:solidFill>
              </a:rPr>
              <a:t>: Permet le suivi des messages</a:t>
            </a:r>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2188570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3F6C4-592F-F738-B3D9-96A1589E5C6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E3C3DA6-D966-7B52-A782-15F5CC57F67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Méthodes d’envoi des messages</a:t>
            </a:r>
          </a:p>
        </p:txBody>
      </p:sp>
      <p:sp>
        <p:nvSpPr>
          <p:cNvPr id="6" name="TextBox 13">
            <a:extLst>
              <a:ext uri="{FF2B5EF4-FFF2-40B4-BE49-F238E27FC236}">
                <a16:creationId xmlns:a16="http://schemas.microsoft.com/office/drawing/2014/main" id="{576C7530-939E-92C0-1D61-33700E5FB92A}"/>
              </a:ext>
            </a:extLst>
          </p:cNvPr>
          <p:cNvSpPr txBox="1"/>
          <p:nvPr/>
        </p:nvSpPr>
        <p:spPr>
          <a:xfrm>
            <a:off x="192216" y="923831"/>
            <a:ext cx="10104377" cy="7879080"/>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p>
          <a:p>
            <a:r>
              <a:rPr lang="fr-FR" dirty="0">
                <a:solidFill>
                  <a:schemeClr val="tx1">
                    <a:lumMod val="75000"/>
                    <a:lumOff val="25000"/>
                  </a:schemeClr>
                </a:solidFill>
              </a:rPr>
              <a:t>Il y 3 façons d’envoyer des messages :</a:t>
            </a:r>
          </a:p>
          <a:p>
            <a:endParaRPr lang="fr-FR" dirty="0">
              <a:solidFill>
                <a:schemeClr val="tx1">
                  <a:lumMod val="75000"/>
                  <a:lumOff val="25000"/>
                </a:schemeClr>
              </a:solidFill>
            </a:endParaRPr>
          </a:p>
          <a:p>
            <a:pPr marL="742950" lvl="1" indent="-285750">
              <a:buFont typeface="Arial" panose="020B0604020202020204" pitchFamily="34" charset="0"/>
              <a:buChar char="•"/>
            </a:pPr>
            <a:r>
              <a:rPr lang="fr-FR" b="1" i="1" dirty="0">
                <a:solidFill>
                  <a:schemeClr val="tx1">
                    <a:lumMod val="75000"/>
                    <a:lumOff val="25000"/>
                  </a:schemeClr>
                </a:solidFill>
              </a:rPr>
              <a:t>Fire-and-</a:t>
            </a:r>
            <a:r>
              <a:rPr lang="fr-FR" b="1" i="1" dirty="0" err="1">
                <a:solidFill>
                  <a:schemeClr val="tx1">
                    <a:lumMod val="75000"/>
                    <a:lumOff val="25000"/>
                  </a:schemeClr>
                </a:solidFill>
              </a:rPr>
              <a:t>forget</a:t>
            </a:r>
            <a:r>
              <a:rPr lang="fr-FR" b="1" i="1" dirty="0">
                <a:solidFill>
                  <a:schemeClr val="tx1">
                    <a:lumMod val="75000"/>
                    <a:lumOff val="25000"/>
                  </a:schemeClr>
                </a:solidFill>
              </a:rPr>
              <a:t> </a:t>
            </a:r>
            <a:r>
              <a:rPr lang="fr-FR" dirty="0">
                <a:solidFill>
                  <a:schemeClr val="tx1">
                    <a:lumMod val="75000"/>
                    <a:lumOff val="25000"/>
                  </a:schemeClr>
                </a:solidFill>
              </a:rPr>
              <a:t>: Pas d’acquittement, on s’autorise à perdre quelques messages (même si c’est très rare)</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b="1" i="1" dirty="0">
                <a:solidFill>
                  <a:schemeClr val="tx1">
                    <a:lumMod val="75000"/>
                    <a:lumOff val="25000"/>
                  </a:schemeClr>
                </a:solidFill>
              </a:rPr>
              <a:t>Envoi synchrone </a:t>
            </a:r>
            <a:r>
              <a:rPr lang="fr-FR" dirty="0">
                <a:solidFill>
                  <a:schemeClr val="tx1">
                    <a:lumMod val="75000"/>
                    <a:lumOff val="25000"/>
                  </a:schemeClr>
                </a:solidFill>
              </a:rPr>
              <a:t>: La méthode renvoie un objet </a:t>
            </a:r>
            <a:r>
              <a:rPr lang="fr-FR" i="1" dirty="0">
                <a:solidFill>
                  <a:schemeClr val="tx1">
                    <a:lumMod val="75000"/>
                    <a:lumOff val="25000"/>
                  </a:schemeClr>
                </a:solidFill>
              </a:rPr>
              <a:t>Future </a:t>
            </a:r>
            <a:r>
              <a:rPr lang="fr-FR" dirty="0">
                <a:solidFill>
                  <a:schemeClr val="tx1">
                    <a:lumMod val="75000"/>
                    <a:lumOff val="25000"/>
                  </a:schemeClr>
                </a:solidFill>
              </a:rPr>
              <a:t>sur lequel on appelle la méthode </a:t>
            </a:r>
            <a:r>
              <a:rPr lang="fr-FR" i="1" dirty="0" err="1">
                <a:solidFill>
                  <a:schemeClr val="tx1">
                    <a:lumMod val="75000"/>
                    <a:lumOff val="25000"/>
                  </a:schemeClr>
                </a:solidFill>
              </a:rPr>
              <a:t>get</a:t>
            </a:r>
            <a:r>
              <a:rPr lang="fr-FR" i="1" dirty="0">
                <a:solidFill>
                  <a:schemeClr val="tx1">
                    <a:lumMod val="75000"/>
                    <a:lumOff val="25000"/>
                  </a:schemeClr>
                </a:solidFill>
              </a:rPr>
              <a:t>() </a:t>
            </a:r>
            <a:r>
              <a:rPr lang="fr-FR" dirty="0">
                <a:solidFill>
                  <a:schemeClr val="tx1">
                    <a:lumMod val="75000"/>
                    <a:lumOff val="25000"/>
                  </a:schemeClr>
                </a:solidFill>
              </a:rPr>
              <a:t>pour attendre la réponse. On traite éventuellement les cas d’erreurs</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b="1" i="1" dirty="0">
                <a:solidFill>
                  <a:schemeClr val="tx1">
                    <a:lumMod val="75000"/>
                    <a:lumOff val="25000"/>
                  </a:schemeClr>
                </a:solidFill>
              </a:rPr>
              <a:t>Envoi asynchrone </a:t>
            </a:r>
            <a:r>
              <a:rPr lang="fr-FR" dirty="0">
                <a:solidFill>
                  <a:schemeClr val="tx1">
                    <a:lumMod val="75000"/>
                    <a:lumOff val="25000"/>
                  </a:schemeClr>
                </a:solidFill>
              </a:rPr>
              <a:t>: Lors de l’envoi, on passe en argument une fonction de call-back. La méthode est appelée lorsque la réponse est retournée</a:t>
            </a:r>
          </a:p>
          <a:p>
            <a:endParaRPr lang="fr-FR" dirty="0">
              <a:solidFill>
                <a:schemeClr val="tx1">
                  <a:lumMod val="75000"/>
                  <a:lumOff val="25000"/>
                </a:schemeClr>
              </a:solidFill>
            </a:endParaRP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4031524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B2C0A-708C-7B19-3016-34E4768B367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1383F6A-E229-FB76-733E-F65168A33AB3}"/>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Fire And Forget</a:t>
            </a:r>
          </a:p>
        </p:txBody>
      </p:sp>
      <p:sp>
        <p:nvSpPr>
          <p:cNvPr id="6" name="TextBox 13">
            <a:extLst>
              <a:ext uri="{FF2B5EF4-FFF2-40B4-BE49-F238E27FC236}">
                <a16:creationId xmlns:a16="http://schemas.microsoft.com/office/drawing/2014/main" id="{3D22F634-BA0A-A040-10DC-CFDE2B4ABC2D}"/>
              </a:ext>
            </a:extLst>
          </p:cNvPr>
          <p:cNvSpPr txBox="1"/>
          <p:nvPr/>
        </p:nvSpPr>
        <p:spPr>
          <a:xfrm>
            <a:off x="192216" y="923831"/>
            <a:ext cx="10104377" cy="8433078"/>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r>
              <a:rPr lang="fr-FR" b="1" dirty="0">
                <a:solidFill>
                  <a:schemeClr val="tx1">
                    <a:lumMod val="75000"/>
                    <a:lumOff val="25000"/>
                  </a:schemeClr>
                </a:solidFill>
              </a:rPr>
              <a:t>Java</a:t>
            </a:r>
          </a:p>
          <a:p>
            <a:endParaRPr lang="fr-FR" dirty="0">
              <a:solidFill>
                <a:schemeClr val="tx1">
                  <a:lumMod val="75000"/>
                  <a:lumOff val="25000"/>
                </a:schemeClr>
              </a:solidFill>
            </a:endParaRPr>
          </a:p>
          <a:p>
            <a:pPr lvl="1"/>
            <a:r>
              <a:rPr lang="fr-FR" i="1" dirty="0" err="1">
                <a:solidFill>
                  <a:schemeClr val="tx1">
                    <a:lumMod val="75000"/>
                    <a:lumOff val="25000"/>
                  </a:schemeClr>
                </a:solidFill>
              </a:rPr>
              <a:t>ProducerRecord</a:t>
            </a:r>
            <a:r>
              <a:rPr lang="fr-FR" i="1" dirty="0">
                <a:solidFill>
                  <a:schemeClr val="tx1">
                    <a:lumMod val="75000"/>
                    <a:lumOff val="25000"/>
                  </a:schemeClr>
                </a:solidFill>
              </a:rPr>
              <a:t>&lt;String, String&gt; record =</a:t>
            </a:r>
          </a:p>
          <a:p>
            <a:pPr lvl="1"/>
            <a:r>
              <a:rPr lang="en-US" i="1" dirty="0">
                <a:solidFill>
                  <a:schemeClr val="tx1">
                    <a:lumMod val="75000"/>
                    <a:lumOff val="25000"/>
                  </a:schemeClr>
                </a:solidFill>
              </a:rPr>
              <a:t>new </a:t>
            </a:r>
            <a:r>
              <a:rPr lang="en-US" i="1" dirty="0" err="1">
                <a:solidFill>
                  <a:schemeClr val="tx1">
                    <a:lumMod val="75000"/>
                    <a:lumOff val="25000"/>
                  </a:schemeClr>
                </a:solidFill>
              </a:rPr>
              <a:t>ProducerRecord</a:t>
            </a:r>
            <a:r>
              <a:rPr lang="en-US" i="1" dirty="0">
                <a:solidFill>
                  <a:schemeClr val="tx1">
                    <a:lumMod val="75000"/>
                    <a:lumOff val="25000"/>
                  </a:schemeClr>
                </a:solidFill>
              </a:rPr>
              <a:t>&lt;&gt;("</a:t>
            </a:r>
            <a:r>
              <a:rPr lang="en-US" i="1" dirty="0" err="1">
                <a:solidFill>
                  <a:schemeClr val="tx1">
                    <a:lumMod val="75000"/>
                    <a:lumOff val="25000"/>
                  </a:schemeClr>
                </a:solidFill>
              </a:rPr>
              <a:t>CustomerCountry</a:t>
            </a:r>
            <a:r>
              <a:rPr lang="en-US" i="1" dirty="0">
                <a:solidFill>
                  <a:schemeClr val="tx1">
                    <a:lumMod val="75000"/>
                    <a:lumOff val="25000"/>
                  </a:schemeClr>
                </a:solidFill>
              </a:rPr>
              <a:t>", "</a:t>
            </a:r>
            <a:r>
              <a:rPr lang="en-US" i="1" dirty="0" err="1">
                <a:solidFill>
                  <a:schemeClr val="tx1">
                    <a:lumMod val="75000"/>
                    <a:lumOff val="25000"/>
                  </a:schemeClr>
                </a:solidFill>
              </a:rPr>
              <a:t>Precision","France</a:t>
            </a:r>
            <a:r>
              <a:rPr lang="en-US" i="1" dirty="0">
                <a:solidFill>
                  <a:schemeClr val="tx1">
                    <a:lumMod val="75000"/>
                    <a:lumOff val="25000"/>
                  </a:schemeClr>
                </a:solidFill>
              </a:rPr>
              <a:t>"); </a:t>
            </a:r>
          </a:p>
          <a:p>
            <a:pPr lvl="1"/>
            <a:r>
              <a:rPr lang="fr-FR" i="1" dirty="0" err="1">
                <a:solidFill>
                  <a:schemeClr val="tx1">
                    <a:lumMod val="75000"/>
                    <a:lumOff val="25000"/>
                  </a:schemeClr>
                </a:solidFill>
              </a:rPr>
              <a:t>try</a:t>
            </a:r>
            <a:r>
              <a:rPr lang="fr-FR" i="1" dirty="0">
                <a:solidFill>
                  <a:schemeClr val="tx1">
                    <a:lumMod val="75000"/>
                    <a:lumOff val="25000"/>
                  </a:schemeClr>
                </a:solidFill>
              </a:rPr>
              <a:t> { </a:t>
            </a:r>
          </a:p>
          <a:p>
            <a:pPr lvl="1"/>
            <a:r>
              <a:rPr lang="fr-FR" b="1" i="1" dirty="0">
                <a:solidFill>
                  <a:schemeClr val="tx1">
                    <a:lumMod val="75000"/>
                    <a:lumOff val="25000"/>
                  </a:schemeClr>
                </a:solidFill>
              </a:rPr>
              <a:t>	</a:t>
            </a:r>
            <a:r>
              <a:rPr lang="fr-FR" b="1" i="1" dirty="0" err="1">
                <a:solidFill>
                  <a:schemeClr val="tx1">
                    <a:lumMod val="75000"/>
                    <a:lumOff val="25000"/>
                  </a:schemeClr>
                </a:solidFill>
              </a:rPr>
              <a:t>producer.send</a:t>
            </a:r>
            <a:r>
              <a:rPr lang="fr-FR" b="1" i="1" dirty="0">
                <a:solidFill>
                  <a:schemeClr val="tx1">
                    <a:lumMod val="75000"/>
                    <a:lumOff val="25000"/>
                  </a:schemeClr>
                </a:solidFill>
              </a:rPr>
              <a:t>(record); </a:t>
            </a:r>
          </a:p>
          <a:p>
            <a:pPr lvl="1"/>
            <a:r>
              <a:rPr lang="fr-FR" i="1" dirty="0">
                <a:solidFill>
                  <a:schemeClr val="tx1">
                    <a:lumMod val="75000"/>
                    <a:lumOff val="25000"/>
                  </a:schemeClr>
                </a:solidFill>
              </a:rPr>
              <a:t>} catch (Exception e) { </a:t>
            </a:r>
          </a:p>
          <a:p>
            <a:pPr lvl="1"/>
            <a:r>
              <a:rPr lang="fr-FR" i="1" dirty="0">
                <a:solidFill>
                  <a:schemeClr val="tx1">
                    <a:lumMod val="75000"/>
                    <a:lumOff val="25000"/>
                  </a:schemeClr>
                </a:solidFill>
              </a:rPr>
              <a:t>	</a:t>
            </a:r>
            <a:r>
              <a:rPr lang="fr-FR" i="1" dirty="0" err="1">
                <a:solidFill>
                  <a:schemeClr val="tx1">
                    <a:lumMod val="75000"/>
                    <a:lumOff val="25000"/>
                  </a:schemeClr>
                </a:solidFill>
              </a:rPr>
              <a:t>e.printStackTrace</a:t>
            </a:r>
            <a:r>
              <a:rPr lang="fr-FR" i="1" dirty="0">
                <a:solidFill>
                  <a:schemeClr val="tx1">
                    <a:lumMod val="75000"/>
                    <a:lumOff val="25000"/>
                  </a:schemeClr>
                </a:solidFill>
              </a:rPr>
              <a:t>(); </a:t>
            </a:r>
          </a:p>
          <a:p>
            <a:pPr lvl="1"/>
            <a:r>
              <a:rPr lang="fr-FR" i="1" dirty="0">
                <a:solidFill>
                  <a:schemeClr val="tx1">
                    <a:lumMod val="75000"/>
                    <a:lumOff val="25000"/>
                  </a:schemeClr>
                </a:solidFill>
              </a:rPr>
              <a:t>}</a:t>
            </a:r>
          </a:p>
          <a:p>
            <a:endParaRPr lang="fr-FR" dirty="0">
              <a:solidFill>
                <a:schemeClr val="tx1">
                  <a:lumMod val="75000"/>
                  <a:lumOff val="25000"/>
                </a:schemeClr>
              </a:solidFill>
            </a:endParaRPr>
          </a:p>
          <a:p>
            <a:r>
              <a:rPr lang="fr-FR" b="1" dirty="0">
                <a:solidFill>
                  <a:schemeClr val="tx1">
                    <a:lumMod val="75000"/>
                    <a:lumOff val="25000"/>
                  </a:schemeClr>
                </a:solidFill>
              </a:rPr>
              <a:t>Python</a:t>
            </a:r>
          </a:p>
          <a:p>
            <a:endParaRPr lang="fr-FR" dirty="0">
              <a:solidFill>
                <a:schemeClr val="tx1">
                  <a:lumMod val="75000"/>
                  <a:lumOff val="25000"/>
                </a:schemeClr>
              </a:solidFill>
            </a:endParaRPr>
          </a:p>
          <a:p>
            <a:r>
              <a:rPr lang="en-US" i="1" dirty="0" err="1">
                <a:solidFill>
                  <a:schemeClr val="tx1">
                    <a:lumMod val="75000"/>
                    <a:lumOff val="25000"/>
                  </a:schemeClr>
                </a:solidFill>
              </a:rPr>
              <a:t>producer.produce</a:t>
            </a:r>
            <a:r>
              <a:rPr lang="en-US" i="1" dirty="0">
                <a:solidFill>
                  <a:schemeClr val="tx1">
                    <a:lumMod val="75000"/>
                    <a:lumOff val="25000"/>
                  </a:schemeClr>
                </a:solidFill>
              </a:rPr>
              <a:t>(topic, key="key", value="value")</a:t>
            </a:r>
          </a:p>
          <a:p>
            <a:endParaRPr lang="fr-FR" dirty="0">
              <a:solidFill>
                <a:schemeClr val="tx1">
                  <a:lumMod val="75000"/>
                  <a:lumOff val="25000"/>
                </a:schemeClr>
              </a:solidFill>
            </a:endParaRP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1570985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A72C24-97F3-1C24-2E91-E7B71B669EBC}"/>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535AD82-3428-F548-FFD9-CCE8DAEB2AB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Envoi synchrone</a:t>
            </a:r>
          </a:p>
        </p:txBody>
      </p:sp>
      <p:sp>
        <p:nvSpPr>
          <p:cNvPr id="6" name="TextBox 13">
            <a:extLst>
              <a:ext uri="{FF2B5EF4-FFF2-40B4-BE49-F238E27FC236}">
                <a16:creationId xmlns:a16="http://schemas.microsoft.com/office/drawing/2014/main" id="{F390476A-0052-E400-A58F-C1C30DA50F56}"/>
              </a:ext>
            </a:extLst>
          </p:cNvPr>
          <p:cNvSpPr txBox="1"/>
          <p:nvPr/>
        </p:nvSpPr>
        <p:spPr>
          <a:xfrm>
            <a:off x="192216" y="923831"/>
            <a:ext cx="10104377" cy="8710077"/>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p>
          <a:p>
            <a:r>
              <a:rPr lang="fr-FR" b="1" dirty="0">
                <a:solidFill>
                  <a:schemeClr val="tx1">
                    <a:lumMod val="75000"/>
                    <a:lumOff val="25000"/>
                  </a:schemeClr>
                </a:solidFill>
              </a:rPr>
              <a:t>Java</a:t>
            </a:r>
          </a:p>
          <a:p>
            <a:endParaRPr lang="fr-FR" dirty="0">
              <a:solidFill>
                <a:schemeClr val="tx1">
                  <a:lumMod val="75000"/>
                  <a:lumOff val="25000"/>
                </a:schemeClr>
              </a:solidFill>
            </a:endParaRPr>
          </a:p>
          <a:p>
            <a:pPr lvl="1"/>
            <a:r>
              <a:rPr lang="fr-FR" dirty="0" err="1">
                <a:solidFill>
                  <a:schemeClr val="tx1">
                    <a:lumMod val="75000"/>
                    <a:lumOff val="25000"/>
                  </a:schemeClr>
                </a:solidFill>
              </a:rPr>
              <a:t>ProducerRecord</a:t>
            </a:r>
            <a:r>
              <a:rPr lang="fr-FR" dirty="0">
                <a:solidFill>
                  <a:schemeClr val="tx1">
                    <a:lumMod val="75000"/>
                    <a:lumOff val="25000"/>
                  </a:schemeClr>
                </a:solidFill>
              </a:rPr>
              <a:t>&lt;String, String&gt; record =</a:t>
            </a:r>
          </a:p>
          <a:p>
            <a:pPr lvl="1"/>
            <a:r>
              <a:rPr lang="en-US" dirty="0">
                <a:solidFill>
                  <a:schemeClr val="tx1">
                    <a:lumMod val="75000"/>
                    <a:lumOff val="25000"/>
                  </a:schemeClr>
                </a:solidFill>
              </a:rPr>
              <a:t>new </a:t>
            </a:r>
            <a:r>
              <a:rPr lang="en-US" dirty="0" err="1">
                <a:solidFill>
                  <a:schemeClr val="tx1">
                    <a:lumMod val="75000"/>
                    <a:lumOff val="25000"/>
                  </a:schemeClr>
                </a:solidFill>
              </a:rPr>
              <a:t>ProducerRecord</a:t>
            </a:r>
            <a:r>
              <a:rPr lang="en-US" dirty="0">
                <a:solidFill>
                  <a:schemeClr val="tx1">
                    <a:lumMod val="75000"/>
                    <a:lumOff val="25000"/>
                  </a:schemeClr>
                </a:solidFill>
              </a:rPr>
              <a:t>&lt;&gt;("</a:t>
            </a:r>
            <a:r>
              <a:rPr lang="en-US" dirty="0" err="1">
                <a:solidFill>
                  <a:schemeClr val="tx1">
                    <a:lumMod val="75000"/>
                    <a:lumOff val="25000"/>
                  </a:schemeClr>
                </a:solidFill>
              </a:rPr>
              <a:t>CustomerCountry</a:t>
            </a:r>
            <a:r>
              <a:rPr lang="en-US" dirty="0">
                <a:solidFill>
                  <a:schemeClr val="tx1">
                    <a:lumMod val="75000"/>
                    <a:lumOff val="25000"/>
                  </a:schemeClr>
                </a:solidFill>
              </a:rPr>
              <a:t>", "</a:t>
            </a:r>
            <a:r>
              <a:rPr lang="en-US" dirty="0" err="1">
                <a:solidFill>
                  <a:schemeClr val="tx1">
                    <a:lumMod val="75000"/>
                    <a:lumOff val="25000"/>
                  </a:schemeClr>
                </a:solidFill>
              </a:rPr>
              <a:t>Precision","France</a:t>
            </a:r>
            <a:r>
              <a:rPr lang="en-US" dirty="0">
                <a:solidFill>
                  <a:schemeClr val="tx1">
                    <a:lumMod val="75000"/>
                    <a:lumOff val="25000"/>
                  </a:schemeClr>
                </a:solidFill>
              </a:rPr>
              <a:t>"); </a:t>
            </a:r>
          </a:p>
          <a:p>
            <a:pPr lvl="1"/>
            <a:r>
              <a:rPr lang="fr-FR" dirty="0" err="1">
                <a:solidFill>
                  <a:schemeClr val="tx1">
                    <a:lumMod val="75000"/>
                    <a:lumOff val="25000"/>
                  </a:schemeClr>
                </a:solidFill>
              </a:rPr>
              <a:t>try</a:t>
            </a:r>
            <a:r>
              <a:rPr lang="fr-FR" dirty="0">
                <a:solidFill>
                  <a:schemeClr val="tx1">
                    <a:lumMod val="75000"/>
                    <a:lumOff val="25000"/>
                  </a:schemeClr>
                </a:solidFill>
              </a:rPr>
              <a:t> { </a:t>
            </a:r>
          </a:p>
          <a:p>
            <a:pPr lvl="1"/>
            <a:r>
              <a:rPr lang="fr-FR" dirty="0">
                <a:solidFill>
                  <a:schemeClr val="tx1">
                    <a:lumMod val="75000"/>
                    <a:lumOff val="25000"/>
                  </a:schemeClr>
                </a:solidFill>
              </a:rPr>
              <a:t>	</a:t>
            </a:r>
            <a:r>
              <a:rPr lang="fr-FR" dirty="0" err="1">
                <a:solidFill>
                  <a:schemeClr val="tx1">
                    <a:lumMod val="75000"/>
                    <a:lumOff val="25000"/>
                  </a:schemeClr>
                </a:solidFill>
              </a:rPr>
              <a:t>producer.send</a:t>
            </a:r>
            <a:r>
              <a:rPr lang="fr-FR" dirty="0">
                <a:solidFill>
                  <a:schemeClr val="tx1">
                    <a:lumMod val="75000"/>
                    <a:lumOff val="25000"/>
                  </a:schemeClr>
                </a:solidFill>
              </a:rPr>
              <a:t>(record).</a:t>
            </a:r>
            <a:r>
              <a:rPr lang="fr-FR" b="1" dirty="0" err="1">
                <a:solidFill>
                  <a:schemeClr val="tx1">
                    <a:lumMod val="75000"/>
                    <a:lumOff val="25000"/>
                  </a:schemeClr>
                </a:solidFill>
              </a:rPr>
              <a:t>get</a:t>
            </a:r>
            <a:r>
              <a:rPr lang="fr-FR" b="1" dirty="0">
                <a:solidFill>
                  <a:schemeClr val="tx1">
                    <a:lumMod val="75000"/>
                    <a:lumOff val="25000"/>
                  </a:schemeClr>
                </a:solidFill>
              </a:rPr>
              <a:t>()</a:t>
            </a:r>
            <a:r>
              <a:rPr lang="fr-FR" dirty="0">
                <a:solidFill>
                  <a:schemeClr val="tx1">
                    <a:lumMod val="75000"/>
                    <a:lumOff val="25000"/>
                  </a:schemeClr>
                </a:solidFill>
              </a:rPr>
              <a:t>; </a:t>
            </a:r>
          </a:p>
          <a:p>
            <a:pPr lvl="1"/>
            <a:r>
              <a:rPr lang="fr-FR" dirty="0">
                <a:solidFill>
                  <a:schemeClr val="tx1">
                    <a:lumMod val="75000"/>
                    <a:lumOff val="25000"/>
                  </a:schemeClr>
                </a:solidFill>
              </a:rPr>
              <a:t>} catch (Exception e) { </a:t>
            </a:r>
          </a:p>
          <a:p>
            <a:pPr lvl="1"/>
            <a:r>
              <a:rPr lang="fr-FR" dirty="0">
                <a:solidFill>
                  <a:schemeClr val="tx1">
                    <a:lumMod val="75000"/>
                    <a:lumOff val="25000"/>
                  </a:schemeClr>
                </a:solidFill>
              </a:rPr>
              <a:t>	</a:t>
            </a:r>
            <a:r>
              <a:rPr lang="fr-FR" dirty="0" err="1">
                <a:solidFill>
                  <a:schemeClr val="tx1">
                    <a:lumMod val="75000"/>
                    <a:lumOff val="25000"/>
                  </a:schemeClr>
                </a:solidFill>
              </a:rPr>
              <a:t>e.printStackTrace</a:t>
            </a:r>
            <a:r>
              <a:rPr lang="fr-FR" dirty="0">
                <a:solidFill>
                  <a:schemeClr val="tx1">
                    <a:lumMod val="75000"/>
                    <a:lumOff val="25000"/>
                  </a:schemeClr>
                </a:solidFill>
              </a:rPr>
              <a:t>(); </a:t>
            </a:r>
          </a:p>
          <a:p>
            <a:pPr lvl="1"/>
            <a:r>
              <a:rPr lang="fr-FR" dirty="0">
                <a:solidFill>
                  <a:schemeClr val="tx1">
                    <a:lumMod val="75000"/>
                    <a:lumOff val="25000"/>
                  </a:schemeClr>
                </a:solidFill>
              </a:rPr>
              <a:t>}</a:t>
            </a:r>
          </a:p>
          <a:p>
            <a:pPr lvl="1"/>
            <a:endParaRPr lang="fr-FR" dirty="0">
              <a:solidFill>
                <a:schemeClr val="tx1">
                  <a:lumMod val="75000"/>
                  <a:lumOff val="25000"/>
                </a:schemeClr>
              </a:solidFill>
            </a:endParaRPr>
          </a:p>
          <a:p>
            <a:r>
              <a:rPr lang="fr-FR" b="1" dirty="0">
                <a:solidFill>
                  <a:schemeClr val="tx1">
                    <a:lumMod val="75000"/>
                    <a:lumOff val="25000"/>
                  </a:schemeClr>
                </a:solidFill>
              </a:rPr>
              <a:t>Python</a:t>
            </a:r>
            <a:endParaRPr lang="fr-FR" dirty="0">
              <a:solidFill>
                <a:schemeClr val="tx1">
                  <a:lumMod val="75000"/>
                  <a:lumOff val="25000"/>
                </a:schemeClr>
              </a:solidFill>
            </a:endParaRPr>
          </a:p>
          <a:p>
            <a:pPr lvl="1"/>
            <a:r>
              <a:rPr lang="en-US" dirty="0" err="1">
                <a:solidFill>
                  <a:schemeClr val="tx1">
                    <a:lumMod val="75000"/>
                    <a:lumOff val="25000"/>
                  </a:schemeClr>
                </a:solidFill>
              </a:rPr>
              <a:t>producer.produce</a:t>
            </a:r>
            <a:r>
              <a:rPr lang="en-US" dirty="0">
                <a:solidFill>
                  <a:schemeClr val="tx1">
                    <a:lumMod val="75000"/>
                    <a:lumOff val="25000"/>
                  </a:schemeClr>
                </a:solidFill>
              </a:rPr>
              <a:t>(topic, key="key", value="value")</a:t>
            </a:r>
          </a:p>
          <a:p>
            <a:pPr lvl="1"/>
            <a:r>
              <a:rPr lang="fr-FR" dirty="0" err="1">
                <a:solidFill>
                  <a:schemeClr val="tx1">
                    <a:lumMod val="75000"/>
                    <a:lumOff val="25000"/>
                  </a:schemeClr>
                </a:solidFill>
              </a:rPr>
              <a:t>producer.flush</a:t>
            </a:r>
            <a:r>
              <a:rPr lang="fr-FR" dirty="0">
                <a:solidFill>
                  <a:schemeClr val="tx1">
                    <a:lumMod val="75000"/>
                    <a:lumOff val="25000"/>
                  </a:schemeClr>
                </a:solidFill>
              </a:rPr>
              <a:t>()</a:t>
            </a:r>
          </a:p>
          <a:p>
            <a:endParaRPr lang="fr-FR" dirty="0">
              <a:solidFill>
                <a:schemeClr val="tx1">
                  <a:lumMod val="75000"/>
                  <a:lumOff val="25000"/>
                </a:schemeClr>
              </a:solidFill>
            </a:endParaRP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6508298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9472B-BFAD-4202-B6F1-2684462CC9F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239EF17-4EAE-D75B-4570-8F42047EBCF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Envoi asynchrone avec callback</a:t>
            </a:r>
          </a:p>
        </p:txBody>
      </p:sp>
      <p:sp>
        <p:nvSpPr>
          <p:cNvPr id="6" name="TextBox 13">
            <a:extLst>
              <a:ext uri="{FF2B5EF4-FFF2-40B4-BE49-F238E27FC236}">
                <a16:creationId xmlns:a16="http://schemas.microsoft.com/office/drawing/2014/main" id="{FB9495BD-053F-6451-FB10-0134B74156C5}"/>
              </a:ext>
            </a:extLst>
          </p:cNvPr>
          <p:cNvSpPr txBox="1"/>
          <p:nvPr/>
        </p:nvSpPr>
        <p:spPr>
          <a:xfrm>
            <a:off x="192216" y="923831"/>
            <a:ext cx="10104377" cy="8987076"/>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p>
          <a:p>
            <a:endParaRPr lang="fr-FR" dirty="0"/>
          </a:p>
          <a:p>
            <a:r>
              <a:rPr lang="en-US" dirty="0">
                <a:solidFill>
                  <a:schemeClr val="tx1">
                    <a:lumMod val="75000"/>
                    <a:lumOff val="25000"/>
                  </a:schemeClr>
                </a:solidFill>
              </a:rPr>
              <a:t>private class </a:t>
            </a:r>
            <a:r>
              <a:rPr lang="en-US" dirty="0" err="1">
                <a:solidFill>
                  <a:schemeClr val="tx1">
                    <a:lumMod val="75000"/>
                    <a:lumOff val="25000"/>
                  </a:schemeClr>
                </a:solidFill>
              </a:rPr>
              <a:t>DemoProducerCallback</a:t>
            </a:r>
            <a:r>
              <a:rPr lang="en-US" dirty="0">
                <a:solidFill>
                  <a:schemeClr val="tx1">
                    <a:lumMod val="75000"/>
                    <a:lumOff val="25000"/>
                  </a:schemeClr>
                </a:solidFill>
              </a:rPr>
              <a:t> implements Callback { </a:t>
            </a:r>
          </a:p>
          <a:p>
            <a:pPr lvl="1"/>
            <a:r>
              <a:rPr lang="fr-FR" dirty="0">
                <a:solidFill>
                  <a:schemeClr val="tx1">
                    <a:lumMod val="75000"/>
                    <a:lumOff val="25000"/>
                  </a:schemeClr>
                </a:solidFill>
              </a:rPr>
              <a:t>@Override </a:t>
            </a:r>
          </a:p>
          <a:p>
            <a:pPr lvl="1"/>
            <a:r>
              <a:rPr lang="pt-BR" dirty="0">
                <a:solidFill>
                  <a:schemeClr val="tx1">
                    <a:lumMod val="75000"/>
                    <a:lumOff val="25000"/>
                  </a:schemeClr>
                </a:solidFill>
              </a:rPr>
              <a:t>public void onCompletion(RecordMetadata recordMetadata, Exception e) { </a:t>
            </a:r>
          </a:p>
          <a:p>
            <a:pPr lvl="2"/>
            <a:r>
              <a:rPr lang="fr-FR" dirty="0">
                <a:solidFill>
                  <a:schemeClr val="tx1">
                    <a:lumMod val="75000"/>
                    <a:lumOff val="25000"/>
                  </a:schemeClr>
                </a:solidFill>
              </a:rPr>
              <a:t>if (e != </a:t>
            </a:r>
            <a:r>
              <a:rPr lang="fr-FR" dirty="0" err="1">
                <a:solidFill>
                  <a:schemeClr val="tx1">
                    <a:lumMod val="75000"/>
                    <a:lumOff val="25000"/>
                  </a:schemeClr>
                </a:solidFill>
              </a:rPr>
              <a:t>null</a:t>
            </a:r>
            <a:r>
              <a:rPr lang="fr-FR" dirty="0">
                <a:solidFill>
                  <a:schemeClr val="tx1">
                    <a:lumMod val="75000"/>
                    <a:lumOff val="25000"/>
                  </a:schemeClr>
                </a:solidFill>
              </a:rPr>
              <a:t>) { </a:t>
            </a:r>
          </a:p>
          <a:p>
            <a:pPr lvl="2"/>
            <a:r>
              <a:rPr lang="fr-FR" dirty="0" err="1">
                <a:solidFill>
                  <a:schemeClr val="tx1">
                    <a:lumMod val="75000"/>
                    <a:lumOff val="25000"/>
                  </a:schemeClr>
                </a:solidFill>
              </a:rPr>
              <a:t>e.printStackTrace</a:t>
            </a:r>
            <a:r>
              <a:rPr lang="fr-FR" dirty="0">
                <a:solidFill>
                  <a:schemeClr val="tx1">
                    <a:lumMod val="75000"/>
                    <a:lumOff val="25000"/>
                  </a:schemeClr>
                </a:solidFill>
              </a:rPr>
              <a:t>(); </a:t>
            </a:r>
          </a:p>
          <a:p>
            <a:pPr lvl="2"/>
            <a:r>
              <a:rPr lang="fr-FR" dirty="0">
                <a:solidFill>
                  <a:schemeClr val="tx1">
                    <a:lumMod val="75000"/>
                    <a:lumOff val="25000"/>
                  </a:schemeClr>
                </a:solidFill>
              </a:rPr>
              <a:t>} </a:t>
            </a:r>
          </a:p>
          <a:p>
            <a:pPr lvl="1"/>
            <a:r>
              <a:rPr lang="fr-FR" dirty="0">
                <a:solidFill>
                  <a:schemeClr val="tx1">
                    <a:lumMod val="75000"/>
                    <a:lumOff val="25000"/>
                  </a:schemeClr>
                </a:solidFill>
              </a:rPr>
              <a:t>}</a:t>
            </a:r>
          </a:p>
          <a:p>
            <a:r>
              <a:rPr lang="fr-FR" dirty="0">
                <a:solidFill>
                  <a:schemeClr val="tx1">
                    <a:lumMod val="75000"/>
                    <a:lumOff val="25000"/>
                  </a:schemeClr>
                </a:solidFill>
              </a:rPr>
              <a:t>}</a:t>
            </a: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dirty="0" err="1">
                <a:solidFill>
                  <a:schemeClr val="tx1">
                    <a:lumMod val="75000"/>
                    <a:lumOff val="25000"/>
                  </a:schemeClr>
                </a:solidFill>
              </a:rPr>
              <a:t>ProducerRecord</a:t>
            </a:r>
            <a:r>
              <a:rPr lang="fr-FR" dirty="0">
                <a:solidFill>
                  <a:schemeClr val="tx1">
                    <a:lumMod val="75000"/>
                    <a:lumOff val="25000"/>
                  </a:schemeClr>
                </a:solidFill>
              </a:rPr>
              <a:t>&lt;String, String&gt; record =</a:t>
            </a:r>
          </a:p>
          <a:p>
            <a:r>
              <a:rPr lang="en-US" dirty="0">
                <a:solidFill>
                  <a:schemeClr val="tx1">
                    <a:lumMod val="75000"/>
                    <a:lumOff val="25000"/>
                  </a:schemeClr>
                </a:solidFill>
              </a:rPr>
              <a:t>new </a:t>
            </a:r>
            <a:r>
              <a:rPr lang="en-US" dirty="0" err="1">
                <a:solidFill>
                  <a:schemeClr val="tx1">
                    <a:lumMod val="75000"/>
                    <a:lumOff val="25000"/>
                  </a:schemeClr>
                </a:solidFill>
              </a:rPr>
              <a:t>ProducerRecord</a:t>
            </a:r>
            <a:r>
              <a:rPr lang="en-US" dirty="0">
                <a:solidFill>
                  <a:schemeClr val="tx1">
                    <a:lumMod val="75000"/>
                    <a:lumOff val="25000"/>
                  </a:schemeClr>
                </a:solidFill>
              </a:rPr>
              <a:t>&lt;&gt;("</a:t>
            </a:r>
            <a:r>
              <a:rPr lang="en-US" dirty="0" err="1">
                <a:solidFill>
                  <a:schemeClr val="tx1">
                    <a:lumMod val="75000"/>
                    <a:lumOff val="25000"/>
                  </a:schemeClr>
                </a:solidFill>
              </a:rPr>
              <a:t>CustomerCountry</a:t>
            </a:r>
            <a:r>
              <a:rPr lang="en-US" dirty="0">
                <a:solidFill>
                  <a:schemeClr val="tx1">
                    <a:lumMod val="75000"/>
                    <a:lumOff val="25000"/>
                  </a:schemeClr>
                </a:solidFill>
              </a:rPr>
              <a:t>", "Biomedical Materials", "USA");</a:t>
            </a:r>
          </a:p>
          <a:p>
            <a:r>
              <a:rPr lang="en-US" dirty="0" err="1">
                <a:solidFill>
                  <a:schemeClr val="tx1">
                    <a:lumMod val="75000"/>
                    <a:lumOff val="25000"/>
                  </a:schemeClr>
                </a:solidFill>
              </a:rPr>
              <a:t>producer.send</a:t>
            </a:r>
            <a:r>
              <a:rPr lang="en-US" dirty="0">
                <a:solidFill>
                  <a:schemeClr val="tx1">
                    <a:lumMod val="75000"/>
                    <a:lumOff val="25000"/>
                  </a:schemeClr>
                </a:solidFill>
              </a:rPr>
              <a:t>(record, </a:t>
            </a:r>
            <a:r>
              <a:rPr lang="en-US" b="1" dirty="0">
                <a:solidFill>
                  <a:schemeClr val="tx1">
                    <a:lumMod val="75000"/>
                    <a:lumOff val="25000"/>
                  </a:schemeClr>
                </a:solidFill>
              </a:rPr>
              <a:t>new </a:t>
            </a:r>
            <a:r>
              <a:rPr lang="en-US" b="1" dirty="0" err="1">
                <a:solidFill>
                  <a:schemeClr val="tx1">
                    <a:lumMod val="75000"/>
                    <a:lumOff val="25000"/>
                  </a:schemeClr>
                </a:solidFill>
              </a:rPr>
              <a:t>DemoProducerCallback</a:t>
            </a:r>
            <a:r>
              <a:rPr lang="en-US" b="1" dirty="0">
                <a:solidFill>
                  <a:schemeClr val="tx1">
                    <a:lumMod val="75000"/>
                    <a:lumOff val="25000"/>
                  </a:schemeClr>
                </a:solidFill>
              </a:rPr>
              <a:t>()</a:t>
            </a:r>
            <a:r>
              <a:rPr lang="en-US" dirty="0">
                <a:solidFill>
                  <a:schemeClr val="tx1">
                    <a:lumMod val="75000"/>
                    <a:lumOff val="25000"/>
                  </a:schemeClr>
                </a:solidFill>
              </a:rPr>
              <a:t>);</a:t>
            </a:r>
          </a:p>
          <a:p>
            <a:endParaRPr lang="fr-FR" dirty="0">
              <a:solidFill>
                <a:schemeClr val="tx1">
                  <a:lumMod val="75000"/>
                  <a:lumOff val="25000"/>
                </a:schemeClr>
              </a:solidFill>
            </a:endParaRP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47168188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47B6B3-1B2D-4301-E5FE-836A039E79F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CA2C3C7-FDBD-E47F-E950-EF263D9AF4E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Méthode flush</a:t>
            </a:r>
          </a:p>
        </p:txBody>
      </p:sp>
      <p:sp>
        <p:nvSpPr>
          <p:cNvPr id="6" name="TextBox 13">
            <a:extLst>
              <a:ext uri="{FF2B5EF4-FFF2-40B4-BE49-F238E27FC236}">
                <a16:creationId xmlns:a16="http://schemas.microsoft.com/office/drawing/2014/main" id="{FFCAECDF-C60E-6037-BAD5-7F19FC6CD244}"/>
              </a:ext>
            </a:extLst>
          </p:cNvPr>
          <p:cNvSpPr txBox="1"/>
          <p:nvPr/>
        </p:nvSpPr>
        <p:spPr>
          <a:xfrm>
            <a:off x="192216" y="923831"/>
            <a:ext cx="10104377" cy="7694414"/>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Sur le </a:t>
            </a:r>
            <a:r>
              <a:rPr lang="fr-FR" sz="2400" dirty="0" err="1">
                <a:solidFill>
                  <a:schemeClr val="tx1">
                    <a:lumMod val="75000"/>
                    <a:lumOff val="25000"/>
                  </a:schemeClr>
                </a:solidFill>
              </a:rPr>
              <a:t>producer</a:t>
            </a:r>
            <a:r>
              <a:rPr lang="fr-FR" sz="2400" dirty="0">
                <a:solidFill>
                  <a:schemeClr val="tx1">
                    <a:lumMod val="75000"/>
                    <a:lumOff val="25000"/>
                  </a:schemeClr>
                </a:solidFill>
              </a:rPr>
              <a:t> la méthode </a:t>
            </a:r>
            <a:r>
              <a:rPr lang="fr-FR" sz="2400" b="1" i="1" dirty="0">
                <a:solidFill>
                  <a:schemeClr val="tx1">
                    <a:lumMod val="75000"/>
                    <a:lumOff val="25000"/>
                  </a:schemeClr>
                </a:solidFill>
              </a:rPr>
              <a:t>flush() </a:t>
            </a:r>
            <a:r>
              <a:rPr lang="fr-FR" sz="2400" dirty="0">
                <a:solidFill>
                  <a:schemeClr val="tx1">
                    <a:lumMod val="75000"/>
                    <a:lumOff val="25000"/>
                  </a:schemeClr>
                </a:solidFill>
              </a:rPr>
              <a:t>permet de vider le batch des messages en attente d’émission.</a:t>
            </a: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r>
              <a:rPr lang="fr-FR" sz="2400" dirty="0">
                <a:solidFill>
                  <a:schemeClr val="tx1">
                    <a:lumMod val="75000"/>
                    <a:lumOff val="25000"/>
                  </a:schemeClr>
                </a:solidFill>
              </a:rPr>
              <a:t>Elle peut être utilisée pour s’assurer que tous les messages envoyés par </a:t>
            </a:r>
            <a:r>
              <a:rPr lang="fr-FR" sz="2400" dirty="0" err="1">
                <a:solidFill>
                  <a:schemeClr val="tx1">
                    <a:lumMod val="75000"/>
                    <a:lumOff val="25000"/>
                  </a:schemeClr>
                </a:solidFill>
              </a:rPr>
              <a:t>send</a:t>
            </a:r>
            <a:r>
              <a:rPr lang="fr-FR" sz="2400" dirty="0">
                <a:solidFill>
                  <a:schemeClr val="tx1">
                    <a:lumMod val="75000"/>
                    <a:lumOff val="25000"/>
                  </a:schemeClr>
                </a:solidFill>
              </a:rPr>
              <a:t>() sont vraiment parvenus au broker</a:t>
            </a:r>
          </a:p>
          <a:p>
            <a:endParaRPr lang="fr-FR" dirty="0">
              <a:solidFill>
                <a:schemeClr val="tx1">
                  <a:lumMod val="75000"/>
                  <a:lumOff val="25000"/>
                </a:schemeClr>
              </a:solidFill>
            </a:endParaRPr>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9250762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5D0AA-8A07-5F15-ED9F-2BCB17E4719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1953538-F8EB-2152-C7D2-024066ECB2A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Sérialiseurs</a:t>
            </a:r>
          </a:p>
        </p:txBody>
      </p:sp>
      <p:sp>
        <p:nvSpPr>
          <p:cNvPr id="6" name="TextBox 13">
            <a:extLst>
              <a:ext uri="{FF2B5EF4-FFF2-40B4-BE49-F238E27FC236}">
                <a16:creationId xmlns:a16="http://schemas.microsoft.com/office/drawing/2014/main" id="{CF25A077-26E0-B3B0-D666-246D76BA7EFE}"/>
              </a:ext>
            </a:extLst>
          </p:cNvPr>
          <p:cNvSpPr txBox="1"/>
          <p:nvPr/>
        </p:nvSpPr>
        <p:spPr>
          <a:xfrm>
            <a:off x="192216" y="923831"/>
            <a:ext cx="10104377" cy="8494633"/>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La librairie </a:t>
            </a:r>
            <a:r>
              <a:rPr lang="fr-FR" sz="2400" i="1" dirty="0">
                <a:solidFill>
                  <a:schemeClr val="tx1">
                    <a:lumMod val="75000"/>
                    <a:lumOff val="25000"/>
                  </a:schemeClr>
                </a:solidFill>
              </a:rPr>
              <a:t>Kafka </a:t>
            </a:r>
            <a:r>
              <a:rPr lang="fr-FR" sz="2400" dirty="0">
                <a:solidFill>
                  <a:schemeClr val="tx1">
                    <a:lumMod val="75000"/>
                    <a:lumOff val="25000"/>
                  </a:schemeClr>
                </a:solidFill>
              </a:rPr>
              <a:t>inclut des (dé)sérialiseurs pour les types primitifs </a:t>
            </a:r>
            <a:r>
              <a:rPr lang="fr-FR" sz="2400" i="1" dirty="0">
                <a:solidFill>
                  <a:schemeClr val="tx1">
                    <a:lumMod val="75000"/>
                    <a:lumOff val="25000"/>
                  </a:schemeClr>
                </a:solidFill>
              </a:rPr>
              <a:t>string</a:t>
            </a:r>
            <a:r>
              <a:rPr lang="fr-FR" sz="2400" dirty="0">
                <a:solidFill>
                  <a:schemeClr val="tx1">
                    <a:lumMod val="75000"/>
                    <a:lumOff val="25000"/>
                  </a:schemeClr>
                </a:solidFill>
              </a:rPr>
              <a:t>, </a:t>
            </a:r>
            <a:r>
              <a:rPr lang="fr-FR" sz="2400" i="1" dirty="0" err="1">
                <a:solidFill>
                  <a:schemeClr val="tx1">
                    <a:lumMod val="75000"/>
                    <a:lumOff val="25000"/>
                  </a:schemeClr>
                </a:solidFill>
              </a:rPr>
              <a:t>integer</a:t>
            </a:r>
            <a:r>
              <a:rPr lang="fr-FR" sz="2400" i="1" dirty="0">
                <a:solidFill>
                  <a:schemeClr val="tx1">
                    <a:lumMod val="75000"/>
                    <a:lumOff val="25000"/>
                  </a:schemeClr>
                </a:solidFill>
              </a:rPr>
              <a:t> </a:t>
            </a:r>
            <a:r>
              <a:rPr lang="fr-FR" sz="2400" dirty="0">
                <a:solidFill>
                  <a:schemeClr val="tx1">
                    <a:lumMod val="75000"/>
                    <a:lumOff val="25000"/>
                  </a:schemeClr>
                </a:solidFill>
              </a:rPr>
              <a:t>etc.</a:t>
            </a:r>
          </a:p>
          <a:p>
            <a:endParaRPr lang="fr-FR" sz="2400" dirty="0">
              <a:solidFill>
                <a:schemeClr val="tx1">
                  <a:lumMod val="75000"/>
                  <a:lumOff val="25000"/>
                </a:schemeClr>
              </a:solidFill>
            </a:endParaRPr>
          </a:p>
          <a:p>
            <a:r>
              <a:rPr lang="fr-FR" sz="2400" dirty="0">
                <a:solidFill>
                  <a:schemeClr val="tx1">
                    <a:lumMod val="75000"/>
                    <a:lumOff val="25000"/>
                  </a:schemeClr>
                </a:solidFill>
              </a:rPr>
              <a:t>Pour des objets du domaine, il faut implémenter ses propres sérialiseurs/</a:t>
            </a:r>
            <a:r>
              <a:rPr lang="fr-FR" sz="2400" dirty="0" err="1">
                <a:solidFill>
                  <a:schemeClr val="tx1">
                    <a:lumMod val="75000"/>
                    <a:lumOff val="25000"/>
                  </a:schemeClr>
                </a:solidFill>
              </a:rPr>
              <a:t>désérialiseurs</a:t>
            </a:r>
            <a:r>
              <a:rPr lang="fr-FR" sz="2400" dirty="0">
                <a:solidFill>
                  <a:schemeClr val="tx1">
                    <a:lumMod val="75000"/>
                    <a:lumOff val="25000"/>
                  </a:schemeClr>
                </a:solidFill>
              </a:rPr>
              <a:t> en s’appuyant sur des librairies comme </a:t>
            </a:r>
            <a:r>
              <a:rPr lang="fr-FR" sz="2400" i="1" dirty="0" err="1">
                <a:solidFill>
                  <a:schemeClr val="tx1">
                    <a:lumMod val="75000"/>
                    <a:lumOff val="25000"/>
                  </a:schemeClr>
                </a:solidFill>
              </a:rPr>
              <a:t>Avro</a:t>
            </a:r>
            <a:r>
              <a:rPr lang="fr-FR" sz="2400" dirty="0">
                <a:solidFill>
                  <a:schemeClr val="tx1">
                    <a:lumMod val="75000"/>
                    <a:lumOff val="25000"/>
                  </a:schemeClr>
                </a:solidFill>
              </a:rPr>
              <a:t>, </a:t>
            </a:r>
            <a:r>
              <a:rPr lang="fr-FR" sz="2400" i="1" dirty="0" err="1">
                <a:solidFill>
                  <a:schemeClr val="tx1">
                    <a:lumMod val="75000"/>
                    <a:lumOff val="25000"/>
                  </a:schemeClr>
                </a:solidFill>
              </a:rPr>
              <a:t>Thrift</a:t>
            </a:r>
            <a:r>
              <a:rPr lang="fr-FR" sz="2400" dirty="0">
                <a:solidFill>
                  <a:schemeClr val="tx1">
                    <a:lumMod val="75000"/>
                    <a:lumOff val="25000"/>
                  </a:schemeClr>
                </a:solidFill>
              </a:rPr>
              <a:t>, </a:t>
            </a:r>
            <a:r>
              <a:rPr lang="fr-FR" sz="2400" i="1" dirty="0" err="1">
                <a:solidFill>
                  <a:schemeClr val="tx1">
                    <a:lumMod val="75000"/>
                    <a:lumOff val="25000"/>
                  </a:schemeClr>
                </a:solidFill>
              </a:rPr>
              <a:t>Protobuf</a:t>
            </a:r>
            <a:r>
              <a:rPr lang="fr-FR" sz="2400" i="1" dirty="0">
                <a:solidFill>
                  <a:schemeClr val="tx1">
                    <a:lumMod val="75000"/>
                    <a:lumOff val="25000"/>
                  </a:schemeClr>
                </a:solidFill>
              </a:rPr>
              <a:t> </a:t>
            </a:r>
            <a:r>
              <a:rPr lang="fr-FR" sz="2400" dirty="0">
                <a:solidFill>
                  <a:schemeClr val="tx1">
                    <a:lumMod val="75000"/>
                    <a:lumOff val="25000"/>
                  </a:schemeClr>
                </a:solidFill>
              </a:rPr>
              <a:t>ou </a:t>
            </a:r>
            <a:r>
              <a:rPr lang="fr-FR" sz="2400" i="1" dirty="0">
                <a:solidFill>
                  <a:schemeClr val="tx1">
                    <a:lumMod val="75000"/>
                    <a:lumOff val="25000"/>
                  </a:schemeClr>
                </a:solidFill>
              </a:rPr>
              <a:t>Jackson</a:t>
            </a:r>
          </a:p>
          <a:p>
            <a:endParaRPr lang="fr-FR" sz="2400" dirty="0">
              <a:solidFill>
                <a:schemeClr val="tx1">
                  <a:lumMod val="75000"/>
                  <a:lumOff val="25000"/>
                </a:schemeClr>
              </a:solidFill>
            </a:endParaRPr>
          </a:p>
          <a:p>
            <a:r>
              <a:rPr lang="fr-FR" sz="2400" dirty="0">
                <a:solidFill>
                  <a:schemeClr val="tx1">
                    <a:lumMod val="75000"/>
                    <a:lumOff val="25000"/>
                  </a:schemeClr>
                </a:solidFill>
              </a:rPr>
              <a:t>Certains sérialiseurs permettent une gestion fine des évolutions des formats de messages via les </a:t>
            </a:r>
            <a:r>
              <a:rPr lang="fr-FR" sz="2400" b="1" i="1" dirty="0" err="1">
                <a:solidFill>
                  <a:schemeClr val="tx1">
                    <a:lumMod val="75000"/>
                    <a:lumOff val="25000"/>
                  </a:schemeClr>
                </a:solidFill>
              </a:rPr>
              <a:t>Schema</a:t>
            </a:r>
            <a:r>
              <a:rPr lang="fr-FR" sz="2400" b="1" i="1" dirty="0">
                <a:solidFill>
                  <a:schemeClr val="tx1">
                    <a:lumMod val="75000"/>
                    <a:lumOff val="25000"/>
                  </a:schemeClr>
                </a:solidFill>
              </a:rPr>
              <a:t> </a:t>
            </a:r>
            <a:r>
              <a:rPr lang="fr-FR" sz="2400" b="1" i="1" dirty="0" err="1">
                <a:solidFill>
                  <a:schemeClr val="tx1">
                    <a:lumMod val="75000"/>
                    <a:lumOff val="25000"/>
                  </a:schemeClr>
                </a:solidFill>
              </a:rPr>
              <a:t>Registry</a:t>
            </a:r>
            <a:endParaRPr lang="fr-FR" sz="2400" dirty="0">
              <a:solidFill>
                <a:schemeClr val="tx1">
                  <a:lumMod val="75000"/>
                  <a:lumOff val="25000"/>
                </a:schemeClr>
              </a:solidFill>
            </a:endParaRPr>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5682938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51AC1-FDF2-E82B-1B12-E9194BE89AA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DCDDB05-763A-6161-0EBA-10CE00CA16D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Producer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A7F336E4-F538-9D00-F97C-1F21094150BA}"/>
              </a:ext>
            </a:extLst>
          </p:cNvPr>
          <p:cNvSpPr txBox="1"/>
          <p:nvPr/>
        </p:nvSpPr>
        <p:spPr>
          <a:xfrm>
            <a:off x="376774" y="591322"/>
            <a:ext cx="10104377" cy="6186309"/>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sz="2400" dirty="0">
              <a:solidFill>
                <a:schemeClr val="tx1">
                  <a:lumMod val="75000"/>
                  <a:lumOff val="25000"/>
                </a:schemeClr>
              </a:solidFill>
            </a:endParaRPr>
          </a:p>
          <a:p>
            <a:r>
              <a:rPr lang="fr-FR" sz="1400" dirty="0" err="1">
                <a:solidFill>
                  <a:schemeClr val="tx1">
                    <a:lumMod val="75000"/>
                    <a:lumOff val="25000"/>
                  </a:schemeClr>
                </a:solidFill>
              </a:rPr>
              <a:t>Properties</a:t>
            </a:r>
            <a:r>
              <a:rPr lang="fr-FR" sz="1400" dirty="0">
                <a:solidFill>
                  <a:schemeClr val="tx1">
                    <a:lumMod val="75000"/>
                    <a:lumOff val="25000"/>
                  </a:schemeClr>
                </a:solidFill>
              </a:rPr>
              <a:t> </a:t>
            </a:r>
            <a:r>
              <a:rPr lang="fr-FR" sz="1400" dirty="0" err="1">
                <a:solidFill>
                  <a:schemeClr val="tx1">
                    <a:lumMod val="75000"/>
                    <a:lumOff val="25000"/>
                  </a:schemeClr>
                </a:solidFill>
              </a:rPr>
              <a:t>props</a:t>
            </a:r>
            <a:r>
              <a:rPr lang="fr-FR" sz="1400" dirty="0">
                <a:solidFill>
                  <a:schemeClr val="tx1">
                    <a:lumMod val="75000"/>
                    <a:lumOff val="25000"/>
                  </a:schemeClr>
                </a:solidFill>
              </a:rPr>
              <a:t> = new </a:t>
            </a:r>
            <a:r>
              <a:rPr lang="fr-FR" sz="1400" dirty="0" err="1">
                <a:solidFill>
                  <a:schemeClr val="tx1">
                    <a:lumMod val="75000"/>
                    <a:lumOff val="25000"/>
                  </a:schemeClr>
                </a:solidFill>
              </a:rPr>
              <a:t>Properties</a:t>
            </a:r>
            <a:r>
              <a:rPr lang="fr-FR" sz="1400" dirty="0">
                <a:solidFill>
                  <a:schemeClr val="tx1">
                    <a:lumMod val="75000"/>
                    <a:lumOff val="25000"/>
                  </a:schemeClr>
                </a:solidFill>
              </a:rPr>
              <a:t>();</a:t>
            </a:r>
          </a:p>
          <a:p>
            <a:r>
              <a:rPr lang="fr-FR" sz="1400" dirty="0" err="1">
                <a:solidFill>
                  <a:schemeClr val="tx1">
                    <a:lumMod val="75000"/>
                    <a:lumOff val="25000"/>
                  </a:schemeClr>
                </a:solidFill>
              </a:rPr>
              <a:t>props.put</a:t>
            </a:r>
            <a:r>
              <a:rPr lang="fr-FR" sz="1400" dirty="0">
                <a:solidFill>
                  <a:schemeClr val="tx1">
                    <a:lumMod val="75000"/>
                    <a:lumOff val="25000"/>
                  </a:schemeClr>
                </a:solidFill>
              </a:rPr>
              <a:t>("</a:t>
            </a:r>
            <a:r>
              <a:rPr lang="fr-FR" sz="1400" dirty="0" err="1">
                <a:solidFill>
                  <a:schemeClr val="tx1">
                    <a:lumMod val="75000"/>
                    <a:lumOff val="25000"/>
                  </a:schemeClr>
                </a:solidFill>
              </a:rPr>
              <a:t>bootstrap.servers</a:t>
            </a:r>
            <a:r>
              <a:rPr lang="fr-FR" sz="1400" dirty="0">
                <a:solidFill>
                  <a:schemeClr val="tx1">
                    <a:lumMod val="75000"/>
                    <a:lumOff val="25000"/>
                  </a:schemeClr>
                </a:solidFill>
              </a:rPr>
              <a:t>", "localhost:19092"); </a:t>
            </a:r>
          </a:p>
          <a:p>
            <a:r>
              <a:rPr lang="fr-FR" sz="1400" dirty="0" err="1">
                <a:solidFill>
                  <a:schemeClr val="tx1">
                    <a:lumMod val="75000"/>
                    <a:lumOff val="25000"/>
                  </a:schemeClr>
                </a:solidFill>
              </a:rPr>
              <a:t>props.put</a:t>
            </a:r>
            <a:r>
              <a:rPr lang="fr-FR" sz="1400" dirty="0">
                <a:solidFill>
                  <a:schemeClr val="tx1">
                    <a:lumMod val="75000"/>
                    <a:lumOff val="25000"/>
                  </a:schemeClr>
                </a:solidFill>
              </a:rPr>
              <a:t>("</a:t>
            </a:r>
            <a:r>
              <a:rPr lang="fr-FR" sz="1400" dirty="0" err="1">
                <a:solidFill>
                  <a:schemeClr val="tx1">
                    <a:lumMod val="75000"/>
                    <a:lumOff val="25000"/>
                  </a:schemeClr>
                </a:solidFill>
              </a:rPr>
              <a:t>acks</a:t>
            </a:r>
            <a:r>
              <a:rPr lang="fr-FR" sz="1400" dirty="0">
                <a:solidFill>
                  <a:schemeClr val="tx1">
                    <a:lumMod val="75000"/>
                    <a:lumOff val="25000"/>
                  </a:schemeClr>
                </a:solidFill>
              </a:rPr>
              <a:t>", "0");</a:t>
            </a:r>
          </a:p>
          <a:p>
            <a:r>
              <a:rPr lang="fr-FR" sz="2400" dirty="0">
                <a:solidFill>
                  <a:schemeClr val="tx1">
                    <a:lumMod val="75000"/>
                    <a:lumOff val="25000"/>
                  </a:schemeClr>
                </a:solidFill>
              </a:rPr>
              <a:t> </a:t>
            </a:r>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5" name="Image 4">
            <a:extLst>
              <a:ext uri="{FF2B5EF4-FFF2-40B4-BE49-F238E27FC236}">
                <a16:creationId xmlns:a16="http://schemas.microsoft.com/office/drawing/2014/main" id="{DC34CAA6-C9D7-BD81-7FE3-5F000657FCD5}"/>
              </a:ext>
            </a:extLst>
          </p:cNvPr>
          <p:cNvPicPr>
            <a:picLocks noChangeAspect="1"/>
          </p:cNvPicPr>
          <p:nvPr/>
        </p:nvPicPr>
        <p:blipFill>
          <a:blip r:embed="rId3"/>
          <a:stretch>
            <a:fillRect/>
          </a:stretch>
        </p:blipFill>
        <p:spPr>
          <a:xfrm>
            <a:off x="3989024" y="2017793"/>
            <a:ext cx="6217245" cy="4325040"/>
          </a:xfrm>
          <a:prstGeom prst="rect">
            <a:avLst/>
          </a:prstGeom>
        </p:spPr>
      </p:pic>
    </p:spTree>
    <p:extLst>
      <p:ext uri="{BB962C8B-B14F-4D97-AF65-F5344CB8AC3E}">
        <p14:creationId xmlns:p14="http://schemas.microsoft.com/office/powerpoint/2010/main" val="18063374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C5F49-7C60-247F-1AA6-F3E2FD2DE46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A3BB859-CD43-1307-6599-EBE2AFB9E1D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Producer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510BCF03-F1E3-C990-E547-6E356F8559F2}"/>
              </a:ext>
            </a:extLst>
          </p:cNvPr>
          <p:cNvSpPr txBox="1"/>
          <p:nvPr/>
        </p:nvSpPr>
        <p:spPr>
          <a:xfrm>
            <a:off x="501464" y="1609631"/>
            <a:ext cx="10104377" cy="3785652"/>
          </a:xfrm>
          <a:prstGeom prst="rect">
            <a:avLst/>
          </a:prstGeom>
          <a:noFill/>
        </p:spPr>
        <p:txBody>
          <a:bodyPr wrap="square">
            <a:spAutoFit/>
          </a:bodyPr>
          <a:lstStyle/>
          <a:p>
            <a:r>
              <a:rPr lang="en-US" sz="2400" b="1" dirty="0">
                <a:solidFill>
                  <a:schemeClr val="tx1">
                    <a:lumMod val="75000"/>
                    <a:lumOff val="25000"/>
                  </a:schemeClr>
                </a:solidFill>
                <a:latin typeface="Aptos" panose="020B0004020202020204" pitchFamily="34" charset="0"/>
              </a:rPr>
              <a:t>acks=0</a:t>
            </a:r>
            <a:r>
              <a:rPr lang="en-US" sz="2400" dirty="0">
                <a:solidFill>
                  <a:schemeClr val="tx1">
                    <a:lumMod val="75000"/>
                    <a:lumOff val="25000"/>
                  </a:schemeClr>
                </a:solidFill>
                <a:latin typeface="Aptos" panose="020B0004020202020204" pitchFamily="34" charset="0"/>
              </a:rPr>
              <a:t> → The producer does </a:t>
            </a:r>
            <a:r>
              <a:rPr lang="en-US" sz="2400" b="1" dirty="0">
                <a:solidFill>
                  <a:schemeClr val="tx1">
                    <a:lumMod val="75000"/>
                    <a:lumOff val="25000"/>
                  </a:schemeClr>
                </a:solidFill>
                <a:latin typeface="Aptos" panose="020B0004020202020204" pitchFamily="34" charset="0"/>
              </a:rPr>
              <a:t>not wait for any acknowledgment</a:t>
            </a:r>
            <a:r>
              <a:rPr lang="en-US" sz="2400" dirty="0">
                <a:solidFill>
                  <a:schemeClr val="tx1">
                    <a:lumMod val="75000"/>
                    <a:lumOff val="25000"/>
                  </a:schemeClr>
                </a:solidFill>
                <a:latin typeface="Aptos" panose="020B0004020202020204" pitchFamily="34" charset="0"/>
              </a:rPr>
              <a:t> from the broker.</a:t>
            </a:r>
          </a:p>
          <a:p>
            <a:endParaRPr lang="en-US" sz="2400" dirty="0">
              <a:solidFill>
                <a:schemeClr val="tx1">
                  <a:lumMod val="75000"/>
                  <a:lumOff val="25000"/>
                </a:schemeClr>
              </a:solidFill>
              <a:latin typeface="Aptos" panose="020B0004020202020204" pitchFamily="34" charset="0"/>
            </a:endParaRPr>
          </a:p>
          <a:p>
            <a:r>
              <a:rPr lang="en-US" sz="2400" dirty="0">
                <a:solidFill>
                  <a:schemeClr val="tx1">
                    <a:lumMod val="75000"/>
                    <a:lumOff val="25000"/>
                  </a:schemeClr>
                </a:solidFill>
                <a:latin typeface="Aptos" panose="020B0004020202020204" pitchFamily="34" charset="0"/>
              </a:rPr>
              <a:t>Messages are considered “sent” as soon as they leave the producer.</a:t>
            </a:r>
          </a:p>
          <a:p>
            <a:r>
              <a:rPr lang="en-US" sz="2400" dirty="0">
                <a:solidFill>
                  <a:schemeClr val="tx1">
                    <a:lumMod val="75000"/>
                    <a:lumOff val="25000"/>
                  </a:schemeClr>
                </a:solidFill>
                <a:latin typeface="Aptos" panose="020B0004020202020204" pitchFamily="34" charset="0"/>
              </a:rPr>
              <a:t>Highest throughput, lowest latency.</a:t>
            </a:r>
          </a:p>
          <a:p>
            <a:endParaRPr lang="en-US" sz="2400" dirty="0">
              <a:solidFill>
                <a:schemeClr val="tx1">
                  <a:lumMod val="75000"/>
                  <a:lumOff val="25000"/>
                </a:schemeClr>
              </a:solidFill>
              <a:latin typeface="Aptos" panose="020B0004020202020204" pitchFamily="34" charset="0"/>
            </a:endParaRPr>
          </a:p>
          <a:p>
            <a:r>
              <a:rPr lang="en-US" sz="2400" dirty="0">
                <a:solidFill>
                  <a:schemeClr val="tx1">
                    <a:lumMod val="75000"/>
                    <a:lumOff val="25000"/>
                  </a:schemeClr>
                </a:solidFill>
                <a:latin typeface="Aptos" panose="020B0004020202020204" pitchFamily="34" charset="0"/>
              </a:rPr>
              <a:t>No guarantee that the broker actually received the record (messages can be lost if broker crashes or network fails).</a:t>
            </a:r>
          </a:p>
          <a:p>
            <a:endParaRPr lang="en-US" sz="2400" dirty="0">
              <a:solidFill>
                <a:schemeClr val="tx1">
                  <a:lumMod val="75000"/>
                  <a:lumOff val="25000"/>
                </a:schemeClr>
              </a:solidFill>
              <a:latin typeface="Aptos" panose="020B0004020202020204" pitchFamily="34" charset="0"/>
            </a:endParaRPr>
          </a:p>
          <a:p>
            <a:r>
              <a:rPr lang="en-US" sz="2400" dirty="0">
                <a:solidFill>
                  <a:schemeClr val="tx1">
                    <a:lumMod val="75000"/>
                    <a:lumOff val="25000"/>
                  </a:schemeClr>
                </a:solidFill>
                <a:latin typeface="Aptos" panose="020B0004020202020204" pitchFamily="34" charset="0"/>
              </a:rPr>
              <a:t>Use only when </a:t>
            </a:r>
            <a:r>
              <a:rPr lang="en-US" sz="2400" b="1" dirty="0">
                <a:solidFill>
                  <a:schemeClr val="tx1">
                    <a:lumMod val="75000"/>
                    <a:lumOff val="25000"/>
                  </a:schemeClr>
                </a:solidFill>
                <a:latin typeface="Aptos" panose="020B0004020202020204" pitchFamily="34" charset="0"/>
              </a:rPr>
              <a:t>speed matters more than reliability</a:t>
            </a:r>
            <a:r>
              <a:rPr lang="en-US" sz="2400" dirty="0">
                <a:solidFill>
                  <a:schemeClr val="tx1">
                    <a:lumMod val="75000"/>
                    <a:lumOff val="25000"/>
                  </a:schemeClr>
                </a:solidFill>
                <a:latin typeface="Aptos" panose="020B0004020202020204" pitchFamily="34" charset="0"/>
              </a:rPr>
              <a:t>.</a:t>
            </a:r>
          </a:p>
        </p:txBody>
      </p:sp>
    </p:spTree>
    <p:extLst>
      <p:ext uri="{BB962C8B-B14F-4D97-AF65-F5344CB8AC3E}">
        <p14:creationId xmlns:p14="http://schemas.microsoft.com/office/powerpoint/2010/main" val="41434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695EF-84F7-D331-3A34-D8391CD9ADF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FD15C65-0BB8-484F-2EFC-4A05222C96F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ORIGINE – Chez LinkedIn</a:t>
            </a:r>
          </a:p>
        </p:txBody>
      </p:sp>
      <p:sp>
        <p:nvSpPr>
          <p:cNvPr id="6" name="TextBox 13">
            <a:extLst>
              <a:ext uri="{FF2B5EF4-FFF2-40B4-BE49-F238E27FC236}">
                <a16:creationId xmlns:a16="http://schemas.microsoft.com/office/drawing/2014/main" id="{D61A6809-4968-D7B6-0C6D-5810E29F887A}"/>
              </a:ext>
            </a:extLst>
          </p:cNvPr>
          <p:cNvSpPr txBox="1"/>
          <p:nvPr/>
        </p:nvSpPr>
        <p:spPr>
          <a:xfrm>
            <a:off x="464872" y="1158723"/>
            <a:ext cx="7695511" cy="584775"/>
          </a:xfrm>
          <a:prstGeom prst="rect">
            <a:avLst/>
          </a:prstGeom>
          <a:noFill/>
        </p:spPr>
        <p:txBody>
          <a:bodyPr wrap="square">
            <a:spAutoFit/>
          </a:bodyPr>
          <a:lstStyle/>
          <a:p>
            <a:r>
              <a:rPr lang="fr-FR" dirty="0"/>
              <a:t> </a:t>
            </a: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
        <p:nvSpPr>
          <p:cNvPr id="9" name="TextBox 13">
            <a:extLst>
              <a:ext uri="{FF2B5EF4-FFF2-40B4-BE49-F238E27FC236}">
                <a16:creationId xmlns:a16="http://schemas.microsoft.com/office/drawing/2014/main" id="{D2779F2A-E823-0CFD-D9FB-D3FB306A345E}"/>
              </a:ext>
            </a:extLst>
          </p:cNvPr>
          <p:cNvSpPr txBox="1"/>
          <p:nvPr/>
        </p:nvSpPr>
        <p:spPr>
          <a:xfrm>
            <a:off x="893309" y="2395980"/>
            <a:ext cx="8426860" cy="2154436"/>
          </a:xfrm>
          <a:prstGeom prst="rect">
            <a:avLst/>
          </a:prstGeom>
          <a:noFill/>
        </p:spPr>
        <p:txBody>
          <a:bodyPr wrap="square">
            <a:spAutoFit/>
          </a:bodyPr>
          <a:lstStyle/>
          <a:p>
            <a:r>
              <a:rPr lang="fr-FR" sz="3200" dirty="0">
                <a:solidFill>
                  <a:schemeClr val="tx1">
                    <a:lumMod val="75000"/>
                    <a:lumOff val="25000"/>
                  </a:schemeClr>
                </a:solidFill>
              </a:rPr>
              <a:t>Un outil est nécessaire pour passer à  l’architecture orientée événements </a:t>
            </a:r>
          </a:p>
          <a:p>
            <a:r>
              <a:rPr lang="fr-FR" sz="3200" dirty="0">
                <a:solidFill>
                  <a:schemeClr val="tx1">
                    <a:lumMod val="75000"/>
                    <a:lumOff val="25000"/>
                  </a:schemeClr>
                </a:solidFill>
              </a:rPr>
              <a:t>en temps-réel</a:t>
            </a:r>
          </a:p>
          <a:p>
            <a:endParaRPr lang="fr-FR" sz="2400" dirty="0">
              <a:solidFill>
                <a:schemeClr val="tx1">
                  <a:lumMod val="75000"/>
                  <a:lumOff val="25000"/>
                </a:schemeClr>
              </a:solidFill>
              <a:cs typeface="Arial" panose="020B0604020202020204" pitchFamily="34" charset="0"/>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pic>
        <p:nvPicPr>
          <p:cNvPr id="2" name="Graphique 1">
            <a:extLst>
              <a:ext uri="{FF2B5EF4-FFF2-40B4-BE49-F238E27FC236}">
                <a16:creationId xmlns:a16="http://schemas.microsoft.com/office/drawing/2014/main" id="{555F98F4-F817-6DA4-0276-9E743B230ED1}"/>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784512" y="4535660"/>
            <a:ext cx="528115" cy="492908"/>
          </a:xfrm>
          <a:prstGeom prst="rect">
            <a:avLst/>
          </a:prstGeom>
        </p:spPr>
      </p:pic>
      <p:sp>
        <p:nvSpPr>
          <p:cNvPr id="5" name="ZoneTexte 4">
            <a:extLst>
              <a:ext uri="{FF2B5EF4-FFF2-40B4-BE49-F238E27FC236}">
                <a16:creationId xmlns:a16="http://schemas.microsoft.com/office/drawing/2014/main" id="{4AECEC83-CFB5-6C30-0634-CBC71D21F449}"/>
              </a:ext>
            </a:extLst>
          </p:cNvPr>
          <p:cNvSpPr txBox="1"/>
          <p:nvPr/>
        </p:nvSpPr>
        <p:spPr>
          <a:xfrm>
            <a:off x="3036815" y="5167701"/>
            <a:ext cx="2147582" cy="307777"/>
          </a:xfrm>
          <a:prstGeom prst="rect">
            <a:avLst/>
          </a:prstGeom>
          <a:solidFill>
            <a:schemeClr val="bg1"/>
          </a:solidFill>
        </p:spPr>
        <p:txBody>
          <a:bodyPr wrap="square" rtlCol="0">
            <a:spAutoFit/>
          </a:bodyPr>
          <a:lstStyle/>
          <a:p>
            <a:pPr algn="ctr"/>
            <a:r>
              <a:rPr lang="fr-FR" sz="1400" b="1" dirty="0">
                <a:solidFill>
                  <a:schemeClr val="tx1">
                    <a:lumMod val="75000"/>
                    <a:lumOff val="25000"/>
                  </a:schemeClr>
                </a:solidFill>
              </a:rPr>
              <a:t>NEHA NARKHEDE</a:t>
            </a:r>
          </a:p>
        </p:txBody>
      </p:sp>
      <p:sp>
        <p:nvSpPr>
          <p:cNvPr id="7" name="ZoneTexte 6">
            <a:extLst>
              <a:ext uri="{FF2B5EF4-FFF2-40B4-BE49-F238E27FC236}">
                <a16:creationId xmlns:a16="http://schemas.microsoft.com/office/drawing/2014/main" id="{A5787FC3-BE10-86A8-7278-6B03039F7EDE}"/>
              </a:ext>
            </a:extLst>
          </p:cNvPr>
          <p:cNvSpPr txBox="1"/>
          <p:nvPr/>
        </p:nvSpPr>
        <p:spPr>
          <a:xfrm>
            <a:off x="8063200" y="4478228"/>
            <a:ext cx="1186624" cy="307777"/>
          </a:xfrm>
          <a:prstGeom prst="rect">
            <a:avLst/>
          </a:prstGeom>
          <a:solidFill>
            <a:schemeClr val="bg1"/>
          </a:solidFill>
        </p:spPr>
        <p:txBody>
          <a:bodyPr wrap="square" rtlCol="0">
            <a:spAutoFit/>
          </a:bodyPr>
          <a:lstStyle/>
          <a:p>
            <a:pPr algn="ctr"/>
            <a:r>
              <a:rPr lang="fr-FR" sz="1400" b="1" dirty="0">
                <a:solidFill>
                  <a:schemeClr val="tx1">
                    <a:lumMod val="75000"/>
                    <a:lumOff val="25000"/>
                  </a:schemeClr>
                </a:solidFill>
              </a:rPr>
              <a:t>JAY KREPS</a:t>
            </a:r>
          </a:p>
        </p:txBody>
      </p:sp>
      <p:sp>
        <p:nvSpPr>
          <p:cNvPr id="8" name="ZoneTexte 7">
            <a:extLst>
              <a:ext uri="{FF2B5EF4-FFF2-40B4-BE49-F238E27FC236}">
                <a16:creationId xmlns:a16="http://schemas.microsoft.com/office/drawing/2014/main" id="{DBDBBC61-173E-19F5-A588-715FD3FB0161}"/>
              </a:ext>
            </a:extLst>
          </p:cNvPr>
          <p:cNvSpPr txBox="1"/>
          <p:nvPr/>
        </p:nvSpPr>
        <p:spPr>
          <a:xfrm>
            <a:off x="6613302" y="6290381"/>
            <a:ext cx="1186624" cy="307777"/>
          </a:xfrm>
          <a:prstGeom prst="rect">
            <a:avLst/>
          </a:prstGeom>
          <a:solidFill>
            <a:schemeClr val="bg1"/>
          </a:solidFill>
        </p:spPr>
        <p:txBody>
          <a:bodyPr wrap="square" rtlCol="0">
            <a:spAutoFit/>
          </a:bodyPr>
          <a:lstStyle/>
          <a:p>
            <a:pPr algn="ctr"/>
            <a:r>
              <a:rPr lang="fr-FR" sz="1400" b="1" dirty="0">
                <a:solidFill>
                  <a:schemeClr val="tx1">
                    <a:lumMod val="75000"/>
                    <a:lumOff val="25000"/>
                  </a:schemeClr>
                </a:solidFill>
              </a:rPr>
              <a:t>JUN RAO</a:t>
            </a:r>
          </a:p>
        </p:txBody>
      </p:sp>
      <p:pic>
        <p:nvPicPr>
          <p:cNvPr id="11" name="Graphique 10">
            <a:extLst>
              <a:ext uri="{FF2B5EF4-FFF2-40B4-BE49-F238E27FC236}">
                <a16:creationId xmlns:a16="http://schemas.microsoft.com/office/drawing/2014/main" id="{6FF825E5-51A4-A120-6898-A3E6D83AE8B2}"/>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8398595" y="3873475"/>
            <a:ext cx="515834" cy="492908"/>
          </a:xfrm>
          <a:prstGeom prst="rect">
            <a:avLst/>
          </a:prstGeom>
        </p:spPr>
      </p:pic>
      <p:pic>
        <p:nvPicPr>
          <p:cNvPr id="13" name="Graphique 12">
            <a:extLst>
              <a:ext uri="{FF2B5EF4-FFF2-40B4-BE49-F238E27FC236}">
                <a16:creationId xmlns:a16="http://schemas.microsoft.com/office/drawing/2014/main" id="{5DAB3159-7837-740F-662B-E154AA15E012}"/>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948697" y="5652506"/>
            <a:ext cx="515834" cy="492908"/>
          </a:xfrm>
          <a:prstGeom prst="rect">
            <a:avLst/>
          </a:prstGeom>
        </p:spPr>
      </p:pic>
    </p:spTree>
    <p:extLst>
      <p:ext uri="{BB962C8B-B14F-4D97-AF65-F5344CB8AC3E}">
        <p14:creationId xmlns:p14="http://schemas.microsoft.com/office/powerpoint/2010/main" val="55501158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A17A8-E89F-20A7-D804-8C7F29A247F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5109068-758F-04C9-9333-4CBB6CF272E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Producer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B502BD0B-BB3C-2141-EFD4-32667364A291}"/>
              </a:ext>
            </a:extLst>
          </p:cNvPr>
          <p:cNvSpPr txBox="1"/>
          <p:nvPr/>
        </p:nvSpPr>
        <p:spPr>
          <a:xfrm>
            <a:off x="501464" y="1609631"/>
            <a:ext cx="10104377" cy="4154984"/>
          </a:xfrm>
          <a:prstGeom prst="rect">
            <a:avLst/>
          </a:prstGeom>
          <a:noFill/>
        </p:spPr>
        <p:txBody>
          <a:bodyPr wrap="square">
            <a:spAutoFit/>
          </a:bodyPr>
          <a:lstStyle/>
          <a:p>
            <a:r>
              <a:rPr lang="en-US" sz="2400" b="1" dirty="0">
                <a:latin typeface="Aptos" panose="020B0004020202020204" pitchFamily="34" charset="0"/>
              </a:rPr>
              <a:t>acks=1 → </a:t>
            </a:r>
            <a:r>
              <a:rPr lang="en-US" sz="2400" dirty="0">
                <a:latin typeface="Aptos" panose="020B0004020202020204" pitchFamily="34" charset="0"/>
              </a:rPr>
              <a:t>The producer waits for acknowledgment from the</a:t>
            </a:r>
            <a:r>
              <a:rPr lang="en-US" sz="2400" b="1" dirty="0">
                <a:latin typeface="Aptos" panose="020B0004020202020204" pitchFamily="34" charset="0"/>
              </a:rPr>
              <a:t> leader broker only.</a:t>
            </a:r>
          </a:p>
          <a:p>
            <a:endParaRPr lang="en-US" sz="2400" dirty="0">
              <a:latin typeface="Aptos" panose="020B0004020202020204" pitchFamily="34" charset="0"/>
            </a:endParaRPr>
          </a:p>
          <a:p>
            <a:r>
              <a:rPr lang="en-US" sz="2400" dirty="0">
                <a:latin typeface="Aptos" panose="020B0004020202020204" pitchFamily="34" charset="0"/>
              </a:rPr>
              <a:t>Write is successful once the leader writes the record to its local log.</a:t>
            </a:r>
          </a:p>
          <a:p>
            <a:endParaRPr lang="en-US" sz="2400" b="1" dirty="0">
              <a:latin typeface="Aptos" panose="020B0004020202020204" pitchFamily="34" charset="0"/>
            </a:endParaRPr>
          </a:p>
          <a:p>
            <a:r>
              <a:rPr lang="en-US" sz="2400" dirty="0">
                <a:latin typeface="Aptos" panose="020B0004020202020204" pitchFamily="34" charset="0"/>
              </a:rPr>
              <a:t>Followers do not need to confirm.</a:t>
            </a:r>
          </a:p>
          <a:p>
            <a:endParaRPr lang="en-US" sz="2400" b="1" dirty="0">
              <a:latin typeface="Aptos" panose="020B0004020202020204" pitchFamily="34" charset="0"/>
            </a:endParaRPr>
          </a:p>
          <a:p>
            <a:r>
              <a:rPr lang="en-US" sz="2400" dirty="0">
                <a:latin typeface="Aptos" panose="020B0004020202020204" pitchFamily="34" charset="0"/>
              </a:rPr>
              <a:t>Faster than acks=all, safer than acks=0.</a:t>
            </a:r>
          </a:p>
          <a:p>
            <a:endParaRPr lang="en-US" sz="2400" dirty="0">
              <a:latin typeface="Aptos" panose="020B0004020202020204" pitchFamily="34" charset="0"/>
            </a:endParaRPr>
          </a:p>
          <a:p>
            <a:r>
              <a:rPr lang="en-US" sz="2400" dirty="0">
                <a:latin typeface="Aptos" panose="020B0004020202020204" pitchFamily="34" charset="0"/>
              </a:rPr>
              <a:t>Risk: If the leader crashes before followers replicate, the message can be lost.</a:t>
            </a:r>
          </a:p>
        </p:txBody>
      </p:sp>
    </p:spTree>
    <p:extLst>
      <p:ext uri="{BB962C8B-B14F-4D97-AF65-F5344CB8AC3E}">
        <p14:creationId xmlns:p14="http://schemas.microsoft.com/office/powerpoint/2010/main" val="41343851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0E324-BE1E-05B4-7B3D-30081D78E65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83CE12BC-202C-3A6E-B426-62D3709B432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Producer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600FA3E5-811F-9B98-865A-9F3B99784BED}"/>
              </a:ext>
            </a:extLst>
          </p:cNvPr>
          <p:cNvSpPr txBox="1"/>
          <p:nvPr/>
        </p:nvSpPr>
        <p:spPr>
          <a:xfrm>
            <a:off x="501464" y="1609631"/>
            <a:ext cx="10104377" cy="4524315"/>
          </a:xfrm>
          <a:prstGeom prst="rect">
            <a:avLst/>
          </a:prstGeom>
          <a:noFill/>
        </p:spPr>
        <p:txBody>
          <a:bodyPr wrap="square">
            <a:spAutoFit/>
          </a:bodyPr>
          <a:lstStyle/>
          <a:p>
            <a:r>
              <a:rPr lang="en-US" sz="2400" b="1" dirty="0">
                <a:latin typeface="Aptos" panose="020B0004020202020204" pitchFamily="34" charset="0"/>
              </a:rPr>
              <a:t>acks=all or -1→ </a:t>
            </a:r>
            <a:r>
              <a:rPr lang="en-US" sz="2400" dirty="0">
                <a:latin typeface="Aptos" panose="020B0004020202020204" pitchFamily="34" charset="0"/>
              </a:rPr>
              <a:t>The producer waits for acknowledgments from all in-sync replicas (ISR) of a partition, including the leader.</a:t>
            </a:r>
          </a:p>
          <a:p>
            <a:endParaRPr lang="en-US" sz="2400" dirty="0">
              <a:latin typeface="Aptos" panose="020B0004020202020204" pitchFamily="34" charset="0"/>
            </a:endParaRPr>
          </a:p>
          <a:p>
            <a:r>
              <a:rPr lang="en-US" sz="2400" dirty="0">
                <a:latin typeface="Aptos" panose="020B0004020202020204" pitchFamily="34" charset="0"/>
              </a:rPr>
              <a:t>Write is successful only when leader and all ISR replicas confirm.</a:t>
            </a:r>
          </a:p>
          <a:p>
            <a:endParaRPr lang="en-US" sz="2400" dirty="0">
              <a:latin typeface="Aptos" panose="020B0004020202020204" pitchFamily="34" charset="0"/>
            </a:endParaRPr>
          </a:p>
          <a:p>
            <a:r>
              <a:rPr lang="en-US" sz="2400" dirty="0">
                <a:latin typeface="Aptos" panose="020B0004020202020204" pitchFamily="34" charset="0"/>
              </a:rPr>
              <a:t>Provides the strongest durability guarantee (no data loss if ISR ≥ </a:t>
            </a:r>
            <a:r>
              <a:rPr lang="en-US" sz="2400" dirty="0" err="1">
                <a:latin typeface="Aptos" panose="020B0004020202020204" pitchFamily="34" charset="0"/>
              </a:rPr>
              <a:t>min.insync.replicas</a:t>
            </a:r>
            <a:r>
              <a:rPr lang="en-US" sz="2400" dirty="0">
                <a:latin typeface="Aptos" panose="020B0004020202020204" pitchFamily="34" charset="0"/>
              </a:rPr>
              <a:t>).</a:t>
            </a:r>
          </a:p>
          <a:p>
            <a:endParaRPr lang="en-US" sz="2400" dirty="0">
              <a:latin typeface="Aptos" panose="020B0004020202020204" pitchFamily="34" charset="0"/>
            </a:endParaRPr>
          </a:p>
          <a:p>
            <a:r>
              <a:rPr lang="en-US" sz="2400" dirty="0">
                <a:latin typeface="Aptos" panose="020B0004020202020204" pitchFamily="34" charset="0"/>
              </a:rPr>
              <a:t>Slower than acks=0 or acks=1, but safest.</a:t>
            </a:r>
          </a:p>
          <a:p>
            <a:r>
              <a:rPr lang="en-US" sz="2400" dirty="0">
                <a:latin typeface="Aptos" panose="020B0004020202020204" pitchFamily="34" charset="0"/>
              </a:rPr>
              <a:t> The setting is even stronger with broker setting </a:t>
            </a:r>
            <a:r>
              <a:rPr lang="en-US" sz="2400" dirty="0" err="1">
                <a:latin typeface="Aptos" panose="020B0004020202020204" pitchFamily="34" charset="0"/>
              </a:rPr>
              <a:t>min.insync.replicas</a:t>
            </a:r>
            <a:r>
              <a:rPr lang="en-US" sz="2400" dirty="0">
                <a:latin typeface="Aptos" panose="020B0004020202020204" pitchFamily="34" charset="0"/>
              </a:rPr>
              <a:t> which specifies the minimum number of ISRs that must acknowledge a write. </a:t>
            </a:r>
            <a:r>
              <a:rPr lang="en-US" sz="2400" b="1" dirty="0">
                <a:latin typeface="Aptos" panose="020B0004020202020204" pitchFamily="34" charset="0"/>
              </a:rPr>
              <a:t>Most use cases will use  acks=all and set a </a:t>
            </a:r>
            <a:r>
              <a:rPr lang="en-US" sz="2400" b="1" dirty="0" err="1">
                <a:latin typeface="Aptos" panose="020B0004020202020204" pitchFamily="34" charset="0"/>
              </a:rPr>
              <a:t>min.insync.replicas</a:t>
            </a:r>
            <a:r>
              <a:rPr lang="en-US" sz="2400" b="1" dirty="0">
                <a:latin typeface="Aptos" panose="020B0004020202020204" pitchFamily="34" charset="0"/>
              </a:rPr>
              <a:t> &gt; 1.</a:t>
            </a:r>
          </a:p>
        </p:txBody>
      </p:sp>
    </p:spTree>
    <p:extLst>
      <p:ext uri="{BB962C8B-B14F-4D97-AF65-F5344CB8AC3E}">
        <p14:creationId xmlns:p14="http://schemas.microsoft.com/office/powerpoint/2010/main" val="118938740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04D77-88EE-7C15-0288-9329CCAA380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D67EE44-3328-85FC-1623-DE8DDDB385E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Configuration des producteurs </a:t>
            </a:r>
          </a:p>
        </p:txBody>
      </p:sp>
      <p:sp>
        <p:nvSpPr>
          <p:cNvPr id="6" name="TextBox 13">
            <a:extLst>
              <a:ext uri="{FF2B5EF4-FFF2-40B4-BE49-F238E27FC236}">
                <a16:creationId xmlns:a16="http://schemas.microsoft.com/office/drawing/2014/main" id="{328E17A6-6AA8-18EC-C066-CA86DB6B2C82}"/>
              </a:ext>
            </a:extLst>
          </p:cNvPr>
          <p:cNvSpPr txBox="1"/>
          <p:nvPr/>
        </p:nvSpPr>
        <p:spPr>
          <a:xfrm>
            <a:off x="192216" y="923831"/>
            <a:ext cx="10104377" cy="10064294"/>
          </a:xfrm>
          <a:prstGeom prst="rect">
            <a:avLst/>
          </a:prstGeom>
          <a:noFill/>
        </p:spPr>
        <p:txBody>
          <a:bodyPr wrap="square">
            <a:spAutoFit/>
          </a:bodyPr>
          <a:lstStyle/>
          <a:p>
            <a:r>
              <a:rPr lang="fr-FR" sz="2000" dirty="0">
                <a:solidFill>
                  <a:schemeClr val="tx1">
                    <a:lumMod val="75000"/>
                    <a:lumOff val="25000"/>
                  </a:schemeClr>
                </a:solidFill>
              </a:rPr>
              <a:t> </a:t>
            </a:r>
            <a:endParaRPr lang="fr-FR" dirty="0"/>
          </a:p>
          <a:p>
            <a:endParaRPr lang="fr-FR" dirty="0"/>
          </a:p>
          <a:p>
            <a:r>
              <a:rPr lang="fr-FR" dirty="0">
                <a:solidFill>
                  <a:schemeClr val="tx1">
                    <a:lumMod val="75000"/>
                    <a:lumOff val="25000"/>
                  </a:schemeClr>
                </a:solidFill>
              </a:rPr>
              <a:t>Certains paramètres ont un impact significatif sur l'utilisation de la mémoire, les performances et la fiabilité des producteurs.</a:t>
            </a:r>
          </a:p>
          <a:p>
            <a:endParaRPr lang="fr-FR" dirty="0">
              <a:solidFill>
                <a:schemeClr val="tx1">
                  <a:lumMod val="75000"/>
                  <a:lumOff val="25000"/>
                </a:schemeClr>
              </a:solidFill>
            </a:endParaRPr>
          </a:p>
          <a:p>
            <a:r>
              <a:rPr lang="fr-FR" dirty="0">
                <a:solidFill>
                  <a:schemeClr val="tx1">
                    <a:lumMod val="75000"/>
                    <a:lumOff val="25000"/>
                  </a:schemeClr>
                </a:solidFill>
              </a:rPr>
              <a:t>Fiabilité :</a:t>
            </a:r>
          </a:p>
          <a:p>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acks</a:t>
            </a:r>
            <a:r>
              <a:rPr lang="fr-FR" b="1" i="1" dirty="0">
                <a:solidFill>
                  <a:schemeClr val="tx1">
                    <a:lumMod val="75000"/>
                    <a:lumOff val="25000"/>
                  </a:schemeClr>
                </a:solidFill>
              </a:rPr>
              <a:t> </a:t>
            </a:r>
            <a:r>
              <a:rPr lang="fr-FR" dirty="0">
                <a:solidFill>
                  <a:schemeClr val="tx1">
                    <a:lumMod val="75000"/>
                    <a:lumOff val="25000"/>
                  </a:schemeClr>
                </a:solidFill>
              </a:rPr>
              <a:t>: contrôle le nombre de réplicas qui doivent recevoir l'enregistrement avant que le producteur puisse considérer l'écriture comme réussie</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a:solidFill>
                  <a:schemeClr val="tx1">
                    <a:lumMod val="75000"/>
                    <a:lumOff val="25000"/>
                  </a:schemeClr>
                </a:solidFill>
              </a:rPr>
              <a:t>retries : </a:t>
            </a:r>
            <a:r>
              <a:rPr lang="fr-FR" dirty="0">
                <a:solidFill>
                  <a:schemeClr val="tx1">
                    <a:lumMod val="75000"/>
                    <a:lumOff val="25000"/>
                  </a:schemeClr>
                </a:solidFill>
              </a:rPr>
              <a:t>Si l’erreur renvoyée est de type </a:t>
            </a:r>
            <a:r>
              <a:rPr lang="fr-FR" dirty="0" err="1">
                <a:solidFill>
                  <a:schemeClr val="tx1">
                    <a:lumMod val="75000"/>
                    <a:lumOff val="25000"/>
                  </a:schemeClr>
                </a:solidFill>
              </a:rPr>
              <a:t>Retriable</a:t>
            </a:r>
            <a:r>
              <a:rPr lang="fr-FR" dirty="0">
                <a:solidFill>
                  <a:schemeClr val="tx1">
                    <a:lumMod val="75000"/>
                    <a:lumOff val="25000"/>
                  </a:schemeClr>
                </a:solidFill>
              </a:rPr>
              <a:t>, le nombre de tentative de renvoi. Si &gt; 0 possibilité d’envoi en doublon</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max.in.flight.requests.per.connection</a:t>
            </a:r>
            <a:r>
              <a:rPr lang="fr-FR" b="1" i="1" dirty="0">
                <a:solidFill>
                  <a:schemeClr val="tx1">
                    <a:lumMod val="75000"/>
                    <a:lumOff val="25000"/>
                  </a:schemeClr>
                </a:solidFill>
              </a:rPr>
              <a:t> </a:t>
            </a:r>
            <a:r>
              <a:rPr lang="fr-FR" dirty="0">
                <a:solidFill>
                  <a:schemeClr val="tx1">
                    <a:lumMod val="75000"/>
                    <a:lumOff val="25000"/>
                  </a:schemeClr>
                </a:solidFill>
              </a:rPr>
              <a:t>: Maximum de message en cours de transmission (sans réponse obtenu) </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enable.idempotence</a:t>
            </a:r>
            <a:r>
              <a:rPr lang="fr-FR" b="1" i="1" dirty="0">
                <a:solidFill>
                  <a:schemeClr val="tx1">
                    <a:lumMod val="75000"/>
                    <a:lumOff val="25000"/>
                  </a:schemeClr>
                </a:solidFill>
              </a:rPr>
              <a:t> </a:t>
            </a:r>
            <a:r>
              <a:rPr lang="fr-FR" dirty="0">
                <a:solidFill>
                  <a:schemeClr val="tx1">
                    <a:lumMod val="75000"/>
                    <a:lumOff val="25000"/>
                  </a:schemeClr>
                </a:solidFill>
              </a:rPr>
              <a:t>: Livraison unique de message</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a:solidFill>
                  <a:schemeClr val="tx1">
                    <a:lumMod val="75000"/>
                    <a:lumOff val="25000"/>
                  </a:schemeClr>
                </a:solidFill>
              </a:rPr>
              <a:t>transactional.id : </a:t>
            </a:r>
            <a:r>
              <a:rPr lang="fr-FR" dirty="0">
                <a:solidFill>
                  <a:schemeClr val="tx1">
                    <a:lumMod val="75000"/>
                    <a:lumOff val="25000"/>
                  </a:schemeClr>
                </a:solidFill>
              </a:rPr>
              <a:t>Mode transactionnel</a:t>
            </a:r>
          </a:p>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3055282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26B8D5-92B1-36F1-0382-36907B4D7A25}"/>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0F86FDF-22B7-C5D5-B8DF-FDE7102BBA2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Configuration des producteurs </a:t>
            </a:r>
          </a:p>
        </p:txBody>
      </p:sp>
      <p:sp>
        <p:nvSpPr>
          <p:cNvPr id="6" name="TextBox 13">
            <a:extLst>
              <a:ext uri="{FF2B5EF4-FFF2-40B4-BE49-F238E27FC236}">
                <a16:creationId xmlns:a16="http://schemas.microsoft.com/office/drawing/2014/main" id="{734767EB-6F76-ED23-B104-F7985857A424}"/>
              </a:ext>
            </a:extLst>
          </p:cNvPr>
          <p:cNvSpPr txBox="1"/>
          <p:nvPr/>
        </p:nvSpPr>
        <p:spPr>
          <a:xfrm>
            <a:off x="192216" y="923831"/>
            <a:ext cx="10104377" cy="10310515"/>
          </a:xfrm>
          <a:prstGeom prst="rect">
            <a:avLst/>
          </a:prstGeom>
          <a:noFill/>
        </p:spPr>
        <p:txBody>
          <a:bodyPr wrap="square">
            <a:spAutoFit/>
          </a:bodyPr>
          <a:lstStyle/>
          <a:p>
            <a:endParaRPr lang="fr-FR" dirty="0"/>
          </a:p>
          <a:p>
            <a:pPr marL="285750" indent="-285750">
              <a:buFont typeface="Arial" panose="020B0604020202020204" pitchFamily="34" charset="0"/>
              <a:buChar char="•"/>
            </a:pPr>
            <a:r>
              <a:rPr lang="fr-FR" b="1" i="1" dirty="0" err="1">
                <a:solidFill>
                  <a:schemeClr val="tx1">
                    <a:lumMod val="75000"/>
                    <a:lumOff val="25000"/>
                  </a:schemeClr>
                </a:solidFill>
              </a:rPr>
              <a:t>batch.size</a:t>
            </a:r>
            <a:r>
              <a:rPr lang="fr-FR" b="1" i="1" dirty="0">
                <a:solidFill>
                  <a:schemeClr val="tx1">
                    <a:lumMod val="75000"/>
                    <a:lumOff val="25000"/>
                  </a:schemeClr>
                </a:solidFill>
              </a:rPr>
              <a:t> </a:t>
            </a:r>
            <a:r>
              <a:rPr lang="fr-FR" dirty="0">
                <a:solidFill>
                  <a:schemeClr val="tx1">
                    <a:lumMod val="75000"/>
                    <a:lumOff val="25000"/>
                  </a:schemeClr>
                </a:solidFill>
              </a:rPr>
              <a:t>: La taille du batch en mémoire pour envoyer les messages. Défaut 16ko</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a:solidFill>
                  <a:schemeClr val="tx1">
                    <a:lumMod val="75000"/>
                    <a:lumOff val="25000"/>
                  </a:schemeClr>
                </a:solidFill>
              </a:rPr>
              <a:t>linger.ms </a:t>
            </a:r>
            <a:r>
              <a:rPr lang="fr-FR" dirty="0">
                <a:solidFill>
                  <a:schemeClr val="tx1">
                    <a:lumMod val="75000"/>
                    <a:lumOff val="25000"/>
                  </a:schemeClr>
                </a:solidFill>
              </a:rPr>
              <a:t>: la durée d'attente de messages supplémentaires avant d'envoyer le batch courant. Défaut 0ms</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buffer.memory</a:t>
            </a:r>
            <a:r>
              <a:rPr lang="fr-FR" b="1" i="1" dirty="0">
                <a:solidFill>
                  <a:schemeClr val="tx1">
                    <a:lumMod val="75000"/>
                    <a:lumOff val="25000"/>
                  </a:schemeClr>
                </a:solidFill>
              </a:rPr>
              <a:t> </a:t>
            </a:r>
            <a:r>
              <a:rPr lang="fr-FR" dirty="0">
                <a:solidFill>
                  <a:schemeClr val="tx1">
                    <a:lumMod val="75000"/>
                    <a:lumOff val="25000"/>
                  </a:schemeClr>
                </a:solidFill>
              </a:rPr>
              <a:t>: Taille buffer pour stocker les messages que l’on ne peut pas envoyé. Défaut 32Mo</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compression.type</a:t>
            </a:r>
            <a:r>
              <a:rPr lang="fr-FR" b="1" i="1" dirty="0">
                <a:solidFill>
                  <a:schemeClr val="tx1">
                    <a:lumMod val="75000"/>
                    <a:lumOff val="25000"/>
                  </a:schemeClr>
                </a:solidFill>
              </a:rPr>
              <a:t> </a:t>
            </a:r>
            <a:r>
              <a:rPr lang="fr-FR" dirty="0">
                <a:solidFill>
                  <a:schemeClr val="tx1">
                    <a:lumMod val="75000"/>
                    <a:lumOff val="25000"/>
                  </a:schemeClr>
                </a:solidFill>
              </a:rPr>
              <a:t>: Par défaut, les messages ne sont pas compressés. Valeurs possibles : </a:t>
            </a:r>
            <a:r>
              <a:rPr lang="fr-FR" i="1" dirty="0" err="1">
                <a:solidFill>
                  <a:schemeClr val="tx1">
                    <a:lumMod val="75000"/>
                    <a:lumOff val="25000"/>
                  </a:schemeClr>
                </a:solidFill>
              </a:rPr>
              <a:t>snappy</a:t>
            </a:r>
            <a:r>
              <a:rPr lang="fr-FR" i="1" dirty="0">
                <a:solidFill>
                  <a:schemeClr val="tx1">
                    <a:lumMod val="75000"/>
                    <a:lumOff val="25000"/>
                  </a:schemeClr>
                </a:solidFill>
              </a:rPr>
              <a:t> </a:t>
            </a:r>
            <a:r>
              <a:rPr lang="fr-FR" dirty="0">
                <a:solidFill>
                  <a:schemeClr val="tx1">
                    <a:lumMod val="75000"/>
                    <a:lumOff val="25000"/>
                  </a:schemeClr>
                </a:solidFill>
              </a:rPr>
              <a:t>, </a:t>
            </a:r>
            <a:r>
              <a:rPr lang="fr-FR" i="1" dirty="0" err="1">
                <a:solidFill>
                  <a:schemeClr val="tx1">
                    <a:lumMod val="75000"/>
                    <a:lumOff val="25000"/>
                  </a:schemeClr>
                </a:solidFill>
              </a:rPr>
              <a:t>gzip</a:t>
            </a:r>
            <a:r>
              <a:rPr lang="fr-FR" i="1" dirty="0">
                <a:solidFill>
                  <a:schemeClr val="tx1">
                    <a:lumMod val="75000"/>
                    <a:lumOff val="25000"/>
                  </a:schemeClr>
                </a:solidFill>
              </a:rPr>
              <a:t> </a:t>
            </a:r>
            <a:r>
              <a:rPr lang="fr-FR" dirty="0">
                <a:solidFill>
                  <a:schemeClr val="tx1">
                    <a:lumMod val="75000"/>
                    <a:lumOff val="25000"/>
                  </a:schemeClr>
                </a:solidFill>
              </a:rPr>
              <a:t>, ou </a:t>
            </a:r>
            <a:r>
              <a:rPr lang="fr-FR" i="1" dirty="0">
                <a:solidFill>
                  <a:schemeClr val="tx1">
                    <a:lumMod val="75000"/>
                    <a:lumOff val="25000"/>
                  </a:schemeClr>
                </a:solidFill>
              </a:rPr>
              <a:t>lz4</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a:solidFill>
                  <a:schemeClr val="tx1">
                    <a:lumMod val="75000"/>
                    <a:lumOff val="25000"/>
                  </a:schemeClr>
                </a:solidFill>
              </a:rPr>
              <a:t>request.timeout.ms</a:t>
            </a:r>
            <a:r>
              <a:rPr lang="fr-FR" dirty="0">
                <a:solidFill>
                  <a:schemeClr val="tx1">
                    <a:lumMod val="75000"/>
                    <a:lumOff val="25000"/>
                  </a:schemeClr>
                </a:solidFill>
              </a:rPr>
              <a:t>, </a:t>
            </a:r>
            <a:r>
              <a:rPr lang="fr-FR" b="1" i="1" dirty="0">
                <a:solidFill>
                  <a:schemeClr val="tx1">
                    <a:lumMod val="75000"/>
                    <a:lumOff val="25000"/>
                  </a:schemeClr>
                </a:solidFill>
              </a:rPr>
              <a:t>metadata.fetch.timeout.ms </a:t>
            </a:r>
            <a:r>
              <a:rPr lang="fr-FR" dirty="0">
                <a:solidFill>
                  <a:schemeClr val="tx1">
                    <a:lumMod val="75000"/>
                    <a:lumOff val="25000"/>
                  </a:schemeClr>
                </a:solidFill>
              </a:rPr>
              <a:t>et </a:t>
            </a:r>
            <a:r>
              <a:rPr lang="fr-FR" b="1" i="1" dirty="0">
                <a:solidFill>
                  <a:schemeClr val="tx1">
                    <a:lumMod val="75000"/>
                    <a:lumOff val="25000"/>
                  </a:schemeClr>
                </a:solidFill>
              </a:rPr>
              <a:t>timeout.ms</a:t>
            </a:r>
            <a:r>
              <a:rPr lang="fr-FR" i="1" dirty="0">
                <a:solidFill>
                  <a:schemeClr val="tx1">
                    <a:lumMod val="75000"/>
                    <a:lumOff val="25000"/>
                  </a:schemeClr>
                </a:solidFill>
              </a:rPr>
              <a:t>: Timeouts pour la réception</a:t>
            </a:r>
          </a:p>
          <a:p>
            <a:pPr marL="285750" indent="-285750">
              <a:buFont typeface="Arial" panose="020B0604020202020204" pitchFamily="34" charset="0"/>
              <a:buChar char="•"/>
            </a:pPr>
            <a:r>
              <a:rPr lang="fr-FR" i="1" dirty="0">
                <a:solidFill>
                  <a:schemeClr val="tx1">
                    <a:lumMod val="75000"/>
                    <a:lumOff val="25000"/>
                  </a:schemeClr>
                </a:solidFill>
              </a:rPr>
              <a:t> d’une réponse à un message, pour obtenir des </a:t>
            </a:r>
            <a:r>
              <a:rPr lang="fr-FR" i="1" dirty="0" err="1">
                <a:solidFill>
                  <a:schemeClr val="tx1">
                    <a:lumMod val="75000"/>
                    <a:lumOff val="25000"/>
                  </a:schemeClr>
                </a:solidFill>
              </a:rPr>
              <a:t>méta-données</a:t>
            </a:r>
            <a:r>
              <a:rPr lang="fr-FR" i="1" dirty="0">
                <a:solidFill>
                  <a:schemeClr val="tx1">
                    <a:lumMod val="75000"/>
                    <a:lumOff val="25000"/>
                  </a:schemeClr>
                </a:solidFill>
              </a:rPr>
              <a:t> (leader, etc..) pour obtenir le </a:t>
            </a:r>
            <a:r>
              <a:rPr lang="fr-FR" i="1" dirty="0" err="1">
                <a:solidFill>
                  <a:schemeClr val="tx1">
                    <a:lumMod val="75000"/>
                    <a:lumOff val="25000"/>
                  </a:schemeClr>
                </a:solidFill>
              </a:rPr>
              <a:t>ack</a:t>
            </a:r>
            <a:r>
              <a:rPr lang="fr-FR" i="1" dirty="0">
                <a:solidFill>
                  <a:schemeClr val="tx1">
                    <a:lumMod val="75000"/>
                    <a:lumOff val="25000"/>
                  </a:schemeClr>
                </a:solidFill>
              </a:rPr>
              <a:t> des répliques.</a:t>
            </a: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a:solidFill>
                  <a:schemeClr val="tx1">
                    <a:lumMod val="75000"/>
                    <a:lumOff val="25000"/>
                  </a:schemeClr>
                </a:solidFill>
              </a:rPr>
              <a:t>max.block.ms </a:t>
            </a:r>
            <a:r>
              <a:rPr lang="fr-FR" i="1" dirty="0">
                <a:solidFill>
                  <a:schemeClr val="tx1">
                    <a:lumMod val="75000"/>
                    <a:lumOff val="25000"/>
                  </a:schemeClr>
                </a:solidFill>
              </a:rPr>
              <a:t>: Temps maximum d’attente pour la méthode </a:t>
            </a:r>
            <a:r>
              <a:rPr lang="fr-FR" i="1" dirty="0" err="1">
                <a:solidFill>
                  <a:schemeClr val="tx1">
                    <a:lumMod val="75000"/>
                    <a:lumOff val="25000"/>
                  </a:schemeClr>
                </a:solidFill>
              </a:rPr>
              <a:t>send</a:t>
            </a:r>
            <a:r>
              <a:rPr lang="fr-FR" i="1" dirty="0">
                <a:solidFill>
                  <a:schemeClr val="tx1">
                    <a:lumMod val="75000"/>
                    <a:lumOff val="25000"/>
                  </a:schemeClr>
                </a:solidFill>
              </a:rPr>
              <a:t>(). Dans le cas ou le buffer est rempli</a:t>
            </a: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max.request.size</a:t>
            </a:r>
            <a:r>
              <a:rPr lang="fr-FR" b="1" i="1" dirty="0">
                <a:solidFill>
                  <a:schemeClr val="tx1">
                    <a:lumMod val="75000"/>
                    <a:lumOff val="25000"/>
                  </a:schemeClr>
                </a:solidFill>
              </a:rPr>
              <a:t> </a:t>
            </a:r>
            <a:r>
              <a:rPr lang="fr-FR" i="1" dirty="0">
                <a:solidFill>
                  <a:schemeClr val="tx1">
                    <a:lumMod val="75000"/>
                    <a:lumOff val="25000"/>
                  </a:schemeClr>
                </a:solidFill>
              </a:rPr>
              <a:t>: Taille max d’un message</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b="1" i="1" dirty="0" err="1">
                <a:solidFill>
                  <a:schemeClr val="tx1">
                    <a:lumMod val="75000"/>
                    <a:lumOff val="25000"/>
                  </a:schemeClr>
                </a:solidFill>
              </a:rPr>
              <a:t>receive.buffer.bytes</a:t>
            </a:r>
            <a:r>
              <a:rPr lang="fr-FR" b="1" i="1" dirty="0">
                <a:solidFill>
                  <a:schemeClr val="tx1">
                    <a:lumMod val="75000"/>
                    <a:lumOff val="25000"/>
                  </a:schemeClr>
                </a:solidFill>
              </a:rPr>
              <a:t> </a:t>
            </a:r>
            <a:r>
              <a:rPr lang="fr-FR" i="1" dirty="0">
                <a:solidFill>
                  <a:schemeClr val="tx1">
                    <a:lumMod val="75000"/>
                    <a:lumOff val="25000"/>
                  </a:schemeClr>
                </a:solidFill>
              </a:rPr>
              <a:t>et </a:t>
            </a:r>
            <a:r>
              <a:rPr lang="fr-FR" b="1" i="1" dirty="0" err="1">
                <a:solidFill>
                  <a:schemeClr val="tx1">
                    <a:lumMod val="75000"/>
                    <a:lumOff val="25000"/>
                  </a:schemeClr>
                </a:solidFill>
              </a:rPr>
              <a:t>send.buffer.bytes</a:t>
            </a:r>
            <a:r>
              <a:rPr lang="fr-FR" i="1" dirty="0">
                <a:solidFill>
                  <a:schemeClr val="tx1">
                    <a:lumMod val="75000"/>
                    <a:lumOff val="25000"/>
                  </a:schemeClr>
                </a:solidFill>
              </a:rPr>
              <a:t>: Taille des buffers TCP</a:t>
            </a:r>
            <a:endParaRPr lang="fr-FR" dirty="0">
              <a:solidFill>
                <a:schemeClr val="tx1">
                  <a:lumMod val="75000"/>
                  <a:lumOff val="25000"/>
                </a:schemeClr>
              </a:solidFill>
            </a:endParaRPr>
          </a:p>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4524277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EFFE82-7202-199E-E79A-86889379D35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2DC9406-2740-1EA4-F027-9A908489857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Garantie sur l’ordre</a:t>
            </a:r>
          </a:p>
        </p:txBody>
      </p:sp>
      <p:sp>
        <p:nvSpPr>
          <p:cNvPr id="6" name="TextBox 13">
            <a:extLst>
              <a:ext uri="{FF2B5EF4-FFF2-40B4-BE49-F238E27FC236}">
                <a16:creationId xmlns:a16="http://schemas.microsoft.com/office/drawing/2014/main" id="{D1397B3B-2038-A139-6592-F139D50C532B}"/>
              </a:ext>
            </a:extLst>
          </p:cNvPr>
          <p:cNvSpPr txBox="1"/>
          <p:nvPr/>
        </p:nvSpPr>
        <p:spPr>
          <a:xfrm>
            <a:off x="192216" y="923831"/>
            <a:ext cx="10104377" cy="8925520"/>
          </a:xfrm>
          <a:prstGeom prst="rect">
            <a:avLst/>
          </a:prstGeom>
          <a:noFill/>
        </p:spPr>
        <p:txBody>
          <a:bodyPr wrap="square">
            <a:spAutoFit/>
          </a:bodyPr>
          <a:lstStyle/>
          <a:p>
            <a:endParaRPr lang="fr-FR" dirty="0"/>
          </a:p>
          <a:p>
            <a:r>
              <a:rPr lang="fr-FR" dirty="0">
                <a:solidFill>
                  <a:schemeClr val="tx1">
                    <a:lumMod val="75000"/>
                    <a:lumOff val="25000"/>
                  </a:schemeClr>
                </a:solidFill>
              </a:rPr>
              <a:t>En absence de </a:t>
            </a:r>
            <a:r>
              <a:rPr lang="fr-FR" dirty="0" err="1">
                <a:solidFill>
                  <a:schemeClr val="tx1">
                    <a:lumMod val="75000"/>
                    <a:lumOff val="25000"/>
                  </a:schemeClr>
                </a:solidFill>
              </a:rPr>
              <a:t>failure</a:t>
            </a:r>
            <a:r>
              <a:rPr lang="fr-FR" dirty="0">
                <a:solidFill>
                  <a:schemeClr val="tx1">
                    <a:lumMod val="75000"/>
                    <a:lumOff val="25000"/>
                  </a:schemeClr>
                </a:solidFill>
              </a:rPr>
              <a:t>, </a:t>
            </a:r>
            <a:r>
              <a:rPr lang="fr-FR" i="1" dirty="0">
                <a:solidFill>
                  <a:schemeClr val="tx1">
                    <a:lumMod val="75000"/>
                    <a:lumOff val="25000"/>
                  </a:schemeClr>
                </a:solidFill>
              </a:rPr>
              <a:t>Kafka </a:t>
            </a:r>
            <a:r>
              <a:rPr lang="fr-FR" dirty="0">
                <a:solidFill>
                  <a:schemeClr val="tx1">
                    <a:lumMod val="75000"/>
                    <a:lumOff val="25000"/>
                  </a:schemeClr>
                </a:solidFill>
              </a:rPr>
              <a:t>préserve l'ordre des messages au sein d'une partition.</a:t>
            </a:r>
          </a:p>
          <a:p>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Si des messages ont été envoyés par le producteur dans un ordre spécifique, le broker les écrit sur une partition dans cet ordre et tous les consommateurs les liront dans cet ordre … </a:t>
            </a:r>
          </a:p>
          <a:p>
            <a:endParaRPr lang="fr-FR" dirty="0">
              <a:solidFill>
                <a:schemeClr val="tx1">
                  <a:lumMod val="75000"/>
                  <a:lumOff val="25000"/>
                </a:schemeClr>
              </a:solidFill>
            </a:endParaRPr>
          </a:p>
          <a:p>
            <a:r>
              <a:rPr lang="fr-FR" dirty="0">
                <a:solidFill>
                  <a:schemeClr val="tx1">
                    <a:lumMod val="75000"/>
                    <a:lumOff val="25000"/>
                  </a:schemeClr>
                </a:solidFill>
              </a:rPr>
              <a:t>En cas de </a:t>
            </a:r>
            <a:r>
              <a:rPr lang="fr-FR" dirty="0" err="1">
                <a:solidFill>
                  <a:schemeClr val="tx1">
                    <a:lumMod val="75000"/>
                    <a:lumOff val="25000"/>
                  </a:schemeClr>
                </a:solidFill>
              </a:rPr>
              <a:t>failure</a:t>
            </a:r>
            <a:endParaRPr lang="fr-FR" dirty="0">
              <a:solidFill>
                <a:schemeClr val="tx1">
                  <a:lumMod val="75000"/>
                  <a:lumOff val="25000"/>
                </a:schemeClr>
              </a:solidFill>
            </a:endParaRPr>
          </a:p>
          <a:p>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Si </a:t>
            </a:r>
            <a:r>
              <a:rPr lang="fr-FR" i="1" dirty="0">
                <a:solidFill>
                  <a:schemeClr val="tx1">
                    <a:lumMod val="75000"/>
                    <a:lumOff val="25000"/>
                  </a:schemeClr>
                </a:solidFill>
              </a:rPr>
              <a:t>retries </a:t>
            </a:r>
            <a:r>
              <a:rPr lang="fr-FR" dirty="0">
                <a:solidFill>
                  <a:schemeClr val="tx1">
                    <a:lumMod val="75000"/>
                    <a:lumOff val="25000"/>
                  </a:schemeClr>
                </a:solidFill>
              </a:rPr>
              <a:t>&gt; 0 et </a:t>
            </a:r>
            <a:r>
              <a:rPr lang="fr-FR" i="1" dirty="0" err="1">
                <a:solidFill>
                  <a:schemeClr val="tx1">
                    <a:lumMod val="75000"/>
                    <a:lumOff val="25000"/>
                  </a:schemeClr>
                </a:solidFill>
              </a:rPr>
              <a:t>max.in.flights.requests.per.session</a:t>
            </a:r>
            <a:r>
              <a:rPr lang="fr-FR" i="1" dirty="0">
                <a:solidFill>
                  <a:schemeClr val="tx1">
                    <a:lumMod val="75000"/>
                    <a:lumOff val="25000"/>
                  </a:schemeClr>
                </a:solidFill>
              </a:rPr>
              <a:t> </a:t>
            </a:r>
            <a:r>
              <a:rPr lang="fr-FR" dirty="0">
                <a:solidFill>
                  <a:schemeClr val="tx1">
                    <a:lumMod val="75000"/>
                    <a:lumOff val="25000"/>
                  </a:schemeClr>
                </a:solidFill>
              </a:rPr>
              <a:t>&gt; 1 . Il se peut que lors d’un renvoi l’ordre initial soit inversé.</a:t>
            </a:r>
          </a:p>
          <a:p>
            <a:pPr marL="742950" lvl="1" indent="-285750">
              <a:buFont typeface="Arial" panose="020B0604020202020204" pitchFamily="34" charset="0"/>
              <a:buChar char="•"/>
            </a:pP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Pour avoir une garantie sur l’ordre avec tolérance aux fautes, on configure </a:t>
            </a:r>
            <a:r>
              <a:rPr lang="fr-FR" i="1" dirty="0">
                <a:solidFill>
                  <a:schemeClr val="tx1">
                    <a:lumMod val="75000"/>
                    <a:lumOff val="25000"/>
                  </a:schemeClr>
                </a:solidFill>
              </a:rPr>
              <a:t>retries </a:t>
            </a:r>
            <a:r>
              <a:rPr lang="fr-FR" dirty="0">
                <a:solidFill>
                  <a:schemeClr val="tx1">
                    <a:lumMod val="75000"/>
                    <a:lumOff val="25000"/>
                  </a:schemeClr>
                </a:solidFill>
              </a:rPr>
              <a:t>&gt; 0 et </a:t>
            </a:r>
            <a:r>
              <a:rPr lang="fr-FR" i="1" dirty="0" err="1">
                <a:solidFill>
                  <a:schemeClr val="tx1">
                    <a:lumMod val="75000"/>
                    <a:lumOff val="25000"/>
                  </a:schemeClr>
                </a:solidFill>
              </a:rPr>
              <a:t>max.in.flights.requests.per.session</a:t>
            </a:r>
            <a:r>
              <a:rPr lang="fr-FR" i="1" dirty="0">
                <a:solidFill>
                  <a:schemeClr val="tx1">
                    <a:lumMod val="75000"/>
                    <a:lumOff val="25000"/>
                  </a:schemeClr>
                </a:solidFill>
              </a:rPr>
              <a:t> </a:t>
            </a:r>
            <a:r>
              <a:rPr lang="fr-FR" dirty="0">
                <a:solidFill>
                  <a:schemeClr val="tx1">
                    <a:lumMod val="75000"/>
                    <a:lumOff val="25000"/>
                  </a:schemeClr>
                </a:solidFill>
              </a:rPr>
              <a:t>=1 (au détriment du débit global)</a:t>
            </a:r>
          </a:p>
          <a:p>
            <a:endParaRPr lang="fr-FR" dirty="0"/>
          </a:p>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2579628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B736B-871D-A724-9A4D-D65FB08D5BB3}"/>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B8A6265-F3A3-D480-8A22-AB0336230AE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Delivery </a:t>
            </a:r>
            <a:r>
              <a:rPr lang="fr-FR" sz="2800" dirty="0" err="1">
                <a:solidFill>
                  <a:schemeClr val="tx1">
                    <a:lumMod val="75000"/>
                    <a:lumOff val="25000"/>
                  </a:schemeClr>
                </a:solidFill>
              </a:rPr>
              <a:t>Gurantees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207D0C5B-85B6-5B94-817C-2810B57FDF60}"/>
              </a:ext>
            </a:extLst>
          </p:cNvPr>
          <p:cNvSpPr txBox="1"/>
          <p:nvPr/>
        </p:nvSpPr>
        <p:spPr>
          <a:xfrm>
            <a:off x="192216" y="923831"/>
            <a:ext cx="10104377" cy="5601533"/>
          </a:xfrm>
          <a:prstGeom prst="rect">
            <a:avLst/>
          </a:prstGeom>
          <a:noFill/>
        </p:spPr>
        <p:txBody>
          <a:bodyPr wrap="square">
            <a:spAutoFit/>
          </a:bodyPr>
          <a:lstStyle/>
          <a:p>
            <a:endParaRPr lang="fr-FR" dirty="0"/>
          </a:p>
          <a:p>
            <a:r>
              <a:rPr lang="fr-FR" dirty="0">
                <a:solidFill>
                  <a:schemeClr val="tx1">
                    <a:lumMod val="75000"/>
                    <a:lumOff val="25000"/>
                  </a:schemeClr>
                </a:solidFill>
              </a:rPr>
              <a:t> </a:t>
            </a:r>
          </a:p>
          <a:p>
            <a:endParaRPr lang="fr-FR" dirty="0"/>
          </a:p>
          <a:p>
            <a:endParaRPr lang="fr-FR" dirty="0"/>
          </a:p>
          <a:p>
            <a:endParaRPr lang="fr-FR" sz="2400" dirty="0">
              <a:solidFill>
                <a:schemeClr val="tx1">
                  <a:lumMod val="75000"/>
                  <a:lumOff val="25000"/>
                </a:schemeClr>
              </a:solidFill>
            </a:endParaRPr>
          </a:p>
          <a:p>
            <a:r>
              <a:rPr lang="fr-FR" sz="24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8F72FA7B-F826-E575-51A2-C430FBA3BDEE}"/>
              </a:ext>
            </a:extLst>
          </p:cNvPr>
          <p:cNvPicPr>
            <a:picLocks noChangeAspect="1"/>
          </p:cNvPicPr>
          <p:nvPr/>
        </p:nvPicPr>
        <p:blipFill>
          <a:blip r:embed="rId3"/>
          <a:stretch>
            <a:fillRect/>
          </a:stretch>
        </p:blipFill>
        <p:spPr>
          <a:xfrm>
            <a:off x="1384325" y="2088430"/>
            <a:ext cx="8403911" cy="2681140"/>
          </a:xfrm>
          <a:prstGeom prst="rect">
            <a:avLst/>
          </a:prstGeom>
        </p:spPr>
      </p:pic>
    </p:spTree>
    <p:extLst>
      <p:ext uri="{BB962C8B-B14F-4D97-AF65-F5344CB8AC3E}">
        <p14:creationId xmlns:p14="http://schemas.microsoft.com/office/powerpoint/2010/main" val="279466800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29E95-FF20-C490-DC81-4FCD608237F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F75F1DE-8134-918F-5104-1C635D4A2AE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Delivery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6492F2AE-842A-8F45-C30B-B11957BAE77B}"/>
              </a:ext>
            </a:extLst>
          </p:cNvPr>
          <p:cNvSpPr txBox="1"/>
          <p:nvPr/>
        </p:nvSpPr>
        <p:spPr>
          <a:xfrm>
            <a:off x="659807" y="1006958"/>
            <a:ext cx="10104377" cy="5139869"/>
          </a:xfrm>
          <a:prstGeom prst="rect">
            <a:avLst/>
          </a:prstGeom>
          <a:noFill/>
        </p:spPr>
        <p:txBody>
          <a:bodyPr wrap="square">
            <a:spAutoFit/>
          </a:bodyPr>
          <a:lstStyle/>
          <a:p>
            <a:r>
              <a:rPr lang="en-US" sz="2000" dirty="0">
                <a:solidFill>
                  <a:schemeClr val="tx1">
                    <a:lumMod val="75000"/>
                    <a:lumOff val="25000"/>
                  </a:schemeClr>
                </a:solidFill>
              </a:rPr>
              <a:t>Kafka provides three delivery guarantees:</a:t>
            </a:r>
          </a:p>
          <a:p>
            <a:endParaRPr lang="en-US" sz="2000" dirty="0">
              <a:solidFill>
                <a:schemeClr val="tx1">
                  <a:lumMod val="75000"/>
                  <a:lumOff val="25000"/>
                </a:schemeClr>
              </a:solidFill>
            </a:endParaRPr>
          </a:p>
          <a:p>
            <a:r>
              <a:rPr lang="en-US" sz="2000" b="1" dirty="0">
                <a:solidFill>
                  <a:schemeClr val="tx1">
                    <a:lumMod val="75000"/>
                    <a:lumOff val="25000"/>
                  </a:schemeClr>
                </a:solidFill>
              </a:rPr>
              <a:t>At most once</a:t>
            </a:r>
            <a:endParaRPr lang="en-US" sz="2000" dirty="0">
              <a:solidFill>
                <a:schemeClr val="tx1">
                  <a:lumMod val="75000"/>
                  <a:lumOff val="25000"/>
                </a:schemeClr>
              </a:solidFill>
            </a:endParaRPr>
          </a:p>
          <a:p>
            <a:pPr lvl="1"/>
            <a:r>
              <a:rPr lang="en-US" sz="2000" dirty="0">
                <a:solidFill>
                  <a:schemeClr val="tx1">
                    <a:lumMod val="75000"/>
                    <a:lumOff val="25000"/>
                  </a:schemeClr>
                </a:solidFill>
              </a:rPr>
              <a:t>Messages may be lost but never redelivered.</a:t>
            </a:r>
          </a:p>
          <a:p>
            <a:pPr lvl="1"/>
            <a:r>
              <a:rPr lang="en-US" sz="2000" dirty="0">
                <a:solidFill>
                  <a:schemeClr val="tx1">
                    <a:lumMod val="75000"/>
                    <a:lumOff val="25000"/>
                  </a:schemeClr>
                </a:solidFill>
              </a:rPr>
              <a:t>Happens if producer sends without retries or consumer commits before processing.</a:t>
            </a:r>
          </a:p>
          <a:p>
            <a:pPr lvl="1"/>
            <a:endParaRPr lang="en-US" sz="2000" dirty="0">
              <a:solidFill>
                <a:schemeClr val="tx1">
                  <a:lumMod val="75000"/>
                  <a:lumOff val="25000"/>
                </a:schemeClr>
              </a:solidFill>
            </a:endParaRPr>
          </a:p>
          <a:p>
            <a:r>
              <a:rPr lang="en-US" sz="2000" b="1" dirty="0">
                <a:solidFill>
                  <a:schemeClr val="tx1">
                    <a:lumMod val="75000"/>
                    <a:lumOff val="25000"/>
                  </a:schemeClr>
                </a:solidFill>
              </a:rPr>
              <a:t>At least once</a:t>
            </a:r>
            <a:endParaRPr lang="en-US" sz="2000" dirty="0">
              <a:solidFill>
                <a:schemeClr val="tx1">
                  <a:lumMod val="75000"/>
                  <a:lumOff val="25000"/>
                </a:schemeClr>
              </a:solidFill>
            </a:endParaRPr>
          </a:p>
          <a:p>
            <a:pPr lvl="1"/>
            <a:r>
              <a:rPr lang="en-US" sz="2000" dirty="0">
                <a:solidFill>
                  <a:schemeClr val="tx1">
                    <a:lumMod val="75000"/>
                    <a:lumOff val="25000"/>
                  </a:schemeClr>
                </a:solidFill>
              </a:rPr>
              <a:t>Messages are never lost, but duplicates are possible.</a:t>
            </a:r>
          </a:p>
          <a:p>
            <a:pPr lvl="1"/>
            <a:r>
              <a:rPr lang="en-US" sz="2000" dirty="0">
                <a:solidFill>
                  <a:schemeClr val="tx1">
                    <a:lumMod val="75000"/>
                    <a:lumOff val="25000"/>
                  </a:schemeClr>
                </a:solidFill>
              </a:rPr>
              <a:t>Achieved with retries + committing offsets after processing.</a:t>
            </a:r>
          </a:p>
          <a:p>
            <a:pPr lvl="1"/>
            <a:endParaRPr lang="en-US" sz="2000" dirty="0">
              <a:solidFill>
                <a:schemeClr val="tx1">
                  <a:lumMod val="75000"/>
                  <a:lumOff val="25000"/>
                </a:schemeClr>
              </a:solidFill>
            </a:endParaRPr>
          </a:p>
          <a:p>
            <a:r>
              <a:rPr lang="en-US" sz="2000" b="1" dirty="0">
                <a:solidFill>
                  <a:schemeClr val="tx1">
                    <a:lumMod val="75000"/>
                    <a:lumOff val="25000"/>
                  </a:schemeClr>
                </a:solidFill>
              </a:rPr>
              <a:t>Exactly once</a:t>
            </a:r>
            <a:endParaRPr lang="en-US" sz="2000" dirty="0">
              <a:solidFill>
                <a:schemeClr val="tx1">
                  <a:lumMod val="75000"/>
                  <a:lumOff val="25000"/>
                </a:schemeClr>
              </a:solidFill>
            </a:endParaRPr>
          </a:p>
          <a:p>
            <a:pPr lvl="1"/>
            <a:r>
              <a:rPr lang="en-US" sz="2000" dirty="0">
                <a:solidFill>
                  <a:schemeClr val="tx1">
                    <a:lumMod val="75000"/>
                    <a:lumOff val="25000"/>
                  </a:schemeClr>
                </a:solidFill>
              </a:rPr>
              <a:t>Messages are neither lost nor duplicated.</a:t>
            </a:r>
          </a:p>
          <a:p>
            <a:pPr lvl="1"/>
            <a:r>
              <a:rPr lang="en-US" sz="2000" dirty="0">
                <a:solidFill>
                  <a:schemeClr val="tx1">
                    <a:lumMod val="75000"/>
                    <a:lumOff val="25000"/>
                  </a:schemeClr>
                </a:solidFill>
              </a:rPr>
              <a:t>Requires idempotent producers and transactional writes (producer + consumer + Kafka configs).</a:t>
            </a:r>
          </a:p>
          <a:p>
            <a:endParaRPr lang="en-US"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71310667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5DC97-B987-04BD-0D49-F9BC2421E14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C7A0D51E-B124-D562-DD3A-FEA08FA91115}"/>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Producer API– Delivery </a:t>
            </a:r>
            <a:r>
              <a:rPr lang="fr-FR" sz="2800" dirty="0" err="1">
                <a:solidFill>
                  <a:schemeClr val="tx1">
                    <a:lumMod val="75000"/>
                    <a:lumOff val="25000"/>
                  </a:schemeClr>
                </a:solidFill>
              </a:rPr>
              <a:t>Guarantees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FFB3FA71-D017-DE7A-2327-01920C101550}"/>
              </a:ext>
            </a:extLst>
          </p:cNvPr>
          <p:cNvSpPr txBox="1"/>
          <p:nvPr/>
        </p:nvSpPr>
        <p:spPr>
          <a:xfrm>
            <a:off x="659807" y="1006958"/>
            <a:ext cx="10104377" cy="6247864"/>
          </a:xfrm>
          <a:prstGeom prst="rect">
            <a:avLst/>
          </a:prstGeom>
          <a:noFill/>
        </p:spPr>
        <p:txBody>
          <a:bodyPr wrap="square">
            <a:spAutoFit/>
          </a:bodyPr>
          <a:lstStyle/>
          <a:p>
            <a:r>
              <a:rPr lang="en-US" sz="1600" b="1" dirty="0">
                <a:solidFill>
                  <a:schemeClr val="tx1">
                    <a:lumMod val="75000"/>
                    <a:lumOff val="25000"/>
                  </a:schemeClr>
                </a:solidFill>
              </a:rPr>
              <a:t>At Most Once (messages may be lost, never duplicated)</a:t>
            </a:r>
          </a:p>
          <a:p>
            <a:endParaRPr lang="en-US" sz="1600" dirty="0">
              <a:solidFill>
                <a:schemeClr val="tx1">
                  <a:lumMod val="75000"/>
                  <a:lumOff val="25000"/>
                </a:schemeClr>
              </a:solidFill>
            </a:endParaRPr>
          </a:p>
          <a:p>
            <a:r>
              <a:rPr lang="en-US" sz="1600" dirty="0" err="1">
                <a:solidFill>
                  <a:schemeClr val="tx1">
                    <a:lumMod val="75000"/>
                    <a:lumOff val="25000"/>
                  </a:schemeClr>
                </a:solidFill>
              </a:rPr>
              <a:t>props.put</a:t>
            </a:r>
            <a:r>
              <a:rPr lang="en-US" sz="1600" dirty="0">
                <a:solidFill>
                  <a:schemeClr val="tx1">
                    <a:lumMod val="75000"/>
                    <a:lumOff val="25000"/>
                  </a:schemeClr>
                </a:solidFill>
              </a:rPr>
              <a:t>("acks", "0");                // don’t wait for broker ack</a:t>
            </a:r>
          </a:p>
          <a:p>
            <a:r>
              <a:rPr lang="en-US" sz="1600" dirty="0" err="1">
                <a:solidFill>
                  <a:schemeClr val="tx1">
                    <a:lumMod val="75000"/>
                    <a:lumOff val="25000"/>
                  </a:schemeClr>
                </a:solidFill>
              </a:rPr>
              <a:t>props.put</a:t>
            </a:r>
            <a:r>
              <a:rPr lang="en-US" sz="1600" dirty="0">
                <a:solidFill>
                  <a:schemeClr val="tx1">
                    <a:lumMod val="75000"/>
                    <a:lumOff val="25000"/>
                  </a:schemeClr>
                </a:solidFill>
              </a:rPr>
              <a:t>("retries", "0");             // no retry on failure</a:t>
            </a:r>
          </a:p>
          <a:p>
            <a:r>
              <a:rPr lang="en-US" sz="1600" dirty="0" err="1">
                <a:solidFill>
                  <a:schemeClr val="tx1">
                    <a:lumMod val="75000"/>
                    <a:lumOff val="25000"/>
                  </a:schemeClr>
                </a:solidFill>
              </a:rPr>
              <a:t>props.put</a:t>
            </a:r>
            <a:r>
              <a:rPr lang="en-US" sz="1600" dirty="0">
                <a:solidFill>
                  <a:schemeClr val="tx1">
                    <a:lumMod val="75000"/>
                    <a:lumOff val="25000"/>
                  </a:schemeClr>
                </a:solidFill>
              </a:rPr>
              <a:t>("</a:t>
            </a:r>
            <a:r>
              <a:rPr lang="en-US" sz="1600" dirty="0" err="1">
                <a:solidFill>
                  <a:schemeClr val="tx1">
                    <a:lumMod val="75000"/>
                    <a:lumOff val="25000"/>
                  </a:schemeClr>
                </a:solidFill>
              </a:rPr>
              <a:t>enable.idempotence</a:t>
            </a:r>
            <a:r>
              <a:rPr lang="en-US" sz="1600" dirty="0">
                <a:solidFill>
                  <a:schemeClr val="tx1">
                    <a:lumMod val="75000"/>
                    <a:lumOff val="25000"/>
                  </a:schemeClr>
                </a:solidFill>
              </a:rPr>
              <a:t>", "false");</a:t>
            </a:r>
          </a:p>
          <a:p>
            <a:r>
              <a:rPr lang="en-US" sz="1600" dirty="0">
                <a:solidFill>
                  <a:schemeClr val="tx1">
                    <a:lumMod val="75000"/>
                    <a:lumOff val="25000"/>
                  </a:schemeClr>
                </a:solidFill>
              </a:rPr>
              <a:t>//Consumer Commit offsets </a:t>
            </a:r>
            <a:r>
              <a:rPr lang="en-US" sz="1600" b="1" dirty="0">
                <a:solidFill>
                  <a:schemeClr val="tx1">
                    <a:lumMod val="75000"/>
                    <a:lumOff val="25000"/>
                  </a:schemeClr>
                </a:solidFill>
              </a:rPr>
              <a:t>before</a:t>
            </a:r>
            <a:r>
              <a:rPr lang="en-US" sz="1600" dirty="0">
                <a:solidFill>
                  <a:schemeClr val="tx1">
                    <a:lumMod val="75000"/>
                    <a:lumOff val="25000"/>
                  </a:schemeClr>
                </a:solidFill>
              </a:rPr>
              <a:t> processing the message.</a:t>
            </a:r>
          </a:p>
          <a:p>
            <a:endParaRPr lang="en-US" sz="1600" dirty="0">
              <a:solidFill>
                <a:schemeClr val="tx1">
                  <a:lumMod val="75000"/>
                  <a:lumOff val="25000"/>
                </a:schemeClr>
              </a:solidFill>
            </a:endParaRPr>
          </a:p>
          <a:p>
            <a:r>
              <a:rPr lang="en-US" sz="1600" b="1" dirty="0">
                <a:solidFill>
                  <a:schemeClr val="tx1">
                    <a:lumMod val="75000"/>
                    <a:lumOff val="25000"/>
                  </a:schemeClr>
                </a:solidFill>
              </a:rPr>
              <a:t>At Least Once (no data loss, but duplicates possible)</a:t>
            </a:r>
          </a:p>
          <a:p>
            <a:endParaRPr lang="en-US" sz="1600" dirty="0">
              <a:solidFill>
                <a:schemeClr val="tx1">
                  <a:lumMod val="75000"/>
                  <a:lumOff val="25000"/>
                </a:schemeClr>
              </a:solidFill>
            </a:endParaRPr>
          </a:p>
          <a:p>
            <a:r>
              <a:rPr lang="en-US" sz="1600" dirty="0" err="1">
                <a:solidFill>
                  <a:schemeClr val="tx1">
                    <a:lumMod val="75000"/>
                    <a:lumOff val="25000"/>
                  </a:schemeClr>
                </a:solidFill>
              </a:rPr>
              <a:t>props.put</a:t>
            </a:r>
            <a:r>
              <a:rPr lang="en-US" sz="1600" dirty="0">
                <a:solidFill>
                  <a:schemeClr val="tx1">
                    <a:lumMod val="75000"/>
                    <a:lumOff val="25000"/>
                  </a:schemeClr>
                </a:solidFill>
              </a:rPr>
              <a:t>("acks", "all");              // wait for all ISR acks</a:t>
            </a:r>
          </a:p>
          <a:p>
            <a:r>
              <a:rPr lang="en-US" sz="1600" dirty="0" err="1">
                <a:solidFill>
                  <a:schemeClr val="tx1">
                    <a:lumMod val="75000"/>
                    <a:lumOff val="25000"/>
                  </a:schemeClr>
                </a:solidFill>
              </a:rPr>
              <a:t>props.put</a:t>
            </a:r>
            <a:r>
              <a:rPr lang="en-US" sz="1600" dirty="0">
                <a:solidFill>
                  <a:schemeClr val="tx1">
                    <a:lumMod val="75000"/>
                    <a:lumOff val="25000"/>
                  </a:schemeClr>
                </a:solidFill>
              </a:rPr>
              <a:t>("retries", "</a:t>
            </a:r>
            <a:r>
              <a:rPr lang="en-US" sz="1600" dirty="0" err="1">
                <a:solidFill>
                  <a:schemeClr val="tx1">
                    <a:lumMod val="75000"/>
                    <a:lumOff val="25000"/>
                  </a:schemeClr>
                </a:solidFill>
              </a:rPr>
              <a:t>Integer.MAX_VALUE</a:t>
            </a:r>
            <a:r>
              <a:rPr lang="en-US" sz="1600" dirty="0">
                <a:solidFill>
                  <a:schemeClr val="tx1">
                    <a:lumMod val="75000"/>
                    <a:lumOff val="25000"/>
                  </a:schemeClr>
                </a:solidFill>
              </a:rPr>
              <a:t>");</a:t>
            </a:r>
          </a:p>
          <a:p>
            <a:r>
              <a:rPr lang="en-US" sz="1600" dirty="0" err="1">
                <a:solidFill>
                  <a:schemeClr val="tx1">
                    <a:lumMod val="75000"/>
                    <a:lumOff val="25000"/>
                  </a:schemeClr>
                </a:solidFill>
              </a:rPr>
              <a:t>props.put</a:t>
            </a:r>
            <a:r>
              <a:rPr lang="en-US" sz="1600" dirty="0">
                <a:solidFill>
                  <a:schemeClr val="tx1">
                    <a:lumMod val="75000"/>
                    <a:lumOff val="25000"/>
                  </a:schemeClr>
                </a:solidFill>
              </a:rPr>
              <a:t>("</a:t>
            </a:r>
            <a:r>
              <a:rPr lang="en-US" sz="1600" dirty="0" err="1">
                <a:solidFill>
                  <a:schemeClr val="tx1">
                    <a:lumMod val="75000"/>
                    <a:lumOff val="25000"/>
                  </a:schemeClr>
                </a:solidFill>
              </a:rPr>
              <a:t>enable.idempotence</a:t>
            </a:r>
            <a:r>
              <a:rPr lang="en-US" sz="1600" dirty="0">
                <a:solidFill>
                  <a:schemeClr val="tx1">
                    <a:lumMod val="75000"/>
                    <a:lumOff val="25000"/>
                  </a:schemeClr>
                </a:solidFill>
              </a:rPr>
              <a:t>", "false");  // duplicates may happen on retry</a:t>
            </a:r>
          </a:p>
          <a:p>
            <a:r>
              <a:rPr lang="en-US" sz="1600" dirty="0">
                <a:solidFill>
                  <a:schemeClr val="tx1">
                    <a:lumMod val="75000"/>
                    <a:lumOff val="25000"/>
                  </a:schemeClr>
                </a:solidFill>
              </a:rPr>
              <a:t>//Consumer Commit offsets </a:t>
            </a:r>
            <a:r>
              <a:rPr lang="en-US" sz="1600" b="1" dirty="0">
                <a:solidFill>
                  <a:schemeClr val="tx1">
                    <a:lumMod val="75000"/>
                    <a:lumOff val="25000"/>
                  </a:schemeClr>
                </a:solidFill>
              </a:rPr>
              <a:t>after</a:t>
            </a:r>
            <a:r>
              <a:rPr lang="en-US" sz="1600" dirty="0">
                <a:solidFill>
                  <a:schemeClr val="tx1">
                    <a:lumMod val="75000"/>
                    <a:lumOff val="25000"/>
                  </a:schemeClr>
                </a:solidFill>
              </a:rPr>
              <a:t> successfully processing the message.</a:t>
            </a:r>
          </a:p>
          <a:p>
            <a:endParaRPr lang="en-US" sz="1600" dirty="0">
              <a:solidFill>
                <a:schemeClr val="tx1">
                  <a:lumMod val="75000"/>
                  <a:lumOff val="25000"/>
                </a:schemeClr>
              </a:solidFill>
            </a:endParaRPr>
          </a:p>
          <a:p>
            <a:r>
              <a:rPr lang="en-US" sz="1600" b="1" dirty="0">
                <a:solidFill>
                  <a:schemeClr val="tx1">
                    <a:lumMod val="75000"/>
                    <a:lumOff val="25000"/>
                  </a:schemeClr>
                </a:solidFill>
              </a:rPr>
              <a:t>Exactly Once (no loss, no duplicates)</a:t>
            </a:r>
          </a:p>
          <a:p>
            <a:endParaRPr lang="en-US" sz="1600" b="1" dirty="0">
              <a:solidFill>
                <a:schemeClr val="tx1">
                  <a:lumMod val="75000"/>
                  <a:lumOff val="25000"/>
                </a:schemeClr>
              </a:solidFill>
            </a:endParaRPr>
          </a:p>
          <a:p>
            <a:r>
              <a:rPr lang="en-US" sz="1600" dirty="0" err="1">
                <a:solidFill>
                  <a:schemeClr val="tx1">
                    <a:lumMod val="75000"/>
                    <a:lumOff val="25000"/>
                  </a:schemeClr>
                </a:solidFill>
              </a:rPr>
              <a:t>props.put</a:t>
            </a:r>
            <a:r>
              <a:rPr lang="en-US" sz="1600" dirty="0">
                <a:solidFill>
                  <a:schemeClr val="tx1">
                    <a:lumMod val="75000"/>
                    <a:lumOff val="25000"/>
                  </a:schemeClr>
                </a:solidFill>
              </a:rPr>
              <a:t>("</a:t>
            </a:r>
            <a:r>
              <a:rPr lang="en-US" sz="1600" dirty="0" err="1">
                <a:solidFill>
                  <a:schemeClr val="tx1">
                    <a:lumMod val="75000"/>
                    <a:lumOff val="25000"/>
                  </a:schemeClr>
                </a:solidFill>
              </a:rPr>
              <a:t>enable.idempotence</a:t>
            </a:r>
            <a:r>
              <a:rPr lang="en-US" sz="1600" dirty="0">
                <a:solidFill>
                  <a:schemeClr val="tx1">
                    <a:lumMod val="75000"/>
                    <a:lumOff val="25000"/>
                  </a:schemeClr>
                </a:solidFill>
              </a:rPr>
              <a:t>", "true");</a:t>
            </a:r>
          </a:p>
          <a:p>
            <a:r>
              <a:rPr lang="en-US" sz="1600" dirty="0" err="1">
                <a:solidFill>
                  <a:schemeClr val="tx1">
                    <a:lumMod val="75000"/>
                    <a:lumOff val="25000"/>
                  </a:schemeClr>
                </a:solidFill>
              </a:rPr>
              <a:t>props.put</a:t>
            </a:r>
            <a:r>
              <a:rPr lang="en-US" sz="1600" dirty="0">
                <a:solidFill>
                  <a:schemeClr val="tx1">
                    <a:lumMod val="75000"/>
                    <a:lumOff val="25000"/>
                  </a:schemeClr>
                </a:solidFill>
              </a:rPr>
              <a:t>("acks", "all");</a:t>
            </a:r>
          </a:p>
          <a:p>
            <a:r>
              <a:rPr lang="en-US" sz="1600" dirty="0" err="1">
                <a:solidFill>
                  <a:schemeClr val="tx1">
                    <a:lumMod val="75000"/>
                    <a:lumOff val="25000"/>
                  </a:schemeClr>
                </a:solidFill>
              </a:rPr>
              <a:t>props.put</a:t>
            </a:r>
            <a:r>
              <a:rPr lang="en-US" sz="1600" dirty="0">
                <a:solidFill>
                  <a:schemeClr val="tx1">
                    <a:lumMod val="75000"/>
                    <a:lumOff val="25000"/>
                  </a:schemeClr>
                </a:solidFill>
              </a:rPr>
              <a:t>("retries", "</a:t>
            </a:r>
            <a:r>
              <a:rPr lang="en-US" sz="1600" dirty="0" err="1">
                <a:solidFill>
                  <a:schemeClr val="tx1">
                    <a:lumMod val="75000"/>
                    <a:lumOff val="25000"/>
                  </a:schemeClr>
                </a:solidFill>
              </a:rPr>
              <a:t>Integer.MAX_VALUE</a:t>
            </a:r>
            <a:r>
              <a:rPr lang="en-US" sz="1600" dirty="0">
                <a:solidFill>
                  <a:schemeClr val="tx1">
                    <a:lumMod val="75000"/>
                    <a:lumOff val="25000"/>
                  </a:schemeClr>
                </a:solidFill>
              </a:rPr>
              <a:t>");</a:t>
            </a:r>
          </a:p>
          <a:p>
            <a:r>
              <a:rPr lang="en-US" sz="1600" dirty="0" err="1">
                <a:solidFill>
                  <a:schemeClr val="tx1">
                    <a:lumMod val="75000"/>
                    <a:lumOff val="25000"/>
                  </a:schemeClr>
                </a:solidFill>
              </a:rPr>
              <a:t>props.put</a:t>
            </a:r>
            <a:r>
              <a:rPr lang="en-US" sz="1600" dirty="0">
                <a:solidFill>
                  <a:schemeClr val="tx1">
                    <a:lumMod val="75000"/>
                    <a:lumOff val="25000"/>
                  </a:schemeClr>
                </a:solidFill>
              </a:rPr>
              <a:t>("transactional.id", "txn-1");   // must be unique per producer</a:t>
            </a:r>
          </a:p>
          <a:p>
            <a:r>
              <a:rPr lang="en-US" sz="1600" dirty="0">
                <a:solidFill>
                  <a:schemeClr val="tx1">
                    <a:lumMod val="75000"/>
                    <a:lumOff val="25000"/>
                  </a:schemeClr>
                </a:solidFill>
              </a:rPr>
              <a:t>Producer : must &gt; </a:t>
            </a:r>
            <a:r>
              <a:rPr lang="en-US" sz="1600" dirty="0" err="1">
                <a:solidFill>
                  <a:schemeClr val="tx1">
                    <a:lumMod val="75000"/>
                    <a:lumOff val="25000"/>
                  </a:schemeClr>
                </a:solidFill>
              </a:rPr>
              <a:t>producer.initTransactions</a:t>
            </a:r>
            <a:r>
              <a:rPr lang="en-US" sz="1600" dirty="0">
                <a:solidFill>
                  <a:schemeClr val="tx1">
                    <a:lumMod val="75000"/>
                    <a:lumOff val="25000"/>
                  </a:schemeClr>
                </a:solidFill>
              </a:rPr>
              <a:t>(), </a:t>
            </a:r>
            <a:r>
              <a:rPr lang="en-US" sz="1600" dirty="0" err="1">
                <a:solidFill>
                  <a:schemeClr val="tx1">
                    <a:lumMod val="75000"/>
                    <a:lumOff val="25000"/>
                  </a:schemeClr>
                </a:solidFill>
              </a:rPr>
              <a:t>beginTransaction</a:t>
            </a:r>
            <a:r>
              <a:rPr lang="en-US" sz="1600" dirty="0">
                <a:solidFill>
                  <a:schemeClr val="tx1">
                    <a:lumMod val="75000"/>
                    <a:lumOff val="25000"/>
                  </a:schemeClr>
                </a:solidFill>
              </a:rPr>
              <a:t>(), </a:t>
            </a:r>
            <a:r>
              <a:rPr lang="en-US" sz="1600" dirty="0" err="1">
                <a:solidFill>
                  <a:schemeClr val="tx1">
                    <a:lumMod val="75000"/>
                    <a:lumOff val="25000"/>
                  </a:schemeClr>
                </a:solidFill>
              </a:rPr>
              <a:t>commitTransaction</a:t>
            </a:r>
            <a:r>
              <a:rPr lang="en-US" sz="1600" dirty="0">
                <a:solidFill>
                  <a:schemeClr val="tx1">
                    <a:lumMod val="75000"/>
                    <a:lumOff val="25000"/>
                  </a:schemeClr>
                </a:solidFill>
              </a:rPr>
              <a:t>()</a:t>
            </a:r>
          </a:p>
          <a:p>
            <a:r>
              <a:rPr lang="en-US" sz="1600" dirty="0">
                <a:solidFill>
                  <a:schemeClr val="tx1">
                    <a:lumMod val="75000"/>
                    <a:lumOff val="25000"/>
                  </a:schemeClr>
                </a:solidFill>
              </a:rPr>
              <a:t>Consumer: must </a:t>
            </a:r>
            <a:r>
              <a:rPr lang="en-US" sz="1600" dirty="0" err="1">
                <a:solidFill>
                  <a:schemeClr val="tx1">
                    <a:lumMod val="75000"/>
                    <a:lumOff val="25000"/>
                  </a:schemeClr>
                </a:solidFill>
              </a:rPr>
              <a:t>props.put</a:t>
            </a:r>
            <a:r>
              <a:rPr lang="en-US" sz="1600" dirty="0">
                <a:solidFill>
                  <a:schemeClr val="tx1">
                    <a:lumMod val="75000"/>
                    <a:lumOff val="25000"/>
                  </a:schemeClr>
                </a:solidFill>
              </a:rPr>
              <a:t>("</a:t>
            </a:r>
            <a:r>
              <a:rPr lang="en-US" sz="1600" dirty="0" err="1">
                <a:solidFill>
                  <a:schemeClr val="tx1">
                    <a:lumMod val="75000"/>
                    <a:lumOff val="25000"/>
                  </a:schemeClr>
                </a:solidFill>
              </a:rPr>
              <a:t>isolation.level</a:t>
            </a:r>
            <a:r>
              <a:rPr lang="en-US" sz="1600" dirty="0">
                <a:solidFill>
                  <a:schemeClr val="tx1">
                    <a:lumMod val="75000"/>
                    <a:lumOff val="25000"/>
                  </a:schemeClr>
                </a:solidFill>
              </a:rPr>
              <a:t>", "</a:t>
            </a:r>
            <a:r>
              <a:rPr lang="en-US" sz="1600" dirty="0" err="1">
                <a:solidFill>
                  <a:schemeClr val="tx1">
                    <a:lumMod val="75000"/>
                    <a:lumOff val="25000"/>
                  </a:schemeClr>
                </a:solidFill>
              </a:rPr>
              <a:t>read_committed</a:t>
            </a:r>
            <a:r>
              <a:rPr lang="en-US" sz="1600" dirty="0">
                <a:solidFill>
                  <a:schemeClr val="tx1">
                    <a:lumMod val="75000"/>
                    <a:lumOff val="25000"/>
                  </a:schemeClr>
                </a:solidFill>
              </a:rPr>
              <a:t>");</a:t>
            </a:r>
          </a:p>
          <a:p>
            <a:endParaRPr lang="en-US"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0423263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5CCC-96A3-79A9-06B3-E154960FCD7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5B4C3B5-687A-9630-9BFE-ADA93A35DB69}"/>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Partition </a:t>
            </a:r>
            <a:r>
              <a:rPr lang="fr-FR" sz="2800" dirty="0" err="1">
                <a:solidFill>
                  <a:schemeClr val="tx1">
                    <a:lumMod val="75000"/>
                    <a:lumOff val="25000"/>
                  </a:schemeClr>
                </a:solidFill>
              </a:rPr>
              <a:t>Strategies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92ED1D4E-EAF5-019A-EF89-28CD464D3CA9}"/>
              </a:ext>
            </a:extLst>
          </p:cNvPr>
          <p:cNvSpPr txBox="1"/>
          <p:nvPr/>
        </p:nvSpPr>
        <p:spPr>
          <a:xfrm>
            <a:off x="659807" y="1006958"/>
            <a:ext cx="10104377" cy="3293209"/>
          </a:xfrm>
          <a:prstGeom prst="rect">
            <a:avLst/>
          </a:prstGeom>
          <a:noFill/>
        </p:spPr>
        <p:txBody>
          <a:bodyPr wrap="square">
            <a:spAutoFit/>
          </a:bodyPr>
          <a:lstStyle/>
          <a:p>
            <a:r>
              <a:rPr lang="fr-FR" sz="2400" dirty="0" err="1">
                <a:solidFill>
                  <a:schemeClr val="tx1">
                    <a:lumMod val="75000"/>
                    <a:lumOff val="25000"/>
                  </a:schemeClr>
                </a:solidFill>
              </a:rPr>
              <a:t>Why</a:t>
            </a:r>
            <a:r>
              <a:rPr lang="fr-FR" sz="2400" dirty="0">
                <a:solidFill>
                  <a:schemeClr val="tx1">
                    <a:lumMod val="75000"/>
                    <a:lumOff val="25000"/>
                  </a:schemeClr>
                </a:solidFill>
              </a:rPr>
              <a:t> </a:t>
            </a:r>
            <a:r>
              <a:rPr lang="fr-FR" sz="2400" dirty="0" err="1">
                <a:solidFill>
                  <a:schemeClr val="tx1">
                    <a:lumMod val="75000"/>
                    <a:lumOff val="25000"/>
                  </a:schemeClr>
                </a:solidFill>
              </a:rPr>
              <a:t>partitioning</a:t>
            </a:r>
            <a:r>
              <a:rPr lang="fr-FR" sz="2400" dirty="0">
                <a:solidFill>
                  <a:schemeClr val="tx1">
                    <a:lumMod val="75000"/>
                    <a:lumOff val="25000"/>
                  </a:schemeClr>
                </a:solidFill>
              </a:rPr>
              <a:t> ? </a:t>
            </a:r>
          </a:p>
          <a:p>
            <a:r>
              <a:rPr lang="fr-FR" sz="2400" dirty="0">
                <a:solidFill>
                  <a:schemeClr val="tx1">
                    <a:lumMod val="75000"/>
                    <a:lumOff val="25000"/>
                  </a:schemeClr>
                </a:solidFill>
              </a:rPr>
              <a:t> </a:t>
            </a:r>
          </a:p>
          <a:p>
            <a:pPr marL="285750" indent="-285750">
              <a:buFont typeface="Arial" panose="020B0604020202020204" pitchFamily="34" charset="0"/>
              <a:buChar char="•"/>
            </a:pPr>
            <a:r>
              <a:rPr lang="fr-FR" sz="2400" dirty="0" err="1">
                <a:solidFill>
                  <a:schemeClr val="tx1">
                    <a:lumMod val="75000"/>
                    <a:lumOff val="25000"/>
                  </a:schemeClr>
                </a:solidFill>
              </a:rPr>
              <a:t>Consumers</a:t>
            </a:r>
            <a:r>
              <a:rPr lang="fr-FR" sz="2400" dirty="0">
                <a:solidFill>
                  <a:schemeClr val="tx1">
                    <a:lumMod val="75000"/>
                    <a:lumOff val="25000"/>
                  </a:schemeClr>
                </a:solidFill>
              </a:rPr>
              <a:t> </a:t>
            </a:r>
            <a:r>
              <a:rPr lang="fr-FR" sz="2400" dirty="0" err="1">
                <a:solidFill>
                  <a:schemeClr val="tx1">
                    <a:lumMod val="75000"/>
                    <a:lumOff val="25000"/>
                  </a:schemeClr>
                </a:solidFill>
              </a:rPr>
              <a:t>need</a:t>
            </a:r>
            <a:r>
              <a:rPr lang="fr-FR" sz="2400" dirty="0">
                <a:solidFill>
                  <a:schemeClr val="tx1">
                    <a:lumMod val="75000"/>
                    <a:lumOff val="25000"/>
                  </a:schemeClr>
                </a:solidFill>
              </a:rPr>
              <a:t> to </a:t>
            </a:r>
            <a:r>
              <a:rPr lang="fr-FR" sz="2400" dirty="0" err="1">
                <a:solidFill>
                  <a:schemeClr val="tx1">
                    <a:lumMod val="75000"/>
                    <a:lumOff val="25000"/>
                  </a:schemeClr>
                </a:solidFill>
              </a:rPr>
              <a:t>aggregate</a:t>
            </a:r>
            <a:r>
              <a:rPr lang="fr-FR" sz="2400" dirty="0">
                <a:solidFill>
                  <a:schemeClr val="tx1">
                    <a:lumMod val="75000"/>
                    <a:lumOff val="25000"/>
                  </a:schemeClr>
                </a:solidFill>
              </a:rPr>
              <a:t> or </a:t>
            </a:r>
            <a:r>
              <a:rPr lang="fr-FR" sz="2400" dirty="0" err="1">
                <a:solidFill>
                  <a:schemeClr val="tx1">
                    <a:lumMod val="75000"/>
                    <a:lumOff val="25000"/>
                  </a:schemeClr>
                </a:solidFill>
              </a:rPr>
              <a:t>join</a:t>
            </a:r>
            <a:r>
              <a:rPr lang="fr-FR" sz="2400" dirty="0">
                <a:solidFill>
                  <a:schemeClr val="tx1">
                    <a:lumMod val="75000"/>
                    <a:lumOff val="25000"/>
                  </a:schemeClr>
                </a:solidFill>
              </a:rPr>
              <a:t> by </a:t>
            </a:r>
            <a:r>
              <a:rPr lang="fr-FR" sz="2400" dirty="0" err="1">
                <a:solidFill>
                  <a:schemeClr val="tx1">
                    <a:lumMod val="75000"/>
                    <a:lumOff val="25000"/>
                  </a:schemeClr>
                </a:solidFill>
              </a:rPr>
              <a:t>some</a:t>
            </a:r>
            <a:r>
              <a:rPr lang="fr-FR" sz="2400" dirty="0">
                <a:solidFill>
                  <a:schemeClr val="tx1">
                    <a:lumMod val="75000"/>
                    <a:lumOff val="25000"/>
                  </a:schemeClr>
                </a:solidFill>
              </a:rPr>
              <a:t> key</a:t>
            </a:r>
          </a:p>
          <a:p>
            <a:pPr marL="285750" indent="-285750">
              <a:buFont typeface="Arial" panose="020B0604020202020204" pitchFamily="34" charset="0"/>
              <a:buChar char="•"/>
            </a:pPr>
            <a:r>
              <a:rPr lang="fr-FR" sz="2400" dirty="0" err="1">
                <a:solidFill>
                  <a:schemeClr val="tx1">
                    <a:lumMod val="75000"/>
                    <a:lumOff val="25000"/>
                  </a:schemeClr>
                </a:solidFill>
              </a:rPr>
              <a:t>Consumers</a:t>
            </a:r>
            <a:r>
              <a:rPr lang="fr-FR" sz="2400" dirty="0">
                <a:solidFill>
                  <a:schemeClr val="tx1">
                    <a:lumMod val="75000"/>
                    <a:lumOff val="25000"/>
                  </a:schemeClr>
                </a:solidFill>
              </a:rPr>
              <a:t> </a:t>
            </a:r>
            <a:r>
              <a:rPr lang="fr-FR" sz="2400" dirty="0" err="1">
                <a:solidFill>
                  <a:schemeClr val="tx1">
                    <a:lumMod val="75000"/>
                    <a:lumOff val="25000"/>
                  </a:schemeClr>
                </a:solidFill>
              </a:rPr>
              <a:t>need</a:t>
            </a:r>
            <a:r>
              <a:rPr lang="fr-FR" sz="2400" dirty="0">
                <a:solidFill>
                  <a:schemeClr val="tx1">
                    <a:lumMod val="75000"/>
                    <a:lumOff val="25000"/>
                  </a:schemeClr>
                </a:solidFill>
              </a:rPr>
              <a:t> </a:t>
            </a:r>
            <a:r>
              <a:rPr lang="fr-FR" sz="2400" dirty="0" err="1">
                <a:solidFill>
                  <a:schemeClr val="tx1">
                    <a:lumMod val="75000"/>
                    <a:lumOff val="25000"/>
                  </a:schemeClr>
                </a:solidFill>
              </a:rPr>
              <a:t>ordering</a:t>
            </a:r>
            <a:r>
              <a:rPr lang="fr-FR" sz="2400" dirty="0">
                <a:solidFill>
                  <a:schemeClr val="tx1">
                    <a:lumMod val="75000"/>
                    <a:lumOff val="25000"/>
                  </a:schemeClr>
                </a:solidFill>
              </a:rPr>
              <a:t> </a:t>
            </a:r>
            <a:r>
              <a:rPr lang="fr-FR" sz="2400" dirty="0" err="1">
                <a:solidFill>
                  <a:schemeClr val="tx1">
                    <a:lumMod val="75000"/>
                    <a:lumOff val="25000"/>
                  </a:schemeClr>
                </a:solidFill>
              </a:rPr>
              <a:t>guarantee</a:t>
            </a:r>
            <a:endParaRPr lang="fr-FR" sz="2400" dirty="0">
              <a:solidFill>
                <a:schemeClr val="tx1">
                  <a:lumMod val="75000"/>
                  <a:lumOff val="25000"/>
                </a:schemeClr>
              </a:solidFill>
            </a:endParaRPr>
          </a:p>
          <a:p>
            <a:pPr marL="285750" indent="-285750">
              <a:buFont typeface="Arial" panose="020B0604020202020204" pitchFamily="34" charset="0"/>
              <a:buChar char="•"/>
            </a:pPr>
            <a:endParaRPr lang="fr-FR" sz="1600" dirty="0"/>
          </a:p>
          <a:p>
            <a:pPr marL="285750" indent="-285750">
              <a:buFont typeface="Arial" panose="020B0604020202020204" pitchFamily="34" charset="0"/>
              <a:buChar char="•"/>
            </a:pPr>
            <a:endParaRPr lang="fr-FR" sz="1600" dirty="0"/>
          </a:p>
          <a:p>
            <a:pPr marL="285750" indent="-285750">
              <a:buFont typeface="Arial" panose="020B0604020202020204" pitchFamily="34" charset="0"/>
              <a:buChar char="•"/>
            </a:pPr>
            <a:endParaRPr lang="fr-FR" sz="1600" dirty="0"/>
          </a:p>
          <a:p>
            <a:pPr marL="285750" indent="-285750">
              <a:buFont typeface="Arial" panose="020B0604020202020204" pitchFamily="34" charset="0"/>
              <a:buChar char="•"/>
            </a:pPr>
            <a:endParaRPr lang="fr-FR" sz="1600" dirty="0"/>
          </a:p>
          <a:p>
            <a:endParaRPr lang="en-US"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Image 1">
            <a:extLst>
              <a:ext uri="{FF2B5EF4-FFF2-40B4-BE49-F238E27FC236}">
                <a16:creationId xmlns:a16="http://schemas.microsoft.com/office/drawing/2014/main" id="{5BA5F2DD-A15E-A891-BBE2-0E1DF7C19922}"/>
              </a:ext>
            </a:extLst>
          </p:cNvPr>
          <p:cNvPicPr>
            <a:picLocks noChangeAspect="1"/>
          </p:cNvPicPr>
          <p:nvPr/>
        </p:nvPicPr>
        <p:blipFill>
          <a:blip r:embed="rId3"/>
          <a:stretch>
            <a:fillRect/>
          </a:stretch>
        </p:blipFill>
        <p:spPr>
          <a:xfrm>
            <a:off x="1994111" y="3138112"/>
            <a:ext cx="5744497" cy="1868625"/>
          </a:xfrm>
          <a:prstGeom prst="rect">
            <a:avLst/>
          </a:prstGeom>
        </p:spPr>
      </p:pic>
    </p:spTree>
    <p:extLst>
      <p:ext uri="{BB962C8B-B14F-4D97-AF65-F5344CB8AC3E}">
        <p14:creationId xmlns:p14="http://schemas.microsoft.com/office/powerpoint/2010/main" val="319243260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4156F7-ACB5-7586-F6E6-4F10FE34404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56F260D-CF14-DD1F-CA05-B886CD38BE61}"/>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Partition </a:t>
            </a:r>
            <a:r>
              <a:rPr lang="fr-FR" sz="2800" dirty="0" err="1">
                <a:solidFill>
                  <a:schemeClr val="tx1">
                    <a:lumMod val="75000"/>
                    <a:lumOff val="25000"/>
                  </a:schemeClr>
                </a:solidFill>
              </a:rPr>
              <a:t>Strategies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FF9AAF79-C9EA-C6AC-16AA-FC7A3B8CF238}"/>
              </a:ext>
            </a:extLst>
          </p:cNvPr>
          <p:cNvSpPr txBox="1"/>
          <p:nvPr/>
        </p:nvSpPr>
        <p:spPr>
          <a:xfrm>
            <a:off x="659807" y="1006958"/>
            <a:ext cx="10104377" cy="4832092"/>
          </a:xfrm>
          <a:prstGeom prst="rect">
            <a:avLst/>
          </a:prstGeom>
          <a:noFill/>
        </p:spPr>
        <p:txBody>
          <a:bodyPr wrap="square">
            <a:spAutoFit/>
          </a:bodyPr>
          <a:lstStyle/>
          <a:p>
            <a:pPr marL="285750" indent="-285750">
              <a:buFont typeface="Arial" panose="020B0604020202020204" pitchFamily="34" charset="0"/>
              <a:buChar char="•"/>
            </a:pPr>
            <a:r>
              <a:rPr lang="fr-FR" sz="2000" dirty="0">
                <a:solidFill>
                  <a:schemeClr val="tx1">
                    <a:lumMod val="75000"/>
                    <a:lumOff val="25000"/>
                  </a:schemeClr>
                </a:solidFill>
              </a:rPr>
              <a:t> Default </a:t>
            </a:r>
            <a:r>
              <a:rPr lang="fr-FR" sz="2000" dirty="0" err="1">
                <a:solidFill>
                  <a:schemeClr val="tx1">
                    <a:lumMod val="75000"/>
                    <a:lumOff val="25000"/>
                  </a:schemeClr>
                </a:solidFill>
              </a:rPr>
              <a:t>partioning</a:t>
            </a:r>
            <a:r>
              <a:rPr lang="fr-FR" sz="2000" dirty="0">
                <a:solidFill>
                  <a:schemeClr val="tx1">
                    <a:lumMod val="75000"/>
                    <a:lumOff val="25000"/>
                  </a:schemeClr>
                </a:solidFill>
              </a:rPr>
              <a:t>:   hash(key) % </a:t>
            </a:r>
            <a:r>
              <a:rPr lang="fr-FR" sz="2000" dirty="0" err="1">
                <a:solidFill>
                  <a:schemeClr val="tx1">
                    <a:lumMod val="75000"/>
                    <a:lumOff val="25000"/>
                  </a:schemeClr>
                </a:solidFill>
              </a:rPr>
              <a:t>number_of_partitions</a:t>
            </a:r>
            <a:endParaRPr lang="fr-FR" sz="2000" dirty="0">
              <a:solidFill>
                <a:schemeClr val="tx1">
                  <a:lumMod val="75000"/>
                  <a:lumOff val="25000"/>
                </a:schemeClr>
              </a:solidFill>
            </a:endParaRPr>
          </a:p>
          <a:p>
            <a:pPr marL="400050" lvl="1"/>
            <a:r>
              <a:rPr lang="fr-FR" sz="2000" dirty="0">
                <a:solidFill>
                  <a:schemeClr val="tx1">
                    <a:lumMod val="75000"/>
                    <a:lumOff val="25000"/>
                  </a:schemeClr>
                </a:solidFill>
              </a:rPr>
              <a:t>if key = user1  and </a:t>
            </a:r>
            <a:r>
              <a:rPr lang="fr-FR" sz="2000" dirty="0" err="1">
                <a:solidFill>
                  <a:schemeClr val="tx1">
                    <a:lumMod val="75000"/>
                    <a:lumOff val="25000"/>
                  </a:schemeClr>
                </a:solidFill>
              </a:rPr>
              <a:t>number</a:t>
            </a:r>
            <a:r>
              <a:rPr lang="fr-FR" sz="2000" dirty="0">
                <a:solidFill>
                  <a:schemeClr val="tx1">
                    <a:lumMod val="75000"/>
                    <a:lumOff val="25000"/>
                  </a:schemeClr>
                </a:solidFill>
              </a:rPr>
              <a:t> of partitions= 4</a:t>
            </a:r>
          </a:p>
          <a:p>
            <a:pPr marL="400050" lvl="1"/>
            <a:r>
              <a:rPr lang="fr-FR" sz="2000" dirty="0">
                <a:solidFill>
                  <a:schemeClr val="tx1">
                    <a:lumMod val="75000"/>
                    <a:lumOff val="25000"/>
                  </a:schemeClr>
                </a:solidFill>
              </a:rPr>
              <a:t>Hash(key) = 15</a:t>
            </a:r>
          </a:p>
          <a:p>
            <a:pPr marL="400050" lvl="1"/>
            <a:r>
              <a:rPr lang="fr-FR" sz="2000" dirty="0">
                <a:solidFill>
                  <a:schemeClr val="tx1">
                    <a:lumMod val="75000"/>
                    <a:lumOff val="25000"/>
                  </a:schemeClr>
                </a:solidFill>
              </a:rPr>
              <a:t>Partition =   15%4 = 3</a:t>
            </a:r>
          </a:p>
          <a:p>
            <a:pPr marL="285750" indent="-285750">
              <a:buFont typeface="Arial" panose="020B0604020202020204" pitchFamily="34" charset="0"/>
              <a:buChar char="•"/>
            </a:pP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err="1">
                <a:solidFill>
                  <a:schemeClr val="tx1">
                    <a:lumMod val="75000"/>
                    <a:lumOff val="25000"/>
                  </a:schemeClr>
                </a:solidFill>
              </a:rPr>
              <a:t>Partitioner</a:t>
            </a:r>
            <a:r>
              <a:rPr lang="fr-FR" sz="2000" dirty="0">
                <a:solidFill>
                  <a:schemeClr val="tx1">
                    <a:lumMod val="75000"/>
                    <a:lumOff val="25000"/>
                  </a:schemeClr>
                </a:solidFill>
              </a:rPr>
              <a:t> </a:t>
            </a:r>
            <a:r>
              <a:rPr lang="fr-FR" sz="2000" dirty="0" err="1">
                <a:solidFill>
                  <a:schemeClr val="tx1">
                    <a:lumMod val="75000"/>
                    <a:lumOff val="25000"/>
                  </a:schemeClr>
                </a:solidFill>
              </a:rPr>
              <a:t>is</a:t>
            </a:r>
            <a:r>
              <a:rPr lang="fr-FR" sz="2000" dirty="0">
                <a:solidFill>
                  <a:schemeClr val="tx1">
                    <a:lumMod val="75000"/>
                    <a:lumOff val="25000"/>
                  </a:schemeClr>
                </a:solidFill>
              </a:rPr>
              <a:t> </a:t>
            </a:r>
            <a:r>
              <a:rPr lang="fr-FR" sz="2000" dirty="0" err="1">
                <a:solidFill>
                  <a:schemeClr val="tx1">
                    <a:lumMod val="75000"/>
                    <a:lumOff val="25000"/>
                  </a:schemeClr>
                </a:solidFill>
              </a:rPr>
              <a:t>pluggable</a:t>
            </a:r>
            <a:r>
              <a:rPr lang="fr-FR" sz="2000" dirty="0">
                <a:solidFill>
                  <a:schemeClr val="tx1">
                    <a:lumMod val="75000"/>
                    <a:lumOff val="25000"/>
                  </a:schemeClr>
                </a:solidFill>
              </a:rPr>
              <a:t> and </a:t>
            </a:r>
            <a:r>
              <a:rPr lang="fr-FR" sz="2000" dirty="0" err="1">
                <a:solidFill>
                  <a:schemeClr val="tx1">
                    <a:lumMod val="75000"/>
                    <a:lumOff val="25000"/>
                  </a:schemeClr>
                </a:solidFill>
              </a:rPr>
              <a:t>thus</a:t>
            </a:r>
            <a:r>
              <a:rPr lang="fr-FR" sz="2000" dirty="0">
                <a:solidFill>
                  <a:schemeClr val="tx1">
                    <a:lumMod val="75000"/>
                    <a:lumOff val="25000"/>
                  </a:schemeClr>
                </a:solidFill>
              </a:rPr>
              <a:t> </a:t>
            </a:r>
            <a:r>
              <a:rPr lang="fr-FR" sz="2000" dirty="0" err="1">
                <a:solidFill>
                  <a:schemeClr val="tx1">
                    <a:lumMod val="75000"/>
                    <a:lumOff val="25000"/>
                  </a:schemeClr>
                </a:solidFill>
              </a:rPr>
              <a:t>we</a:t>
            </a:r>
            <a:r>
              <a:rPr lang="fr-FR" sz="2000" dirty="0">
                <a:solidFill>
                  <a:schemeClr val="tx1">
                    <a:lumMod val="75000"/>
                    <a:lumOff val="25000"/>
                  </a:schemeClr>
                </a:solidFill>
              </a:rPr>
              <a:t> are free to </a:t>
            </a:r>
            <a:r>
              <a:rPr lang="fr-FR" sz="2000" dirty="0" err="1">
                <a:solidFill>
                  <a:schemeClr val="tx1">
                    <a:lumMod val="75000"/>
                    <a:lumOff val="25000"/>
                  </a:schemeClr>
                </a:solidFill>
              </a:rPr>
              <a:t>implement</a:t>
            </a:r>
            <a:r>
              <a:rPr lang="fr-FR" sz="2000" dirty="0">
                <a:solidFill>
                  <a:schemeClr val="tx1">
                    <a:lumMod val="75000"/>
                    <a:lumOff val="25000"/>
                  </a:schemeClr>
                </a:solidFill>
              </a:rPr>
              <a:t> a custom </a:t>
            </a:r>
            <a:r>
              <a:rPr lang="fr-FR" sz="2000" dirty="0" err="1">
                <a:solidFill>
                  <a:schemeClr val="tx1">
                    <a:lumMod val="75000"/>
                    <a:lumOff val="25000"/>
                  </a:schemeClr>
                </a:solidFill>
              </a:rPr>
              <a:t>partitioner</a:t>
            </a:r>
            <a:r>
              <a:rPr lang="fr-FR" sz="2000" dirty="0">
                <a:solidFill>
                  <a:schemeClr val="tx1">
                    <a:lumMod val="75000"/>
                    <a:lumOff val="25000"/>
                  </a:schemeClr>
                </a:solidFill>
              </a:rPr>
              <a:t>.</a:t>
            </a:r>
          </a:p>
          <a:p>
            <a:pPr marL="285750" indent="-285750">
              <a:buFont typeface="Arial" panose="020B0604020202020204" pitchFamily="34" charset="0"/>
              <a:buChar char="•"/>
            </a:pP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The </a:t>
            </a:r>
            <a:r>
              <a:rPr lang="fr-FR" sz="2000" dirty="0" err="1">
                <a:solidFill>
                  <a:schemeClr val="tx1">
                    <a:lumMod val="75000"/>
                    <a:lumOff val="25000"/>
                  </a:schemeClr>
                </a:solidFill>
              </a:rPr>
              <a:t>number</a:t>
            </a:r>
            <a:r>
              <a:rPr lang="fr-FR" sz="2000" dirty="0">
                <a:solidFill>
                  <a:schemeClr val="tx1">
                    <a:lumMod val="75000"/>
                    <a:lumOff val="25000"/>
                  </a:schemeClr>
                </a:solidFill>
              </a:rPr>
              <a:t> of partitions </a:t>
            </a:r>
            <a:r>
              <a:rPr lang="fr-FR" sz="2000" dirty="0" err="1">
                <a:solidFill>
                  <a:schemeClr val="tx1">
                    <a:lumMod val="75000"/>
                    <a:lumOff val="25000"/>
                  </a:schemeClr>
                </a:solidFill>
              </a:rPr>
              <a:t>is</a:t>
            </a:r>
            <a:r>
              <a:rPr lang="fr-FR" sz="2000" dirty="0">
                <a:solidFill>
                  <a:schemeClr val="tx1">
                    <a:lumMod val="75000"/>
                    <a:lumOff val="25000"/>
                  </a:schemeClr>
                </a:solidFill>
              </a:rPr>
              <a:t> </a:t>
            </a:r>
            <a:r>
              <a:rPr lang="fr-FR" sz="2000" dirty="0" err="1">
                <a:solidFill>
                  <a:schemeClr val="tx1">
                    <a:lumMod val="75000"/>
                    <a:lumOff val="25000"/>
                  </a:schemeClr>
                </a:solidFill>
              </a:rPr>
              <a:t>specified</a:t>
            </a:r>
            <a:r>
              <a:rPr lang="fr-FR" sz="2000" dirty="0">
                <a:solidFill>
                  <a:schemeClr val="tx1">
                    <a:lumMod val="75000"/>
                    <a:lumOff val="25000"/>
                  </a:schemeClr>
                </a:solidFill>
              </a:rPr>
              <a:t> per topic , but </a:t>
            </a:r>
            <a:r>
              <a:rPr lang="fr-FR" sz="2000" dirty="0" err="1">
                <a:solidFill>
                  <a:schemeClr val="tx1">
                    <a:lumMod val="75000"/>
                    <a:lumOff val="25000"/>
                  </a:schemeClr>
                </a:solidFill>
              </a:rPr>
              <a:t>partitioning</a:t>
            </a:r>
            <a:r>
              <a:rPr lang="fr-FR" sz="2000" dirty="0">
                <a:solidFill>
                  <a:schemeClr val="tx1">
                    <a:lumMod val="75000"/>
                    <a:lumOff val="25000"/>
                  </a:schemeClr>
                </a:solidFill>
              </a:rPr>
              <a:t> </a:t>
            </a:r>
            <a:r>
              <a:rPr lang="fr-FR" sz="2000" dirty="0" err="1">
                <a:solidFill>
                  <a:schemeClr val="tx1">
                    <a:lumMod val="75000"/>
                    <a:lumOff val="25000"/>
                  </a:schemeClr>
                </a:solidFill>
              </a:rPr>
              <a:t>strategy</a:t>
            </a:r>
            <a:r>
              <a:rPr lang="fr-FR" sz="2000" dirty="0">
                <a:solidFill>
                  <a:schemeClr val="tx1">
                    <a:lumMod val="75000"/>
                    <a:lumOff val="25000"/>
                  </a:schemeClr>
                </a:solidFill>
              </a:rPr>
              <a:t> </a:t>
            </a:r>
            <a:r>
              <a:rPr lang="fr-FR" sz="2000" dirty="0" err="1">
                <a:solidFill>
                  <a:schemeClr val="tx1">
                    <a:lumMod val="75000"/>
                    <a:lumOff val="25000"/>
                  </a:schemeClr>
                </a:solidFill>
              </a:rPr>
              <a:t>is</a:t>
            </a:r>
            <a:r>
              <a:rPr lang="fr-FR" sz="2000" dirty="0">
                <a:solidFill>
                  <a:schemeClr val="tx1">
                    <a:lumMod val="75000"/>
                    <a:lumOff val="25000"/>
                  </a:schemeClr>
                </a:solidFill>
              </a:rPr>
              <a:t> a  per-</a:t>
            </a:r>
            <a:r>
              <a:rPr lang="fr-FR" sz="2000" dirty="0" err="1">
                <a:solidFill>
                  <a:schemeClr val="tx1">
                    <a:lumMod val="75000"/>
                    <a:lumOff val="25000"/>
                  </a:schemeClr>
                </a:solidFill>
              </a:rPr>
              <a:t>producer</a:t>
            </a:r>
            <a:r>
              <a:rPr lang="fr-FR" sz="2000" dirty="0">
                <a:solidFill>
                  <a:schemeClr val="tx1">
                    <a:lumMod val="75000"/>
                    <a:lumOff val="25000"/>
                  </a:schemeClr>
                </a:solidFill>
              </a:rPr>
              <a:t> setting.   For </a:t>
            </a:r>
            <a:r>
              <a:rPr lang="fr-FR" sz="2000" dirty="0" err="1">
                <a:solidFill>
                  <a:schemeClr val="tx1">
                    <a:lumMod val="75000"/>
                    <a:lumOff val="25000"/>
                  </a:schemeClr>
                </a:solidFill>
              </a:rPr>
              <a:t>example</a:t>
            </a:r>
            <a:r>
              <a:rPr lang="fr-FR" sz="2000" dirty="0">
                <a:solidFill>
                  <a:schemeClr val="tx1">
                    <a:lumMod val="75000"/>
                    <a:lumOff val="25000"/>
                  </a:schemeClr>
                </a:solidFill>
              </a:rPr>
              <a:t>, a </a:t>
            </a:r>
            <a:r>
              <a:rPr lang="fr-FR" sz="2000" dirty="0" err="1">
                <a:solidFill>
                  <a:schemeClr val="tx1">
                    <a:lumMod val="75000"/>
                    <a:lumOff val="25000"/>
                  </a:schemeClr>
                </a:solidFill>
              </a:rPr>
              <a:t>producer</a:t>
            </a:r>
            <a:r>
              <a:rPr lang="fr-FR" sz="2000" dirty="0">
                <a:solidFill>
                  <a:schemeClr val="tx1">
                    <a:lumMod val="75000"/>
                    <a:lumOff val="25000"/>
                  </a:schemeClr>
                </a:solidFill>
              </a:rPr>
              <a:t> </a:t>
            </a:r>
            <a:r>
              <a:rPr lang="fr-FR" sz="2000" dirty="0" err="1">
                <a:solidFill>
                  <a:schemeClr val="tx1">
                    <a:lumMod val="75000"/>
                    <a:lumOff val="25000"/>
                  </a:schemeClr>
                </a:solidFill>
              </a:rPr>
              <a:t>could</a:t>
            </a:r>
            <a:r>
              <a:rPr lang="fr-FR" sz="2000" dirty="0">
                <a:solidFill>
                  <a:schemeClr val="tx1">
                    <a:lumMod val="75000"/>
                    <a:lumOff val="25000"/>
                  </a:schemeClr>
                </a:solidFill>
              </a:rPr>
              <a:t> use the </a:t>
            </a:r>
            <a:r>
              <a:rPr lang="fr-FR" sz="2000" dirty="0" err="1">
                <a:solidFill>
                  <a:schemeClr val="tx1">
                    <a:lumMod val="75000"/>
                    <a:lumOff val="25000"/>
                  </a:schemeClr>
                </a:solidFill>
              </a:rPr>
              <a:t>same</a:t>
            </a:r>
            <a:r>
              <a:rPr lang="fr-FR" sz="2000" dirty="0">
                <a:solidFill>
                  <a:schemeClr val="tx1">
                    <a:lumMod val="75000"/>
                    <a:lumOff val="25000"/>
                  </a:schemeClr>
                </a:solidFill>
              </a:rPr>
              <a:t> </a:t>
            </a:r>
            <a:r>
              <a:rPr lang="fr-FR" sz="2000" dirty="0" err="1">
                <a:solidFill>
                  <a:schemeClr val="tx1">
                    <a:lumMod val="75000"/>
                    <a:lumOff val="25000"/>
                  </a:schemeClr>
                </a:solidFill>
              </a:rPr>
              <a:t>partitioning</a:t>
            </a:r>
            <a:r>
              <a:rPr lang="fr-FR" sz="2000" dirty="0">
                <a:solidFill>
                  <a:schemeClr val="tx1">
                    <a:lumMod val="75000"/>
                    <a:lumOff val="25000"/>
                  </a:schemeClr>
                </a:solidFill>
              </a:rPr>
              <a:t> </a:t>
            </a:r>
            <a:r>
              <a:rPr lang="fr-FR" sz="2000" dirty="0" err="1">
                <a:solidFill>
                  <a:schemeClr val="tx1">
                    <a:lumMod val="75000"/>
                    <a:lumOff val="25000"/>
                  </a:schemeClr>
                </a:solidFill>
              </a:rPr>
              <a:t>stragtegy</a:t>
            </a:r>
            <a:r>
              <a:rPr lang="fr-FR" sz="2000" dirty="0">
                <a:solidFill>
                  <a:schemeClr val="tx1">
                    <a:lumMod val="75000"/>
                    <a:lumOff val="25000"/>
                  </a:schemeClr>
                </a:solidFill>
              </a:rPr>
              <a:t> </a:t>
            </a:r>
            <a:r>
              <a:rPr lang="fr-FR" sz="2000" dirty="0" err="1">
                <a:solidFill>
                  <a:schemeClr val="tx1">
                    <a:lumMod val="75000"/>
                    <a:lumOff val="25000"/>
                  </a:schemeClr>
                </a:solidFill>
              </a:rPr>
              <a:t>across</a:t>
            </a:r>
            <a:r>
              <a:rPr lang="fr-FR" sz="2000" dirty="0">
                <a:solidFill>
                  <a:schemeClr val="tx1">
                    <a:lumMod val="75000"/>
                    <a:lumOff val="25000"/>
                  </a:schemeClr>
                </a:solidFill>
              </a:rPr>
              <a:t> multiple topics </a:t>
            </a:r>
            <a:r>
              <a:rPr lang="fr-FR" sz="2000" dirty="0" err="1">
                <a:solidFill>
                  <a:schemeClr val="tx1">
                    <a:lumMod val="75000"/>
                    <a:lumOff val="25000"/>
                  </a:schemeClr>
                </a:solidFill>
              </a:rPr>
              <a:t>using</a:t>
            </a:r>
            <a:r>
              <a:rPr lang="fr-FR" sz="2000" dirty="0">
                <a:solidFill>
                  <a:schemeClr val="tx1">
                    <a:lumMod val="75000"/>
                    <a:lumOff val="25000"/>
                  </a:schemeClr>
                </a:solidFill>
              </a:rPr>
              <a:t> the </a:t>
            </a:r>
            <a:r>
              <a:rPr lang="fr-FR" sz="2000" dirty="0" err="1">
                <a:solidFill>
                  <a:schemeClr val="tx1">
                    <a:lumMod val="75000"/>
                    <a:lumOff val="25000"/>
                  </a:schemeClr>
                </a:solidFill>
              </a:rPr>
              <a:t>same</a:t>
            </a:r>
            <a:r>
              <a:rPr lang="fr-FR" sz="2000" dirty="0">
                <a:solidFill>
                  <a:schemeClr val="tx1">
                    <a:lumMod val="75000"/>
                    <a:lumOff val="25000"/>
                  </a:schemeClr>
                </a:solidFill>
              </a:rPr>
              <a:t> key</a:t>
            </a:r>
          </a:p>
          <a:p>
            <a:pPr marL="285750" indent="-285750">
              <a:buFont typeface="Arial" panose="020B0604020202020204" pitchFamily="34" charset="0"/>
              <a:buChar char="•"/>
            </a:pPr>
            <a:endParaRPr lang="fr-FR" sz="2000" dirty="0">
              <a:solidFill>
                <a:schemeClr val="tx1">
                  <a:lumMod val="75000"/>
                  <a:lumOff val="25000"/>
                </a:schemeClr>
              </a:solidFill>
            </a:endParaRPr>
          </a:p>
          <a:p>
            <a:pPr marL="285750" indent="-285750">
              <a:buFont typeface="Arial" panose="020B0604020202020204" pitchFamily="34" charset="0"/>
              <a:buChar char="•"/>
            </a:pPr>
            <a:r>
              <a:rPr lang="fr-FR" sz="2000" dirty="0">
                <a:solidFill>
                  <a:schemeClr val="tx1">
                    <a:lumMod val="75000"/>
                    <a:lumOff val="25000"/>
                  </a:schemeClr>
                </a:solidFill>
              </a:rPr>
              <a:t>The </a:t>
            </a:r>
            <a:r>
              <a:rPr lang="fr-FR" sz="2000" dirty="0" err="1">
                <a:solidFill>
                  <a:schemeClr val="tx1">
                    <a:lumMod val="75000"/>
                    <a:lumOff val="25000"/>
                  </a:schemeClr>
                </a:solidFill>
              </a:rPr>
              <a:t>guarantee</a:t>
            </a:r>
            <a:r>
              <a:rPr lang="fr-FR" sz="2000" dirty="0">
                <a:solidFill>
                  <a:schemeClr val="tx1">
                    <a:lumMod val="75000"/>
                    <a:lumOff val="25000"/>
                  </a:schemeClr>
                </a:solidFill>
              </a:rPr>
              <a:t> of </a:t>
            </a:r>
            <a:r>
              <a:rPr lang="fr-FR" sz="2000" dirty="0" err="1">
                <a:solidFill>
                  <a:schemeClr val="tx1">
                    <a:lumMod val="75000"/>
                    <a:lumOff val="25000"/>
                  </a:schemeClr>
                </a:solidFill>
              </a:rPr>
              <a:t>order</a:t>
            </a:r>
            <a:r>
              <a:rPr lang="fr-FR" sz="2000" dirty="0">
                <a:solidFill>
                  <a:schemeClr val="tx1">
                    <a:lumMod val="75000"/>
                    <a:lumOff val="25000"/>
                  </a:schemeClr>
                </a:solidFill>
              </a:rPr>
              <a:t> </a:t>
            </a:r>
            <a:r>
              <a:rPr lang="fr-FR" sz="2000" dirty="0" err="1">
                <a:solidFill>
                  <a:schemeClr val="tx1">
                    <a:lumMod val="75000"/>
                    <a:lumOff val="25000"/>
                  </a:schemeClr>
                </a:solidFill>
              </a:rPr>
              <a:t>from</a:t>
            </a:r>
            <a:r>
              <a:rPr lang="fr-FR" sz="2000" dirty="0">
                <a:solidFill>
                  <a:schemeClr val="tx1">
                    <a:lumMod val="75000"/>
                    <a:lumOff val="25000"/>
                  </a:schemeClr>
                </a:solidFill>
              </a:rPr>
              <a:t> key-</a:t>
            </a:r>
            <a:r>
              <a:rPr lang="fr-FR" sz="2000" dirty="0" err="1">
                <a:solidFill>
                  <a:schemeClr val="tx1">
                    <a:lumMod val="75000"/>
                    <a:lumOff val="25000"/>
                  </a:schemeClr>
                </a:solidFill>
              </a:rPr>
              <a:t>based</a:t>
            </a:r>
            <a:r>
              <a:rPr lang="fr-FR" sz="2000" dirty="0">
                <a:solidFill>
                  <a:schemeClr val="tx1">
                    <a:lumMod val="75000"/>
                    <a:lumOff val="25000"/>
                  </a:schemeClr>
                </a:solidFill>
              </a:rPr>
              <a:t> allocation </a:t>
            </a:r>
            <a:r>
              <a:rPr lang="fr-FR" sz="2000" dirty="0" err="1">
                <a:solidFill>
                  <a:schemeClr val="tx1">
                    <a:lumMod val="75000"/>
                    <a:lumOff val="25000"/>
                  </a:schemeClr>
                </a:solidFill>
              </a:rPr>
              <a:t>only</a:t>
            </a:r>
            <a:r>
              <a:rPr lang="fr-FR" sz="2000" dirty="0">
                <a:solidFill>
                  <a:schemeClr val="tx1">
                    <a:lumMod val="75000"/>
                    <a:lumOff val="25000"/>
                  </a:schemeClr>
                </a:solidFill>
              </a:rPr>
              <a:t> </a:t>
            </a:r>
            <a:r>
              <a:rPr lang="fr-FR" sz="2000" dirty="0" err="1">
                <a:solidFill>
                  <a:schemeClr val="tx1">
                    <a:lumMod val="75000"/>
                    <a:lumOff val="25000"/>
                  </a:schemeClr>
                </a:solidFill>
              </a:rPr>
              <a:t>applies</a:t>
            </a:r>
            <a:r>
              <a:rPr lang="fr-FR" sz="2000" dirty="0">
                <a:solidFill>
                  <a:schemeClr val="tx1">
                    <a:lumMod val="75000"/>
                    <a:lumOff val="25000"/>
                  </a:schemeClr>
                </a:solidFill>
              </a:rPr>
              <a:t> if all messages </a:t>
            </a:r>
            <a:r>
              <a:rPr lang="fr-FR" sz="2000" dirty="0" err="1">
                <a:solidFill>
                  <a:schemeClr val="tx1">
                    <a:lumMod val="75000"/>
                    <a:lumOff val="25000"/>
                  </a:schemeClr>
                </a:solidFill>
              </a:rPr>
              <a:t>with</a:t>
            </a:r>
            <a:r>
              <a:rPr lang="fr-FR" sz="2000" dirty="0">
                <a:solidFill>
                  <a:schemeClr val="tx1">
                    <a:lumMod val="75000"/>
                    <a:lumOff val="25000"/>
                  </a:schemeClr>
                </a:solidFill>
              </a:rPr>
              <a:t> the </a:t>
            </a:r>
            <a:r>
              <a:rPr lang="fr-FR" sz="2000" dirty="0" err="1">
                <a:solidFill>
                  <a:schemeClr val="tx1">
                    <a:lumMod val="75000"/>
                    <a:lumOff val="25000"/>
                  </a:schemeClr>
                </a:solidFill>
              </a:rPr>
              <a:t>same</a:t>
            </a:r>
            <a:r>
              <a:rPr lang="fr-FR" sz="2000" dirty="0">
                <a:solidFill>
                  <a:schemeClr val="tx1">
                    <a:lumMod val="75000"/>
                    <a:lumOff val="25000"/>
                  </a:schemeClr>
                </a:solidFill>
              </a:rPr>
              <a:t> key are sent by the </a:t>
            </a:r>
            <a:r>
              <a:rPr lang="fr-FR" sz="2000" dirty="0" err="1">
                <a:solidFill>
                  <a:schemeClr val="tx1">
                    <a:lumMod val="75000"/>
                    <a:lumOff val="25000"/>
                  </a:schemeClr>
                </a:solidFill>
              </a:rPr>
              <a:t>same</a:t>
            </a:r>
            <a:r>
              <a:rPr lang="fr-FR" sz="2000" dirty="0">
                <a:solidFill>
                  <a:schemeClr val="tx1">
                    <a:lumMod val="75000"/>
                    <a:lumOff val="25000"/>
                  </a:schemeClr>
                </a:solidFill>
              </a:rPr>
              <a:t> </a:t>
            </a:r>
            <a:r>
              <a:rPr lang="fr-FR" sz="2000" dirty="0" err="1">
                <a:solidFill>
                  <a:schemeClr val="tx1">
                    <a:lumMod val="75000"/>
                    <a:lumOff val="25000"/>
                  </a:schemeClr>
                </a:solidFill>
              </a:rPr>
              <a:t>producer</a:t>
            </a:r>
            <a:r>
              <a:rPr lang="fr-FR" sz="2000" dirty="0">
                <a:solidFill>
                  <a:schemeClr val="tx1">
                    <a:lumMod val="75000"/>
                    <a:lumOff val="25000"/>
                  </a:schemeClr>
                </a:solidFill>
              </a:rPr>
              <a:t>.</a:t>
            </a:r>
          </a:p>
          <a:p>
            <a:endParaRPr lang="en-US"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652661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B29887-CED4-2D69-613E-38E5023F6EC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3EB112E-C42E-514E-BC85-D08E6E58073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ORIGINE – Chez LinkedIn</a:t>
            </a:r>
          </a:p>
        </p:txBody>
      </p:sp>
      <p:sp>
        <p:nvSpPr>
          <p:cNvPr id="6" name="TextBox 13">
            <a:extLst>
              <a:ext uri="{FF2B5EF4-FFF2-40B4-BE49-F238E27FC236}">
                <a16:creationId xmlns:a16="http://schemas.microsoft.com/office/drawing/2014/main" id="{ED7962BF-0E25-9778-CF71-AFF623576230}"/>
              </a:ext>
            </a:extLst>
          </p:cNvPr>
          <p:cNvSpPr txBox="1"/>
          <p:nvPr/>
        </p:nvSpPr>
        <p:spPr>
          <a:xfrm>
            <a:off x="464872" y="1158723"/>
            <a:ext cx="10104377" cy="4739759"/>
          </a:xfrm>
          <a:prstGeom prst="rect">
            <a:avLst/>
          </a:prstGeom>
          <a:noFill/>
        </p:spPr>
        <p:txBody>
          <a:bodyPr wrap="square">
            <a:spAutoFit/>
          </a:bodyPr>
          <a:lstStyle/>
          <a:p>
            <a:endParaRPr lang="fr-FR" dirty="0"/>
          </a:p>
          <a:p>
            <a:r>
              <a:rPr lang="fr-FR" dirty="0">
                <a:solidFill>
                  <a:schemeClr val="tx1">
                    <a:lumMod val="75000"/>
                    <a:lumOff val="25000"/>
                  </a:schemeClr>
                </a:solidFill>
              </a:rPr>
              <a:t> </a:t>
            </a:r>
            <a:r>
              <a:rPr lang="fr-FR" sz="2400" dirty="0" err="1">
                <a:solidFill>
                  <a:schemeClr val="tx1">
                    <a:lumMod val="75000"/>
                    <a:lumOff val="25000"/>
                  </a:schemeClr>
                </a:solidFill>
              </a:rPr>
              <a:t>Other</a:t>
            </a:r>
            <a:r>
              <a:rPr lang="fr-FR" sz="2400" dirty="0">
                <a:solidFill>
                  <a:schemeClr val="tx1">
                    <a:lumMod val="75000"/>
                    <a:lumOff val="25000"/>
                  </a:schemeClr>
                </a:solidFill>
              </a:rPr>
              <a:t> </a:t>
            </a:r>
            <a:r>
              <a:rPr lang="fr-FR" sz="2400" dirty="0" err="1">
                <a:solidFill>
                  <a:schemeClr val="tx1">
                    <a:lumMod val="75000"/>
                    <a:lumOff val="25000"/>
                  </a:schemeClr>
                </a:solidFill>
              </a:rPr>
              <a:t>tools</a:t>
            </a:r>
            <a:r>
              <a:rPr lang="fr-FR" sz="2400" dirty="0">
                <a:solidFill>
                  <a:schemeClr val="tx1">
                    <a:lumMod val="75000"/>
                    <a:lumOff val="25000"/>
                  </a:schemeClr>
                </a:solidFill>
              </a:rPr>
              <a:t>:  </a:t>
            </a:r>
            <a:r>
              <a:rPr lang="fr-FR" sz="2400" dirty="0" err="1">
                <a:solidFill>
                  <a:schemeClr val="tx1">
                    <a:lumMod val="75000"/>
                    <a:lumOff val="25000"/>
                  </a:schemeClr>
                </a:solidFill>
              </a:rPr>
              <a:t>RabbitMQ</a:t>
            </a:r>
            <a:r>
              <a:rPr lang="fr-FR" sz="2400" dirty="0">
                <a:solidFill>
                  <a:schemeClr val="tx1">
                    <a:lumMod val="75000"/>
                    <a:lumOff val="25000"/>
                  </a:schemeClr>
                </a:solidFill>
              </a:rPr>
              <a:t> , </a:t>
            </a:r>
            <a:r>
              <a:rPr lang="fr-FR" sz="2400" dirty="0" err="1">
                <a:solidFill>
                  <a:schemeClr val="tx1">
                    <a:lumMod val="75000"/>
                    <a:lumOff val="25000"/>
                  </a:schemeClr>
                </a:solidFill>
              </a:rPr>
              <a:t>ActiveMQ</a:t>
            </a:r>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r>
              <a:rPr lang="fr-FR" sz="2400" dirty="0">
                <a:solidFill>
                  <a:schemeClr val="tx1">
                    <a:lumMod val="75000"/>
                    <a:lumOff val="25000"/>
                  </a:schemeClr>
                </a:solidFill>
              </a:rPr>
              <a:t> Limitations:</a:t>
            </a:r>
          </a:p>
          <a:p>
            <a:r>
              <a:rPr lang="fr-FR" sz="2400" dirty="0">
                <a:solidFill>
                  <a:schemeClr val="tx1">
                    <a:lumMod val="75000"/>
                    <a:lumOff val="25000"/>
                  </a:schemeClr>
                </a:solidFill>
              </a:rPr>
              <a:t>       - Push </a:t>
            </a:r>
            <a:r>
              <a:rPr lang="fr-FR" sz="2400" dirty="0" err="1">
                <a:solidFill>
                  <a:schemeClr val="tx1">
                    <a:lumMod val="75000"/>
                    <a:lumOff val="25000"/>
                  </a:schemeClr>
                </a:solidFill>
              </a:rPr>
              <a:t>based</a:t>
            </a:r>
            <a:r>
              <a:rPr lang="fr-FR" sz="2400" dirty="0">
                <a:solidFill>
                  <a:schemeClr val="tx1">
                    <a:lumMod val="75000"/>
                    <a:lumOff val="25000"/>
                  </a:schemeClr>
                </a:solidFill>
              </a:rPr>
              <a:t> and push </a:t>
            </a:r>
            <a:r>
              <a:rPr lang="fr-FR" sz="2400" dirty="0" err="1">
                <a:solidFill>
                  <a:schemeClr val="tx1">
                    <a:lumMod val="75000"/>
                    <a:lumOff val="25000"/>
                  </a:schemeClr>
                </a:solidFill>
              </a:rPr>
              <a:t>delivery</a:t>
            </a:r>
            <a:r>
              <a:rPr lang="fr-FR" sz="2400" dirty="0">
                <a:solidFill>
                  <a:schemeClr val="tx1">
                    <a:lumMod val="75000"/>
                    <a:lumOff val="25000"/>
                  </a:schemeClr>
                </a:solidFill>
              </a:rPr>
              <a:t> can </a:t>
            </a:r>
            <a:r>
              <a:rPr lang="fr-FR" sz="2400" dirty="0" err="1">
                <a:solidFill>
                  <a:schemeClr val="tx1">
                    <a:lumMod val="75000"/>
                    <a:lumOff val="25000"/>
                  </a:schemeClr>
                </a:solidFill>
              </a:rPr>
              <a:t>overwhelm</a:t>
            </a:r>
            <a:r>
              <a:rPr lang="fr-FR" sz="2400" dirty="0">
                <a:solidFill>
                  <a:schemeClr val="tx1">
                    <a:lumMod val="75000"/>
                    <a:lumOff val="25000"/>
                  </a:schemeClr>
                </a:solidFill>
              </a:rPr>
              <a:t> slow </a:t>
            </a:r>
            <a:r>
              <a:rPr lang="fr-FR" sz="2400" dirty="0" err="1">
                <a:solidFill>
                  <a:schemeClr val="tx1">
                    <a:lumMod val="75000"/>
                    <a:lumOff val="25000"/>
                  </a:schemeClr>
                </a:solidFill>
              </a:rPr>
              <a:t>consumers</a:t>
            </a:r>
            <a:endParaRPr lang="fr-FR" sz="2400" dirty="0">
              <a:solidFill>
                <a:schemeClr val="tx1">
                  <a:lumMod val="75000"/>
                  <a:lumOff val="25000"/>
                </a:schemeClr>
              </a:solidFill>
            </a:endParaRPr>
          </a:p>
          <a:p>
            <a:pPr lvl="1"/>
            <a:r>
              <a:rPr lang="fr-FR" sz="2400" dirty="0">
                <a:solidFill>
                  <a:schemeClr val="tx1">
                    <a:lumMod val="75000"/>
                    <a:lumOff val="25000"/>
                  </a:schemeClr>
                </a:solidFill>
              </a:rPr>
              <a:t> - Messages </a:t>
            </a:r>
            <a:r>
              <a:rPr lang="fr-FR" sz="2400" dirty="0" err="1">
                <a:solidFill>
                  <a:schemeClr val="tx1">
                    <a:lumMod val="75000"/>
                    <a:lumOff val="25000"/>
                  </a:schemeClr>
                </a:solidFill>
              </a:rPr>
              <a:t>usually</a:t>
            </a:r>
            <a:r>
              <a:rPr lang="fr-FR" sz="2400" dirty="0">
                <a:solidFill>
                  <a:schemeClr val="tx1">
                    <a:lumMod val="75000"/>
                    <a:lumOff val="25000"/>
                  </a:schemeClr>
                </a:solidFill>
              </a:rPr>
              <a:t> </a:t>
            </a:r>
            <a:r>
              <a:rPr lang="fr-FR" sz="2400" dirty="0" err="1">
                <a:solidFill>
                  <a:schemeClr val="tx1">
                    <a:lumMod val="75000"/>
                    <a:lumOff val="25000"/>
                  </a:schemeClr>
                </a:solidFill>
              </a:rPr>
              <a:t>deleted</a:t>
            </a:r>
            <a:r>
              <a:rPr lang="fr-FR" sz="2400" dirty="0">
                <a:solidFill>
                  <a:schemeClr val="tx1">
                    <a:lumMod val="75000"/>
                    <a:lumOff val="25000"/>
                  </a:schemeClr>
                </a:solidFill>
              </a:rPr>
              <a:t> </a:t>
            </a:r>
            <a:r>
              <a:rPr lang="fr-FR" sz="2400" dirty="0" err="1">
                <a:solidFill>
                  <a:schemeClr val="tx1">
                    <a:lumMod val="75000"/>
                    <a:lumOff val="25000"/>
                  </a:schemeClr>
                </a:solidFill>
              </a:rPr>
              <a:t>after</a:t>
            </a:r>
            <a:r>
              <a:rPr lang="fr-FR" sz="2400" dirty="0">
                <a:solidFill>
                  <a:schemeClr val="tx1">
                    <a:lumMod val="75000"/>
                    <a:lumOff val="25000"/>
                  </a:schemeClr>
                </a:solidFill>
              </a:rPr>
              <a:t> </a:t>
            </a:r>
            <a:r>
              <a:rPr lang="fr-FR" sz="2400" dirty="0" err="1">
                <a:solidFill>
                  <a:schemeClr val="tx1">
                    <a:lumMod val="75000"/>
                    <a:lumOff val="25000"/>
                  </a:schemeClr>
                </a:solidFill>
              </a:rPr>
              <a:t>consumption</a:t>
            </a:r>
            <a:r>
              <a:rPr lang="fr-FR" sz="2400" dirty="0">
                <a:solidFill>
                  <a:schemeClr val="tx1">
                    <a:lumMod val="75000"/>
                    <a:lumOff val="25000"/>
                  </a:schemeClr>
                </a:solidFill>
              </a:rPr>
              <a:t> (no replay)</a:t>
            </a:r>
          </a:p>
          <a:p>
            <a:pPr lvl="1"/>
            <a:r>
              <a:rPr lang="fr-FR" sz="2400" dirty="0">
                <a:solidFill>
                  <a:schemeClr val="tx1">
                    <a:lumMod val="75000"/>
                    <a:lumOff val="25000"/>
                  </a:schemeClr>
                </a:solidFill>
              </a:rPr>
              <a:t> - </a:t>
            </a:r>
            <a:r>
              <a:rPr lang="fr-FR" sz="2400" dirty="0" err="1">
                <a:solidFill>
                  <a:schemeClr val="tx1">
                    <a:lumMod val="75000"/>
                    <a:lumOff val="25000"/>
                  </a:schemeClr>
                </a:solidFill>
              </a:rPr>
              <a:t>Scaling</a:t>
            </a:r>
            <a:r>
              <a:rPr lang="fr-FR" sz="2400" dirty="0">
                <a:solidFill>
                  <a:schemeClr val="tx1">
                    <a:lumMod val="75000"/>
                    <a:lumOff val="25000"/>
                  </a:schemeClr>
                </a:solidFill>
              </a:rPr>
              <a:t> queues </a:t>
            </a:r>
            <a:r>
              <a:rPr lang="fr-FR" sz="2400" dirty="0" err="1">
                <a:solidFill>
                  <a:schemeClr val="tx1">
                    <a:lumMod val="75000"/>
                    <a:lumOff val="25000"/>
                  </a:schemeClr>
                </a:solidFill>
              </a:rPr>
              <a:t>is</a:t>
            </a:r>
            <a:r>
              <a:rPr lang="fr-FR" sz="2400" dirty="0">
                <a:solidFill>
                  <a:schemeClr val="tx1">
                    <a:lumMod val="75000"/>
                    <a:lumOff val="25000"/>
                  </a:schemeClr>
                </a:solidFill>
              </a:rPr>
              <a:t> </a:t>
            </a:r>
            <a:r>
              <a:rPr lang="fr-FR" sz="2400" dirty="0" err="1">
                <a:solidFill>
                  <a:schemeClr val="tx1">
                    <a:lumMod val="75000"/>
                    <a:lumOff val="25000"/>
                  </a:schemeClr>
                </a:solidFill>
              </a:rPr>
              <a:t>complex</a:t>
            </a:r>
            <a:r>
              <a:rPr lang="fr-FR" sz="2400" dirty="0">
                <a:solidFill>
                  <a:schemeClr val="tx1">
                    <a:lumMod val="75000"/>
                    <a:lumOff val="25000"/>
                  </a:schemeClr>
                </a:solidFill>
              </a:rPr>
              <a:t>, </a:t>
            </a:r>
            <a:r>
              <a:rPr lang="fr-FR" sz="2400" dirty="0" err="1">
                <a:solidFill>
                  <a:schemeClr val="tx1">
                    <a:lumMod val="75000"/>
                    <a:lumOff val="25000"/>
                  </a:schemeClr>
                </a:solidFill>
              </a:rPr>
              <a:t>bottlenecks</a:t>
            </a:r>
            <a:r>
              <a:rPr lang="fr-FR" sz="2400" dirty="0">
                <a:solidFill>
                  <a:schemeClr val="tx1">
                    <a:lumMod val="75000"/>
                    <a:lumOff val="25000"/>
                  </a:schemeClr>
                </a:solidFill>
              </a:rPr>
              <a:t> </a:t>
            </a:r>
            <a:r>
              <a:rPr lang="fr-FR" sz="2400" dirty="0" err="1">
                <a:solidFill>
                  <a:schemeClr val="tx1">
                    <a:lumMod val="75000"/>
                    <a:lumOff val="25000"/>
                  </a:schemeClr>
                </a:solidFill>
              </a:rPr>
              <a:t>appear</a:t>
            </a:r>
            <a:endParaRPr lang="fr-FR" sz="2400" dirty="0">
              <a:solidFill>
                <a:schemeClr val="tx1">
                  <a:lumMod val="75000"/>
                  <a:lumOff val="25000"/>
                </a:schemeClr>
              </a:solidFill>
            </a:endParaRPr>
          </a:p>
          <a:p>
            <a:pPr lvl="1"/>
            <a:r>
              <a:rPr lang="fr-FR" sz="2400" dirty="0">
                <a:solidFill>
                  <a:schemeClr val="tx1">
                    <a:lumMod val="75000"/>
                    <a:lumOff val="25000"/>
                  </a:schemeClr>
                </a:solidFill>
              </a:rPr>
              <a:t> - </a:t>
            </a:r>
            <a:r>
              <a:rPr lang="fr-FR" sz="2400" dirty="0" err="1">
                <a:solidFill>
                  <a:schemeClr val="tx1">
                    <a:lumMod val="75000"/>
                    <a:lumOff val="25000"/>
                  </a:schemeClr>
                </a:solidFill>
              </a:rPr>
              <a:t>Moderate</a:t>
            </a:r>
            <a:r>
              <a:rPr lang="fr-FR" sz="2400" dirty="0">
                <a:solidFill>
                  <a:schemeClr val="tx1">
                    <a:lumMod val="75000"/>
                    <a:lumOff val="25000"/>
                  </a:schemeClr>
                </a:solidFill>
              </a:rPr>
              <a:t> </a:t>
            </a:r>
            <a:r>
              <a:rPr lang="fr-FR" sz="2400" dirty="0" err="1">
                <a:solidFill>
                  <a:schemeClr val="tx1">
                    <a:lumMod val="75000"/>
                    <a:lumOff val="25000"/>
                  </a:schemeClr>
                </a:solidFill>
              </a:rPr>
              <a:t>throughput</a:t>
            </a:r>
            <a:r>
              <a:rPr lang="fr-FR" sz="2400" dirty="0">
                <a:solidFill>
                  <a:schemeClr val="tx1">
                    <a:lumMod val="75000"/>
                    <a:lumOff val="25000"/>
                  </a:schemeClr>
                </a:solidFill>
              </a:rPr>
              <a:t>, not </a:t>
            </a:r>
            <a:r>
              <a:rPr lang="fr-FR" sz="2400" dirty="0" err="1">
                <a:solidFill>
                  <a:schemeClr val="tx1">
                    <a:lumMod val="75000"/>
                    <a:lumOff val="25000"/>
                  </a:schemeClr>
                </a:solidFill>
              </a:rPr>
              <a:t>built</a:t>
            </a:r>
            <a:r>
              <a:rPr lang="fr-FR" sz="2400" dirty="0">
                <a:solidFill>
                  <a:schemeClr val="tx1">
                    <a:lumMod val="75000"/>
                    <a:lumOff val="25000"/>
                  </a:schemeClr>
                </a:solidFill>
              </a:rPr>
              <a:t> for massive </a:t>
            </a:r>
            <a:r>
              <a:rPr lang="fr-FR" sz="2400" dirty="0" err="1">
                <a:solidFill>
                  <a:schemeClr val="tx1">
                    <a:lumMod val="75000"/>
                    <a:lumOff val="25000"/>
                  </a:schemeClr>
                </a:solidFill>
              </a:rPr>
              <a:t>streams</a:t>
            </a:r>
            <a:endParaRPr lang="fr-FR" sz="2400" dirty="0">
              <a:solidFill>
                <a:schemeClr val="tx1">
                  <a:lumMod val="75000"/>
                  <a:lumOff val="25000"/>
                </a:schemeClr>
              </a:solidFill>
            </a:endParaRPr>
          </a:p>
          <a:p>
            <a:pPr lvl="1"/>
            <a:r>
              <a:rPr lang="fr-FR" sz="2400" dirty="0">
                <a:solidFill>
                  <a:schemeClr val="tx1">
                    <a:lumMod val="75000"/>
                    <a:lumOff val="25000"/>
                  </a:schemeClr>
                </a:solidFill>
              </a:rPr>
              <a:t> - Limited </a:t>
            </a:r>
            <a:r>
              <a:rPr lang="fr-FR" sz="2400" dirty="0" err="1">
                <a:solidFill>
                  <a:schemeClr val="tx1">
                    <a:lumMod val="75000"/>
                    <a:lumOff val="25000"/>
                  </a:schemeClr>
                </a:solidFill>
              </a:rPr>
              <a:t>ecosystem</a:t>
            </a:r>
            <a:r>
              <a:rPr lang="fr-FR" sz="2400" dirty="0">
                <a:solidFill>
                  <a:schemeClr val="tx1">
                    <a:lumMod val="75000"/>
                    <a:lumOff val="25000"/>
                  </a:schemeClr>
                </a:solidFill>
              </a:rPr>
              <a:t> for </a:t>
            </a:r>
            <a:r>
              <a:rPr lang="fr-FR" sz="2400" dirty="0" err="1">
                <a:solidFill>
                  <a:schemeClr val="tx1">
                    <a:lumMod val="75000"/>
                    <a:lumOff val="25000"/>
                  </a:schemeClr>
                </a:solidFill>
              </a:rPr>
              <a:t>stream</a:t>
            </a:r>
            <a:r>
              <a:rPr lang="fr-FR" sz="2400" dirty="0">
                <a:solidFill>
                  <a:schemeClr val="tx1">
                    <a:lumMod val="75000"/>
                    <a:lumOff val="25000"/>
                  </a:schemeClr>
                </a:solidFill>
              </a:rPr>
              <a:t> </a:t>
            </a:r>
            <a:r>
              <a:rPr lang="fr-FR" sz="2400" dirty="0" err="1">
                <a:solidFill>
                  <a:schemeClr val="tx1">
                    <a:lumMod val="75000"/>
                    <a:lumOff val="25000"/>
                  </a:schemeClr>
                </a:solidFill>
              </a:rPr>
              <a:t>processing</a:t>
            </a:r>
            <a:endParaRPr lang="fr-FR" sz="2400"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387133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7ED0A-FD08-420F-8DFB-D648EC93EAC3}"/>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99AE706-28FB-E5E5-0279-482A3D56B969}"/>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 – Producer API</a:t>
            </a:r>
          </a:p>
        </p:txBody>
      </p:sp>
      <p:sp>
        <p:nvSpPr>
          <p:cNvPr id="6" name="TextBox 13">
            <a:extLst>
              <a:ext uri="{FF2B5EF4-FFF2-40B4-BE49-F238E27FC236}">
                <a16:creationId xmlns:a16="http://schemas.microsoft.com/office/drawing/2014/main" id="{0C6D1380-64AA-CECE-5DE9-334EE7A40F75}"/>
              </a:ext>
            </a:extLst>
          </p:cNvPr>
          <p:cNvSpPr txBox="1"/>
          <p:nvPr/>
        </p:nvSpPr>
        <p:spPr>
          <a:xfrm>
            <a:off x="3273136" y="1909483"/>
            <a:ext cx="4873337" cy="7571303"/>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HANDS-ON</a:t>
            </a:r>
          </a:p>
          <a:p>
            <a:endParaRPr lang="fr-FR" sz="2800" b="1" i="1" dirty="0">
              <a:solidFill>
                <a:schemeClr val="tx1">
                  <a:lumMod val="75000"/>
                  <a:lumOff val="25000"/>
                </a:schemeClr>
              </a:solidFill>
            </a:endParaRPr>
          </a:p>
          <a:p>
            <a:r>
              <a:rPr lang="fr-FR" sz="2800" b="1" i="1" dirty="0">
                <a:solidFill>
                  <a:schemeClr val="tx1">
                    <a:lumMod val="75000"/>
                    <a:lumOff val="25000"/>
                  </a:schemeClr>
                </a:solidFill>
              </a:rPr>
              <a:t>  	</a:t>
            </a:r>
            <a:r>
              <a:rPr lang="fr-FR" sz="1200" b="1" i="1" dirty="0">
                <a:solidFill>
                  <a:schemeClr val="tx1">
                    <a:lumMod val="75000"/>
                    <a:lumOff val="25000"/>
                  </a:schemeClr>
                </a:solidFill>
              </a:rPr>
              <a:t>SCRIPT:  UI/docker-</a:t>
            </a:r>
            <a:r>
              <a:rPr lang="fr-FR" sz="1200" b="1" i="1" dirty="0" err="1">
                <a:solidFill>
                  <a:schemeClr val="tx1">
                    <a:lumMod val="75000"/>
                    <a:lumOff val="25000"/>
                  </a:schemeClr>
                </a:solidFill>
              </a:rPr>
              <a:t>compose.yml</a:t>
            </a:r>
            <a:endParaRPr lang="fr-FR" sz="1200" b="1" i="1" dirty="0">
              <a:solidFill>
                <a:schemeClr val="tx1">
                  <a:lumMod val="75000"/>
                  <a:lumOff val="25000"/>
                </a:schemeClr>
              </a:solidFill>
            </a:endParaRPr>
          </a:p>
          <a:p>
            <a:r>
              <a:rPr lang="fr-FR" sz="1200" b="1" i="1" dirty="0">
                <a:solidFill>
                  <a:schemeClr val="tx1">
                    <a:lumMod val="75000"/>
                    <a:lumOff val="25000"/>
                  </a:schemeClr>
                </a:solidFill>
              </a:rPr>
              <a:t>	Code :     </a:t>
            </a:r>
            <a:r>
              <a:rPr lang="fr-FR" sz="1200" b="1" i="1" dirty="0" err="1">
                <a:solidFill>
                  <a:schemeClr val="tx1">
                    <a:lumMod val="75000"/>
                    <a:lumOff val="25000"/>
                  </a:schemeClr>
                </a:solidFill>
              </a:rPr>
              <a:t>com.sd.kafka.producer</a:t>
            </a:r>
            <a:endParaRPr lang="fr-FR" sz="1200"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grpSp>
        <p:nvGrpSpPr>
          <p:cNvPr id="2" name="Group 134">
            <a:extLst>
              <a:ext uri="{FF2B5EF4-FFF2-40B4-BE49-F238E27FC236}">
                <a16:creationId xmlns:a16="http://schemas.microsoft.com/office/drawing/2014/main" id="{20AF0E47-7819-C586-DAA4-4F735E13892A}"/>
              </a:ext>
            </a:extLst>
          </p:cNvPr>
          <p:cNvGrpSpPr/>
          <p:nvPr/>
        </p:nvGrpSpPr>
        <p:grpSpPr>
          <a:xfrm>
            <a:off x="6647111" y="2618509"/>
            <a:ext cx="501833" cy="356454"/>
            <a:chOff x="782638" y="3913188"/>
            <a:chExt cx="457200" cy="315912"/>
          </a:xfrm>
          <a:solidFill>
            <a:schemeClr val="accent1"/>
          </a:solidFill>
        </p:grpSpPr>
        <p:sp>
          <p:nvSpPr>
            <p:cNvPr id="3" name="Freeform 5">
              <a:extLst>
                <a:ext uri="{FF2B5EF4-FFF2-40B4-BE49-F238E27FC236}">
                  <a16:creationId xmlns:a16="http://schemas.microsoft.com/office/drawing/2014/main" id="{4301E3B5-98A1-50B6-F44A-E0CD3CF767EF}"/>
                </a:ext>
              </a:extLst>
            </p:cNvPr>
            <p:cNvSpPr>
              <a:spLocks/>
            </p:cNvSpPr>
            <p:nvPr/>
          </p:nvSpPr>
          <p:spPr bwMode="auto">
            <a:xfrm>
              <a:off x="782638" y="3913188"/>
              <a:ext cx="338138" cy="223837"/>
            </a:xfrm>
            <a:custGeom>
              <a:avLst/>
              <a:gdLst>
                <a:gd name="T0" fmla="*/ 45 w 93"/>
                <a:gd name="T1" fmla="*/ 58 h 61"/>
                <a:gd name="T2" fmla="*/ 87 w 93"/>
                <a:gd name="T3" fmla="*/ 31 h 61"/>
                <a:gd name="T4" fmla="*/ 93 w 93"/>
                <a:gd name="T5" fmla="*/ 31 h 61"/>
                <a:gd name="T6" fmla="*/ 93 w 93"/>
                <a:gd name="T7" fmla="*/ 30 h 61"/>
                <a:gd name="T8" fmla="*/ 48 w 93"/>
                <a:gd name="T9" fmla="*/ 0 h 61"/>
                <a:gd name="T10" fmla="*/ 2 w 93"/>
                <a:gd name="T11" fmla="*/ 30 h 61"/>
                <a:gd name="T12" fmla="*/ 13 w 93"/>
                <a:gd name="T13" fmla="*/ 50 h 61"/>
                <a:gd name="T14" fmla="*/ 0 w 93"/>
                <a:gd name="T15" fmla="*/ 60 h 61"/>
                <a:gd name="T16" fmla="*/ 6 w 93"/>
                <a:gd name="T17" fmla="*/ 61 h 61"/>
                <a:gd name="T18" fmla="*/ 21 w 93"/>
                <a:gd name="T19" fmla="*/ 55 h 61"/>
                <a:gd name="T20" fmla="*/ 45 w 93"/>
                <a:gd name="T21" fmla="*/ 60 h 61"/>
                <a:gd name="T22" fmla="*/ 45 w 93"/>
                <a:gd name="T23"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61">
                  <a:moveTo>
                    <a:pt x="45" y="58"/>
                  </a:moveTo>
                  <a:cubicBezTo>
                    <a:pt x="49" y="43"/>
                    <a:pt x="64" y="31"/>
                    <a:pt x="87" y="31"/>
                  </a:cubicBezTo>
                  <a:cubicBezTo>
                    <a:pt x="89" y="31"/>
                    <a:pt x="91" y="31"/>
                    <a:pt x="93" y="31"/>
                  </a:cubicBezTo>
                  <a:cubicBezTo>
                    <a:pt x="93" y="31"/>
                    <a:pt x="93" y="31"/>
                    <a:pt x="93" y="30"/>
                  </a:cubicBezTo>
                  <a:cubicBezTo>
                    <a:pt x="93" y="13"/>
                    <a:pt x="73" y="0"/>
                    <a:pt x="48" y="0"/>
                  </a:cubicBezTo>
                  <a:cubicBezTo>
                    <a:pt x="23" y="0"/>
                    <a:pt x="2" y="13"/>
                    <a:pt x="2" y="30"/>
                  </a:cubicBezTo>
                  <a:cubicBezTo>
                    <a:pt x="2" y="38"/>
                    <a:pt x="6" y="45"/>
                    <a:pt x="13" y="50"/>
                  </a:cubicBezTo>
                  <a:cubicBezTo>
                    <a:pt x="10" y="55"/>
                    <a:pt x="5" y="58"/>
                    <a:pt x="0" y="60"/>
                  </a:cubicBezTo>
                  <a:cubicBezTo>
                    <a:pt x="2" y="60"/>
                    <a:pt x="4" y="61"/>
                    <a:pt x="6" y="61"/>
                  </a:cubicBezTo>
                  <a:cubicBezTo>
                    <a:pt x="12" y="61"/>
                    <a:pt x="17" y="59"/>
                    <a:pt x="21" y="55"/>
                  </a:cubicBezTo>
                  <a:cubicBezTo>
                    <a:pt x="28" y="59"/>
                    <a:pt x="35" y="60"/>
                    <a:pt x="45" y="60"/>
                  </a:cubicBezTo>
                  <a:cubicBezTo>
                    <a:pt x="45" y="60"/>
                    <a:pt x="45" y="59"/>
                    <a:pt x="4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 name="Freeform 6">
              <a:extLst>
                <a:ext uri="{FF2B5EF4-FFF2-40B4-BE49-F238E27FC236}">
                  <a16:creationId xmlns:a16="http://schemas.microsoft.com/office/drawing/2014/main" id="{365ADD47-EB03-E9E7-6A49-738C32DF9298}"/>
                </a:ext>
              </a:extLst>
            </p:cNvPr>
            <p:cNvSpPr>
              <a:spLocks noEditPoints="1"/>
            </p:cNvSpPr>
            <p:nvPr/>
          </p:nvSpPr>
          <p:spPr bwMode="auto">
            <a:xfrm>
              <a:off x="974725" y="4056063"/>
              <a:ext cx="265113" cy="173037"/>
            </a:xfrm>
            <a:custGeom>
              <a:avLst/>
              <a:gdLst>
                <a:gd name="T0" fmla="*/ 62 w 73"/>
                <a:gd name="T1" fmla="*/ 39 h 47"/>
                <a:gd name="T2" fmla="*/ 71 w 73"/>
                <a:gd name="T3" fmla="*/ 24 h 47"/>
                <a:gd name="T4" fmla="*/ 35 w 73"/>
                <a:gd name="T5" fmla="*/ 0 h 47"/>
                <a:gd name="T6" fmla="*/ 0 w 73"/>
                <a:gd name="T7" fmla="*/ 24 h 47"/>
                <a:gd name="T8" fmla="*/ 35 w 73"/>
                <a:gd name="T9" fmla="*/ 47 h 47"/>
                <a:gd name="T10" fmla="*/ 56 w 73"/>
                <a:gd name="T11" fmla="*/ 43 h 47"/>
                <a:gd name="T12" fmla="*/ 68 w 73"/>
                <a:gd name="T13" fmla="*/ 47 h 47"/>
                <a:gd name="T14" fmla="*/ 73 w 73"/>
                <a:gd name="T15" fmla="*/ 46 h 47"/>
                <a:gd name="T16" fmla="*/ 62 w 73"/>
                <a:gd name="T17" fmla="*/ 39 h 47"/>
                <a:gd name="T18" fmla="*/ 22 w 73"/>
                <a:gd name="T19" fmla="*/ 28 h 47"/>
                <a:gd name="T20" fmla="*/ 18 w 73"/>
                <a:gd name="T21" fmla="*/ 24 h 47"/>
                <a:gd name="T22" fmla="*/ 22 w 73"/>
                <a:gd name="T23" fmla="*/ 19 h 47"/>
                <a:gd name="T24" fmla="*/ 26 w 73"/>
                <a:gd name="T25" fmla="*/ 24 h 47"/>
                <a:gd name="T26" fmla="*/ 22 w 73"/>
                <a:gd name="T27" fmla="*/ 28 h 47"/>
                <a:gd name="T28" fmla="*/ 36 w 73"/>
                <a:gd name="T29" fmla="*/ 28 h 47"/>
                <a:gd name="T30" fmla="*/ 32 w 73"/>
                <a:gd name="T31" fmla="*/ 24 h 47"/>
                <a:gd name="T32" fmla="*/ 36 w 73"/>
                <a:gd name="T33" fmla="*/ 19 h 47"/>
                <a:gd name="T34" fmla="*/ 41 w 73"/>
                <a:gd name="T35" fmla="*/ 24 h 47"/>
                <a:gd name="T36" fmla="*/ 36 w 73"/>
                <a:gd name="T37" fmla="*/ 28 h 47"/>
                <a:gd name="T38" fmla="*/ 51 w 73"/>
                <a:gd name="T39" fmla="*/ 28 h 47"/>
                <a:gd name="T40" fmla="*/ 47 w 73"/>
                <a:gd name="T41" fmla="*/ 24 h 47"/>
                <a:gd name="T42" fmla="*/ 51 w 73"/>
                <a:gd name="T43" fmla="*/ 19 h 47"/>
                <a:gd name="T44" fmla="*/ 55 w 73"/>
                <a:gd name="T45" fmla="*/ 24 h 47"/>
                <a:gd name="T46" fmla="*/ 51 w 73"/>
                <a:gd name="T47"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3" h="47">
                  <a:moveTo>
                    <a:pt x="62" y="39"/>
                  </a:moveTo>
                  <a:cubicBezTo>
                    <a:pt x="67" y="35"/>
                    <a:pt x="71" y="30"/>
                    <a:pt x="71" y="24"/>
                  </a:cubicBezTo>
                  <a:cubicBezTo>
                    <a:pt x="71" y="11"/>
                    <a:pt x="55" y="0"/>
                    <a:pt x="35" y="0"/>
                  </a:cubicBezTo>
                  <a:cubicBezTo>
                    <a:pt x="16" y="0"/>
                    <a:pt x="0" y="11"/>
                    <a:pt x="0" y="24"/>
                  </a:cubicBezTo>
                  <a:cubicBezTo>
                    <a:pt x="0" y="37"/>
                    <a:pt x="16" y="47"/>
                    <a:pt x="35" y="47"/>
                  </a:cubicBezTo>
                  <a:cubicBezTo>
                    <a:pt x="43" y="47"/>
                    <a:pt x="50" y="45"/>
                    <a:pt x="56" y="43"/>
                  </a:cubicBezTo>
                  <a:cubicBezTo>
                    <a:pt x="59" y="45"/>
                    <a:pt x="63" y="47"/>
                    <a:pt x="68" y="47"/>
                  </a:cubicBezTo>
                  <a:cubicBezTo>
                    <a:pt x="69" y="47"/>
                    <a:pt x="71" y="47"/>
                    <a:pt x="73" y="46"/>
                  </a:cubicBezTo>
                  <a:cubicBezTo>
                    <a:pt x="68" y="45"/>
                    <a:pt x="65" y="42"/>
                    <a:pt x="62" y="39"/>
                  </a:cubicBezTo>
                  <a:close/>
                  <a:moveTo>
                    <a:pt x="22" y="28"/>
                  </a:moveTo>
                  <a:cubicBezTo>
                    <a:pt x="20" y="28"/>
                    <a:pt x="18" y="26"/>
                    <a:pt x="18" y="24"/>
                  </a:cubicBezTo>
                  <a:cubicBezTo>
                    <a:pt x="18" y="21"/>
                    <a:pt x="20" y="19"/>
                    <a:pt x="22" y="19"/>
                  </a:cubicBezTo>
                  <a:cubicBezTo>
                    <a:pt x="24" y="19"/>
                    <a:pt x="26" y="21"/>
                    <a:pt x="26" y="24"/>
                  </a:cubicBezTo>
                  <a:cubicBezTo>
                    <a:pt x="26" y="26"/>
                    <a:pt x="24" y="28"/>
                    <a:pt x="22" y="28"/>
                  </a:cubicBezTo>
                  <a:close/>
                  <a:moveTo>
                    <a:pt x="36" y="28"/>
                  </a:moveTo>
                  <a:cubicBezTo>
                    <a:pt x="34" y="28"/>
                    <a:pt x="32" y="26"/>
                    <a:pt x="32" y="24"/>
                  </a:cubicBezTo>
                  <a:cubicBezTo>
                    <a:pt x="32" y="21"/>
                    <a:pt x="34" y="19"/>
                    <a:pt x="36" y="19"/>
                  </a:cubicBezTo>
                  <a:cubicBezTo>
                    <a:pt x="39" y="19"/>
                    <a:pt x="41" y="21"/>
                    <a:pt x="41" y="24"/>
                  </a:cubicBezTo>
                  <a:cubicBezTo>
                    <a:pt x="41" y="26"/>
                    <a:pt x="39" y="28"/>
                    <a:pt x="36" y="28"/>
                  </a:cubicBezTo>
                  <a:close/>
                  <a:moveTo>
                    <a:pt x="51" y="28"/>
                  </a:moveTo>
                  <a:cubicBezTo>
                    <a:pt x="49" y="28"/>
                    <a:pt x="47" y="26"/>
                    <a:pt x="47" y="24"/>
                  </a:cubicBezTo>
                  <a:cubicBezTo>
                    <a:pt x="47" y="21"/>
                    <a:pt x="49" y="19"/>
                    <a:pt x="51" y="19"/>
                  </a:cubicBezTo>
                  <a:cubicBezTo>
                    <a:pt x="53" y="19"/>
                    <a:pt x="55" y="21"/>
                    <a:pt x="55" y="24"/>
                  </a:cubicBezTo>
                  <a:cubicBezTo>
                    <a:pt x="55" y="26"/>
                    <a:pt x="53" y="28"/>
                    <a:pt x="51"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Tree>
    <p:extLst>
      <p:ext uri="{BB962C8B-B14F-4D97-AF65-F5344CB8AC3E}">
        <p14:creationId xmlns:p14="http://schemas.microsoft.com/office/powerpoint/2010/main" val="31825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45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89CF87-9D85-75E2-A77E-A30C38401EEB}"/>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27C44A2-8AA7-0BA7-0E48-3FEBB8A68AC3}"/>
              </a:ext>
            </a:extLst>
          </p:cNvPr>
          <p:cNvSpPr>
            <a:spLocks noGrp="1"/>
          </p:cNvSpPr>
          <p:nvPr>
            <p:ph type="body" sz="quarter" idx="11"/>
          </p:nvPr>
        </p:nvSpPr>
        <p:spPr>
          <a:xfrm>
            <a:off x="376774" y="203208"/>
            <a:ext cx="10104377" cy="493078"/>
          </a:xfrm>
        </p:spPr>
        <p:txBody>
          <a:bodyPr/>
          <a:lstStyle/>
          <a:p>
            <a:endParaRPr lang="fr-FR" b="0" dirty="0"/>
          </a:p>
          <a:p>
            <a:r>
              <a:rPr lang="fr-FR" sz="2800" dirty="0">
                <a:solidFill>
                  <a:schemeClr val="tx1">
                    <a:lumMod val="75000"/>
                    <a:lumOff val="25000"/>
                  </a:schemeClr>
                </a:solidFill>
              </a:rPr>
              <a:t>KAFKA</a:t>
            </a:r>
          </a:p>
        </p:txBody>
      </p:sp>
      <p:sp>
        <p:nvSpPr>
          <p:cNvPr id="6" name="TextBox 13">
            <a:extLst>
              <a:ext uri="{FF2B5EF4-FFF2-40B4-BE49-F238E27FC236}">
                <a16:creationId xmlns:a16="http://schemas.microsoft.com/office/drawing/2014/main" id="{E2ECBBA8-8A1B-7AB3-EDFB-DFEBC0ECD42A}"/>
              </a:ext>
            </a:extLst>
          </p:cNvPr>
          <p:cNvSpPr txBox="1"/>
          <p:nvPr/>
        </p:nvSpPr>
        <p:spPr>
          <a:xfrm>
            <a:off x="3709555" y="2618508"/>
            <a:ext cx="4104410" cy="6955750"/>
          </a:xfrm>
          <a:prstGeom prst="rect">
            <a:avLst/>
          </a:prstGeom>
          <a:noFill/>
        </p:spPr>
        <p:txBody>
          <a:bodyPr wrap="square">
            <a:spAutoFit/>
          </a:bodyPr>
          <a:lstStyle/>
          <a:p>
            <a:endParaRPr lang="fr-FR" sz="2400" dirty="0">
              <a:solidFill>
                <a:schemeClr val="tx1">
                  <a:lumMod val="75000"/>
                  <a:lumOff val="25000"/>
                </a:schemeClr>
              </a:solidFill>
            </a:endParaRPr>
          </a:p>
          <a:p>
            <a:endParaRPr lang="fr-FR" dirty="0"/>
          </a:p>
          <a:p>
            <a:r>
              <a:rPr lang="fr-FR" sz="2800" b="1" i="1" dirty="0">
                <a:solidFill>
                  <a:schemeClr val="tx1">
                    <a:lumMod val="75000"/>
                    <a:lumOff val="25000"/>
                  </a:schemeClr>
                </a:solidFill>
              </a:rPr>
              <a:t>     	CONSUMER API </a:t>
            </a:r>
          </a:p>
          <a:p>
            <a:endParaRPr lang="fr-FR" sz="2800" b="1" i="1" dirty="0">
              <a:solidFill>
                <a:schemeClr val="tx1">
                  <a:lumMod val="75000"/>
                  <a:lumOff val="25000"/>
                </a:schemeClr>
              </a:solidFill>
            </a:endParaRPr>
          </a:p>
          <a:p>
            <a:endParaRPr lang="fr-FR" dirty="0"/>
          </a:p>
          <a:p>
            <a:endParaRPr lang="fr-FR" dirty="0"/>
          </a:p>
          <a:p>
            <a:endParaRPr lang="fr-FR" sz="2800" dirty="0"/>
          </a:p>
          <a:p>
            <a:r>
              <a:rPr lang="fr-FR" sz="2800" dirty="0"/>
              <a:t>  </a:t>
            </a:r>
          </a:p>
          <a:p>
            <a:endParaRPr lang="fr-FR" dirty="0"/>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22171789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57222-2A2D-B9ED-8C9B-8E38BAE6CF6D}"/>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4220022-A1D6-43A8-00F2-F15E86D4600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API– Consumer API</a:t>
            </a:r>
          </a:p>
        </p:txBody>
      </p:sp>
      <p:sp>
        <p:nvSpPr>
          <p:cNvPr id="6" name="TextBox 13">
            <a:extLst>
              <a:ext uri="{FF2B5EF4-FFF2-40B4-BE49-F238E27FC236}">
                <a16:creationId xmlns:a16="http://schemas.microsoft.com/office/drawing/2014/main" id="{CAFC533A-0AA9-E28D-F296-DB8F665C7D5D}"/>
              </a:ext>
            </a:extLst>
          </p:cNvPr>
          <p:cNvSpPr txBox="1"/>
          <p:nvPr/>
        </p:nvSpPr>
        <p:spPr>
          <a:xfrm>
            <a:off x="192216" y="923831"/>
            <a:ext cx="10104377" cy="8740854"/>
          </a:xfrm>
          <a:prstGeom prst="rect">
            <a:avLst/>
          </a:prstGeom>
          <a:noFill/>
        </p:spPr>
        <p:txBody>
          <a:bodyPr wrap="square">
            <a:spAutoFit/>
          </a:bodyPr>
          <a:lstStyle/>
          <a:p>
            <a:r>
              <a:rPr lang="fr-FR" dirty="0">
                <a:solidFill>
                  <a:schemeClr val="tx1">
                    <a:lumMod val="75000"/>
                    <a:lumOff val="25000"/>
                  </a:schemeClr>
                </a:solidFill>
              </a:rPr>
              <a:t>Les applications qui ont besoin de lire les données de Kafka utilisent un </a:t>
            </a:r>
            <a:r>
              <a:rPr lang="fr-FR" b="1" i="1" dirty="0" err="1">
                <a:solidFill>
                  <a:schemeClr val="tx1">
                    <a:lumMod val="75000"/>
                    <a:lumOff val="25000"/>
                  </a:schemeClr>
                </a:solidFill>
              </a:rPr>
              <a:t>KafkaConsumer</a:t>
            </a:r>
            <a:r>
              <a:rPr lang="fr-FR" b="1" i="1" dirty="0">
                <a:solidFill>
                  <a:schemeClr val="tx1">
                    <a:lumMod val="75000"/>
                    <a:lumOff val="25000"/>
                  </a:schemeClr>
                </a:solidFill>
              </a:rPr>
              <a:t> </a:t>
            </a:r>
            <a:r>
              <a:rPr lang="fr-FR" dirty="0">
                <a:solidFill>
                  <a:schemeClr val="tx1">
                    <a:lumMod val="75000"/>
                    <a:lumOff val="25000"/>
                  </a:schemeClr>
                </a:solidFill>
              </a:rPr>
              <a:t>pour s'abonner aux topics Kafka</a:t>
            </a:r>
          </a:p>
          <a:p>
            <a:endParaRPr lang="fr-FR" dirty="0">
              <a:solidFill>
                <a:schemeClr val="tx1">
                  <a:lumMod val="75000"/>
                  <a:lumOff val="25000"/>
                </a:schemeClr>
              </a:solidFill>
            </a:endParaRPr>
          </a:p>
          <a:p>
            <a:r>
              <a:rPr lang="fr-FR" dirty="0">
                <a:solidFill>
                  <a:schemeClr val="tx1">
                    <a:lumMod val="75000"/>
                    <a:lumOff val="25000"/>
                  </a:schemeClr>
                </a:solidFill>
              </a:rPr>
              <a:t>Pour bien comprendre l’API, il faut comprendre la notion de groupe de consommateurs et leurs relations avec les partitions</a:t>
            </a:r>
          </a:p>
          <a:p>
            <a:endParaRPr lang="fr-FR" dirty="0">
              <a:solidFill>
                <a:schemeClr val="tx1">
                  <a:lumMod val="75000"/>
                  <a:lumOff val="25000"/>
                </a:schemeClr>
              </a:solidFill>
            </a:endParaRPr>
          </a:p>
          <a:p>
            <a:r>
              <a:rPr lang="fr-FR" dirty="0">
                <a:solidFill>
                  <a:schemeClr val="tx1">
                    <a:lumMod val="75000"/>
                    <a:lumOff val="25000"/>
                  </a:schemeClr>
                </a:solidFill>
              </a:rPr>
              <a:t>Les consommateurs font généralement partie d'un </a:t>
            </a:r>
            <a:r>
              <a:rPr lang="fr-FR" b="1" dirty="0">
                <a:solidFill>
                  <a:schemeClr val="tx1">
                    <a:lumMod val="75000"/>
                    <a:lumOff val="25000"/>
                  </a:schemeClr>
                </a:solidFill>
              </a:rPr>
              <a:t>groupe de consommateurs</a:t>
            </a:r>
            <a:r>
              <a:rPr lang="fr-FR" dirty="0">
                <a:solidFill>
                  <a:schemeClr val="tx1">
                    <a:lumMod val="75000"/>
                    <a:lumOff val="25000"/>
                  </a:schemeClr>
                </a:solidFill>
              </a:rPr>
              <a:t>.</a:t>
            </a:r>
          </a:p>
          <a:p>
            <a:r>
              <a:rPr lang="fr-FR" dirty="0">
                <a:solidFill>
                  <a:schemeClr val="tx1">
                    <a:lumMod val="75000"/>
                    <a:lumOff val="25000"/>
                  </a:schemeClr>
                </a:solidFill>
              </a:rPr>
              <a:t>- Chaque consommateur d’un groupe reçoit les messages d'un sous-ensemble différent des partitions du topic.</a:t>
            </a: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Image 2">
            <a:extLst>
              <a:ext uri="{FF2B5EF4-FFF2-40B4-BE49-F238E27FC236}">
                <a16:creationId xmlns:a16="http://schemas.microsoft.com/office/drawing/2014/main" id="{BDD6FE35-2B44-EE21-15DE-E7AF180141A6}"/>
              </a:ext>
            </a:extLst>
          </p:cNvPr>
          <p:cNvPicPr>
            <a:picLocks noChangeAspect="1"/>
          </p:cNvPicPr>
          <p:nvPr/>
        </p:nvPicPr>
        <p:blipFill>
          <a:blip r:embed="rId3"/>
          <a:stretch>
            <a:fillRect/>
          </a:stretch>
        </p:blipFill>
        <p:spPr>
          <a:xfrm>
            <a:off x="335398" y="3935642"/>
            <a:ext cx="3120018" cy="2829288"/>
          </a:xfrm>
          <a:prstGeom prst="rect">
            <a:avLst/>
          </a:prstGeom>
        </p:spPr>
      </p:pic>
      <p:pic>
        <p:nvPicPr>
          <p:cNvPr id="5" name="Image 4">
            <a:extLst>
              <a:ext uri="{FF2B5EF4-FFF2-40B4-BE49-F238E27FC236}">
                <a16:creationId xmlns:a16="http://schemas.microsoft.com/office/drawing/2014/main" id="{22DE5BAF-0D73-A6FB-959E-49C7C034EC2E}"/>
              </a:ext>
            </a:extLst>
          </p:cNvPr>
          <p:cNvPicPr>
            <a:picLocks noChangeAspect="1"/>
          </p:cNvPicPr>
          <p:nvPr/>
        </p:nvPicPr>
        <p:blipFill>
          <a:blip r:embed="rId4"/>
          <a:stretch>
            <a:fillRect/>
          </a:stretch>
        </p:blipFill>
        <p:spPr>
          <a:xfrm>
            <a:off x="3681350" y="3935643"/>
            <a:ext cx="3864339" cy="2719149"/>
          </a:xfrm>
          <a:prstGeom prst="rect">
            <a:avLst/>
          </a:prstGeom>
        </p:spPr>
      </p:pic>
      <p:pic>
        <p:nvPicPr>
          <p:cNvPr id="8" name="Image 7">
            <a:extLst>
              <a:ext uri="{FF2B5EF4-FFF2-40B4-BE49-F238E27FC236}">
                <a16:creationId xmlns:a16="http://schemas.microsoft.com/office/drawing/2014/main" id="{218C4F6C-C649-7262-BC96-C302AF2814E3}"/>
              </a:ext>
            </a:extLst>
          </p:cNvPr>
          <p:cNvPicPr>
            <a:picLocks noChangeAspect="1"/>
          </p:cNvPicPr>
          <p:nvPr/>
        </p:nvPicPr>
        <p:blipFill>
          <a:blip r:embed="rId5"/>
          <a:stretch>
            <a:fillRect/>
          </a:stretch>
        </p:blipFill>
        <p:spPr>
          <a:xfrm>
            <a:off x="7577028" y="3935642"/>
            <a:ext cx="3208736" cy="2658924"/>
          </a:xfrm>
          <a:prstGeom prst="rect">
            <a:avLst/>
          </a:prstGeom>
        </p:spPr>
      </p:pic>
    </p:spTree>
    <p:extLst>
      <p:ext uri="{BB962C8B-B14F-4D97-AF65-F5344CB8AC3E}">
        <p14:creationId xmlns:p14="http://schemas.microsoft.com/office/powerpoint/2010/main" val="29805807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780FCA-2FBC-EEAE-FFA2-5ECFAD08CBE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7DD1BB6-0CE1-07C9-F9E9-3A9390A6440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API– Consumer API</a:t>
            </a:r>
          </a:p>
        </p:txBody>
      </p:sp>
      <p:sp>
        <p:nvSpPr>
          <p:cNvPr id="6" name="TextBox 13">
            <a:extLst>
              <a:ext uri="{FF2B5EF4-FFF2-40B4-BE49-F238E27FC236}">
                <a16:creationId xmlns:a16="http://schemas.microsoft.com/office/drawing/2014/main" id="{6C65D3ED-AC59-B504-E8E5-822464CCC476}"/>
              </a:ext>
            </a:extLst>
          </p:cNvPr>
          <p:cNvSpPr txBox="1"/>
          <p:nvPr/>
        </p:nvSpPr>
        <p:spPr>
          <a:xfrm>
            <a:off x="192216" y="923831"/>
            <a:ext cx="10104377" cy="11203067"/>
          </a:xfrm>
          <a:prstGeom prst="rect">
            <a:avLst/>
          </a:prstGeom>
          <a:noFill/>
        </p:spPr>
        <p:txBody>
          <a:bodyPr wrap="square">
            <a:spAutoFit/>
          </a:bodyPr>
          <a:lstStyle/>
          <a:p>
            <a:r>
              <a:rPr lang="fr-FR" dirty="0">
                <a:solidFill>
                  <a:schemeClr val="tx1">
                    <a:lumMod val="75000"/>
                    <a:lumOff val="25000"/>
                  </a:schemeClr>
                </a:solidFill>
              </a:rPr>
              <a:t>Après la création d’un consommateur, il faut souscrire à un </a:t>
            </a:r>
            <a:r>
              <a:rPr lang="fr-FR" i="1" dirty="0">
                <a:solidFill>
                  <a:schemeClr val="tx1">
                    <a:lumMod val="75000"/>
                    <a:lumOff val="25000"/>
                  </a:schemeClr>
                </a:solidFill>
              </a:rPr>
              <a:t>topic </a:t>
            </a:r>
          </a:p>
          <a:p>
            <a:endParaRPr lang="fr-FR" dirty="0">
              <a:solidFill>
                <a:schemeClr val="tx1">
                  <a:lumMod val="75000"/>
                  <a:lumOff val="25000"/>
                </a:schemeClr>
              </a:solidFill>
            </a:endParaRPr>
          </a:p>
          <a:p>
            <a:r>
              <a:rPr lang="fr-FR" dirty="0">
                <a:solidFill>
                  <a:schemeClr val="tx1">
                    <a:lumMod val="75000"/>
                    <a:lumOff val="25000"/>
                  </a:schemeClr>
                </a:solidFill>
              </a:rPr>
              <a:t>La méthode </a:t>
            </a:r>
            <a:r>
              <a:rPr lang="fr-FR" b="1" i="1" dirty="0" err="1">
                <a:solidFill>
                  <a:schemeClr val="tx1">
                    <a:lumMod val="75000"/>
                    <a:lumOff val="25000"/>
                  </a:schemeClr>
                </a:solidFill>
              </a:rPr>
              <a:t>subscribe</a:t>
            </a:r>
            <a:r>
              <a:rPr lang="fr-FR" b="1" i="1" dirty="0">
                <a:solidFill>
                  <a:schemeClr val="tx1">
                    <a:lumMod val="75000"/>
                    <a:lumOff val="25000"/>
                  </a:schemeClr>
                </a:solidFill>
              </a:rPr>
              <a:t>() </a:t>
            </a:r>
            <a:r>
              <a:rPr lang="fr-FR" dirty="0">
                <a:solidFill>
                  <a:schemeClr val="tx1">
                    <a:lumMod val="75000"/>
                    <a:lumOff val="25000"/>
                  </a:schemeClr>
                </a:solidFill>
              </a:rPr>
              <a:t>prend une liste de </a:t>
            </a:r>
            <a:r>
              <a:rPr lang="fr-FR" i="1" dirty="0">
                <a:solidFill>
                  <a:schemeClr val="tx1">
                    <a:lumMod val="75000"/>
                    <a:lumOff val="25000"/>
                  </a:schemeClr>
                </a:solidFill>
              </a:rPr>
              <a:t>topics </a:t>
            </a:r>
            <a:r>
              <a:rPr lang="fr-FR" dirty="0">
                <a:solidFill>
                  <a:schemeClr val="tx1">
                    <a:lumMod val="75000"/>
                    <a:lumOff val="25000"/>
                  </a:schemeClr>
                </a:solidFill>
              </a:rPr>
              <a:t>comme paramètre. </a:t>
            </a:r>
          </a:p>
          <a:p>
            <a:r>
              <a:rPr lang="fr-FR" i="1" dirty="0">
                <a:solidFill>
                  <a:schemeClr val="tx1">
                    <a:lumMod val="75000"/>
                    <a:lumOff val="25000"/>
                  </a:schemeClr>
                </a:solidFill>
              </a:rPr>
              <a:t>Ex :</a:t>
            </a:r>
            <a:r>
              <a:rPr lang="fr-FR" i="1" dirty="0" err="1">
                <a:solidFill>
                  <a:schemeClr val="tx1">
                    <a:lumMod val="75000"/>
                    <a:lumOff val="25000"/>
                  </a:schemeClr>
                </a:solidFill>
              </a:rPr>
              <a:t>consumer.subscribe</a:t>
            </a:r>
            <a:r>
              <a:rPr lang="fr-FR" i="1" dirty="0">
                <a:solidFill>
                  <a:schemeClr val="tx1">
                    <a:lumMod val="75000"/>
                    <a:lumOff val="25000"/>
                  </a:schemeClr>
                </a:solidFill>
              </a:rPr>
              <a:t>(</a:t>
            </a:r>
            <a:r>
              <a:rPr lang="fr-FR" i="1" dirty="0" err="1">
                <a:solidFill>
                  <a:schemeClr val="tx1">
                    <a:lumMod val="75000"/>
                    <a:lumOff val="25000"/>
                  </a:schemeClr>
                </a:solidFill>
              </a:rPr>
              <a:t>Collections.singletonList</a:t>
            </a:r>
            <a:r>
              <a:rPr lang="fr-FR" i="1" dirty="0">
                <a:solidFill>
                  <a:schemeClr val="tx1">
                    <a:lumMod val="75000"/>
                    <a:lumOff val="25000"/>
                  </a:schemeClr>
                </a:solidFill>
              </a:rPr>
              <a:t>("</a:t>
            </a:r>
            <a:r>
              <a:rPr lang="fr-FR" i="1" dirty="0" err="1">
                <a:solidFill>
                  <a:schemeClr val="tx1">
                    <a:lumMod val="75000"/>
                    <a:lumOff val="25000"/>
                  </a:schemeClr>
                </a:solidFill>
              </a:rPr>
              <a:t>myTopic</a:t>
            </a:r>
            <a:r>
              <a:rPr lang="fr-FR" i="1" dirty="0">
                <a:solidFill>
                  <a:schemeClr val="tx1">
                    <a:lumMod val="75000"/>
                    <a:lumOff val="25000"/>
                  </a:schemeClr>
                </a:solidFill>
              </a:rPr>
              <a:t>"));</a:t>
            </a:r>
          </a:p>
          <a:p>
            <a:endParaRPr lang="fr-FR" dirty="0">
              <a:solidFill>
                <a:schemeClr val="tx1">
                  <a:lumMod val="75000"/>
                  <a:lumOff val="25000"/>
                </a:schemeClr>
              </a:solidFill>
            </a:endParaRPr>
          </a:p>
          <a:p>
            <a:r>
              <a:rPr lang="fr-FR" dirty="0">
                <a:solidFill>
                  <a:schemeClr val="tx1">
                    <a:lumMod val="75000"/>
                    <a:lumOff val="25000"/>
                  </a:schemeClr>
                </a:solidFill>
              </a:rPr>
              <a:t>Il est également possible d’utiliser </a:t>
            </a:r>
            <a:r>
              <a:rPr lang="fr-FR" i="1" dirty="0" err="1">
                <a:solidFill>
                  <a:schemeClr val="tx1">
                    <a:lumMod val="75000"/>
                    <a:lumOff val="25000"/>
                  </a:schemeClr>
                </a:solidFill>
              </a:rPr>
              <a:t>subscribe</a:t>
            </a:r>
            <a:r>
              <a:rPr lang="fr-FR" i="1" dirty="0">
                <a:solidFill>
                  <a:schemeClr val="tx1">
                    <a:lumMod val="75000"/>
                    <a:lumOff val="25000"/>
                  </a:schemeClr>
                </a:solidFill>
              </a:rPr>
              <a:t>() </a:t>
            </a:r>
            <a:r>
              <a:rPr lang="fr-FR" dirty="0">
                <a:solidFill>
                  <a:schemeClr val="tx1">
                    <a:lumMod val="75000"/>
                    <a:lumOff val="25000"/>
                  </a:schemeClr>
                </a:solidFill>
              </a:rPr>
              <a:t>avec une expression </a:t>
            </a:r>
            <a:r>
              <a:rPr lang="fr-FR" dirty="0" err="1">
                <a:solidFill>
                  <a:schemeClr val="tx1">
                    <a:lumMod val="75000"/>
                    <a:lumOff val="25000"/>
                  </a:schemeClr>
                </a:solidFill>
              </a:rPr>
              <a:t>régulièreconsumer.subscribe</a:t>
            </a:r>
            <a:r>
              <a:rPr lang="fr-FR" dirty="0">
                <a:solidFill>
                  <a:schemeClr val="tx1">
                    <a:lumMod val="75000"/>
                    <a:lumOff val="25000"/>
                  </a:schemeClr>
                </a:solidFill>
              </a:rPr>
              <a:t>("test.*");</a:t>
            </a:r>
          </a:p>
          <a:p>
            <a:endParaRPr lang="fr-FR" dirty="0">
              <a:solidFill>
                <a:schemeClr val="tx1">
                  <a:lumMod val="75000"/>
                  <a:lumOff val="25000"/>
                </a:schemeClr>
              </a:solidFill>
            </a:endParaRPr>
          </a:p>
          <a:p>
            <a:r>
              <a:rPr lang="fr-FR" dirty="0">
                <a:solidFill>
                  <a:schemeClr val="tx1">
                    <a:lumMod val="75000"/>
                    <a:lumOff val="25000"/>
                  </a:schemeClr>
                </a:solidFill>
              </a:rPr>
              <a:t>Typiquement, les consommateurs </a:t>
            </a:r>
            <a:r>
              <a:rPr lang="fr-FR" i="1" dirty="0" err="1">
                <a:solidFill>
                  <a:schemeClr val="tx1">
                    <a:lumMod val="75000"/>
                    <a:lumOff val="25000"/>
                  </a:schemeClr>
                </a:solidFill>
              </a:rPr>
              <a:t>poll</a:t>
            </a:r>
            <a:r>
              <a:rPr lang="fr-FR" i="1" dirty="0">
                <a:solidFill>
                  <a:schemeClr val="tx1">
                    <a:lumMod val="75000"/>
                    <a:lumOff val="25000"/>
                  </a:schemeClr>
                </a:solidFill>
              </a:rPr>
              <a:t> </a:t>
            </a:r>
            <a:r>
              <a:rPr lang="fr-FR" dirty="0">
                <a:solidFill>
                  <a:schemeClr val="tx1">
                    <a:lumMod val="75000"/>
                    <a:lumOff val="25000"/>
                  </a:schemeClr>
                </a:solidFill>
              </a:rPr>
              <a:t>continuellement les </a:t>
            </a:r>
            <a:r>
              <a:rPr lang="fr-FR" i="1" dirty="0">
                <a:solidFill>
                  <a:schemeClr val="tx1">
                    <a:lumMod val="75000"/>
                    <a:lumOff val="25000"/>
                  </a:schemeClr>
                </a:solidFill>
              </a:rPr>
              <a:t>topics </a:t>
            </a:r>
            <a:r>
              <a:rPr lang="fr-FR" dirty="0">
                <a:solidFill>
                  <a:schemeClr val="tx1">
                    <a:lumMod val="75000"/>
                    <a:lumOff val="25000"/>
                  </a:schemeClr>
                </a:solidFill>
              </a:rPr>
              <a:t>auxquels ils sont abonnés.</a:t>
            </a:r>
          </a:p>
          <a:p>
            <a:endParaRPr lang="fr-FR" dirty="0">
              <a:solidFill>
                <a:schemeClr val="tx1">
                  <a:lumMod val="75000"/>
                  <a:lumOff val="25000"/>
                </a:schemeClr>
              </a:solidFill>
            </a:endParaRPr>
          </a:p>
          <a:p>
            <a:r>
              <a:rPr lang="fr-FR" dirty="0">
                <a:solidFill>
                  <a:schemeClr val="tx1">
                    <a:lumMod val="75000"/>
                    <a:lumOff val="25000"/>
                  </a:schemeClr>
                </a:solidFill>
              </a:rPr>
              <a:t>Il n’est pas possible d’avoir plusieurs consommateurs du même groupe dans la même thread et il n’est pas possible d’utiliser le même consommateur dans plusieurs threads</a:t>
            </a:r>
            <a:r>
              <a:rPr lang="fr-FR" b="1" dirty="0">
                <a:solidFill>
                  <a:schemeClr val="tx1">
                    <a:lumMod val="75000"/>
                    <a:lumOff val="25000"/>
                  </a:schemeClr>
                </a:solidFill>
              </a:rPr>
              <a:t>=&gt; 1 consommateur = 1 thread</a:t>
            </a:r>
          </a:p>
          <a:p>
            <a:endParaRPr lang="fr-FR" dirty="0">
              <a:solidFill>
                <a:schemeClr val="tx1">
                  <a:lumMod val="75000"/>
                  <a:lumOff val="25000"/>
                </a:schemeClr>
              </a:solidFill>
            </a:endParaRPr>
          </a:p>
          <a:p>
            <a:r>
              <a:rPr lang="fr-FR" dirty="0">
                <a:solidFill>
                  <a:schemeClr val="tx1">
                    <a:lumMod val="75000"/>
                    <a:lumOff val="25000"/>
                  </a:schemeClr>
                </a:solidFill>
              </a:rPr>
              <a:t>Pour exécuter plusieurs consommateurs d’un même groupe dans une application, il est utile d’utiliser les classes </a:t>
            </a:r>
            <a:r>
              <a:rPr lang="fr-FR" i="1" dirty="0" err="1">
                <a:solidFill>
                  <a:schemeClr val="tx1">
                    <a:lumMod val="75000"/>
                    <a:lumOff val="25000"/>
                  </a:schemeClr>
                </a:solidFill>
              </a:rPr>
              <a:t>ExecutorService</a:t>
            </a:r>
            <a:r>
              <a:rPr lang="fr-FR" i="1" dirty="0">
                <a:solidFill>
                  <a:schemeClr val="tx1">
                    <a:lumMod val="75000"/>
                    <a:lumOff val="25000"/>
                  </a:schemeClr>
                </a:solidFill>
              </a:rPr>
              <a:t> </a:t>
            </a:r>
            <a:r>
              <a:rPr lang="fr-FR" dirty="0">
                <a:solidFill>
                  <a:schemeClr val="tx1">
                    <a:lumMod val="75000"/>
                    <a:lumOff val="25000"/>
                  </a:schemeClr>
                </a:solidFill>
              </a:rPr>
              <a:t>de Java.</a:t>
            </a:r>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9025082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A3AF55-C4AA-5CAB-1352-4B9A40F2D6F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0814C92-095D-15C4-7280-979E7BAC3ED6}"/>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Configuration</a:t>
            </a:r>
          </a:p>
        </p:txBody>
      </p:sp>
      <p:sp>
        <p:nvSpPr>
          <p:cNvPr id="6" name="TextBox 13">
            <a:extLst>
              <a:ext uri="{FF2B5EF4-FFF2-40B4-BE49-F238E27FC236}">
                <a16:creationId xmlns:a16="http://schemas.microsoft.com/office/drawing/2014/main" id="{19385A81-94AF-6706-48C3-DDF689DA410C}"/>
              </a:ext>
            </a:extLst>
          </p:cNvPr>
          <p:cNvSpPr txBox="1"/>
          <p:nvPr/>
        </p:nvSpPr>
        <p:spPr>
          <a:xfrm>
            <a:off x="192216" y="923831"/>
            <a:ext cx="10104377" cy="13973056"/>
          </a:xfrm>
          <a:prstGeom prst="rect">
            <a:avLst/>
          </a:prstGeom>
          <a:noFill/>
        </p:spPr>
        <p:txBody>
          <a:bodyPr wrap="square">
            <a:spAutoFit/>
          </a:bodyPr>
          <a:lstStyle/>
          <a:p>
            <a:endParaRPr lang="fr-FR" dirty="0"/>
          </a:p>
          <a:p>
            <a:r>
              <a:rPr lang="fr-FR" dirty="0">
                <a:solidFill>
                  <a:schemeClr val="tx1">
                    <a:lumMod val="75000"/>
                    <a:lumOff val="25000"/>
                  </a:schemeClr>
                </a:solidFill>
              </a:rPr>
              <a:t>Les propriétés les plus importantes :</a:t>
            </a:r>
          </a:p>
          <a:p>
            <a:endParaRPr lang="fr-FR" dirty="0">
              <a:solidFill>
                <a:schemeClr val="tx1">
                  <a:lumMod val="75000"/>
                  <a:lumOff val="25000"/>
                </a:schemeClr>
              </a:solidFill>
            </a:endParaRPr>
          </a:p>
          <a:p>
            <a:r>
              <a:rPr lang="fr-FR" b="1" i="1" dirty="0" err="1">
                <a:solidFill>
                  <a:schemeClr val="tx1">
                    <a:lumMod val="75000"/>
                    <a:lumOff val="25000"/>
                  </a:schemeClr>
                </a:solidFill>
              </a:rPr>
              <a:t>auto.offset.reset</a:t>
            </a:r>
            <a:r>
              <a:rPr lang="fr-FR" b="1" i="1" dirty="0">
                <a:solidFill>
                  <a:schemeClr val="tx1">
                    <a:lumMod val="75000"/>
                    <a:lumOff val="25000"/>
                  </a:schemeClr>
                </a:solidFill>
              </a:rPr>
              <a:t> : </a:t>
            </a:r>
            <a:r>
              <a:rPr lang="fr-FR" i="1" dirty="0" err="1">
                <a:solidFill>
                  <a:schemeClr val="tx1">
                    <a:lumMod val="75000"/>
                    <a:lumOff val="25000"/>
                  </a:schemeClr>
                </a:solidFill>
              </a:rPr>
              <a:t>latest</a:t>
            </a:r>
            <a:r>
              <a:rPr lang="fr-FR" i="1" dirty="0">
                <a:solidFill>
                  <a:schemeClr val="tx1">
                    <a:lumMod val="75000"/>
                    <a:lumOff val="25000"/>
                  </a:schemeClr>
                </a:solidFill>
              </a:rPr>
              <a:t> </a:t>
            </a:r>
            <a:r>
              <a:rPr lang="fr-FR" dirty="0">
                <a:solidFill>
                  <a:schemeClr val="tx1">
                    <a:lumMod val="75000"/>
                    <a:lumOff val="25000"/>
                  </a:schemeClr>
                </a:solidFill>
              </a:rPr>
              <a:t>(défaut) ou </a:t>
            </a:r>
            <a:r>
              <a:rPr lang="fr-FR" i="1" dirty="0" err="1">
                <a:solidFill>
                  <a:schemeClr val="tx1">
                    <a:lumMod val="75000"/>
                    <a:lumOff val="25000"/>
                  </a:schemeClr>
                </a:solidFill>
              </a:rPr>
              <a:t>earliest</a:t>
            </a:r>
            <a:r>
              <a:rPr lang="fr-FR" dirty="0">
                <a:solidFill>
                  <a:schemeClr val="tx1">
                    <a:lumMod val="75000"/>
                    <a:lumOff val="25000"/>
                  </a:schemeClr>
                </a:solidFill>
              </a:rPr>
              <a:t>. Contrôle le comportement du consommateur si il ne détient pas d’offset valide. Dernier message ou le plus ancien</a:t>
            </a:r>
          </a:p>
          <a:p>
            <a:endParaRPr lang="fr-FR" dirty="0">
              <a:solidFill>
                <a:schemeClr val="tx1">
                  <a:lumMod val="75000"/>
                  <a:lumOff val="25000"/>
                </a:schemeClr>
              </a:solidFill>
            </a:endParaRPr>
          </a:p>
          <a:p>
            <a:r>
              <a:rPr lang="fr-FR" b="1" i="1" dirty="0" err="1">
                <a:solidFill>
                  <a:schemeClr val="tx1">
                    <a:lumMod val="75000"/>
                    <a:lumOff val="25000"/>
                  </a:schemeClr>
                </a:solidFill>
              </a:rPr>
              <a:t>enable.auto.commit</a:t>
            </a:r>
            <a:r>
              <a:rPr lang="fr-FR" b="1" i="1" dirty="0">
                <a:solidFill>
                  <a:schemeClr val="tx1">
                    <a:lumMod val="75000"/>
                    <a:lumOff val="25000"/>
                  </a:schemeClr>
                </a:solidFill>
              </a:rPr>
              <a:t> : </a:t>
            </a:r>
            <a:r>
              <a:rPr lang="fr-FR" dirty="0">
                <a:solidFill>
                  <a:schemeClr val="tx1">
                    <a:lumMod val="75000"/>
                    <a:lumOff val="25000"/>
                  </a:schemeClr>
                </a:solidFill>
              </a:rPr>
              <a:t>Le consommateur commit les offsets automatiquement ou </a:t>
            </a:r>
            <a:r>
              <a:rPr lang="fr-FR" dirty="0" err="1">
                <a:solidFill>
                  <a:schemeClr val="tx1">
                    <a:lumMod val="75000"/>
                    <a:lumOff val="25000"/>
                  </a:schemeClr>
                </a:solidFill>
              </a:rPr>
              <a:t>non.Par</a:t>
            </a:r>
            <a:r>
              <a:rPr lang="fr-FR" dirty="0">
                <a:solidFill>
                  <a:schemeClr val="tx1">
                    <a:lumMod val="75000"/>
                    <a:lumOff val="25000"/>
                  </a:schemeClr>
                </a:solidFill>
              </a:rPr>
              <a:t> défaut </a:t>
            </a:r>
            <a:r>
              <a:rPr lang="fr-FR" dirty="0" err="1">
                <a:solidFill>
                  <a:schemeClr val="tx1">
                    <a:lumMod val="75000"/>
                    <a:lumOff val="25000"/>
                  </a:schemeClr>
                </a:solidFill>
              </a:rPr>
              <a:t>true</a:t>
            </a:r>
            <a:r>
              <a:rPr lang="fr-FR" dirty="0">
                <a:solidFill>
                  <a:schemeClr val="tx1">
                    <a:lumMod val="75000"/>
                    <a:lumOff val="25000"/>
                  </a:schemeClr>
                </a:solidFill>
              </a:rPr>
              <a:t>.</a:t>
            </a:r>
          </a:p>
          <a:p>
            <a:r>
              <a:rPr lang="fr-FR" dirty="0">
                <a:solidFill>
                  <a:schemeClr val="tx1">
                    <a:lumMod val="75000"/>
                    <a:lumOff val="25000"/>
                  </a:schemeClr>
                </a:solidFill>
              </a:rPr>
              <a:t> Si </a:t>
            </a:r>
            <a:r>
              <a:rPr lang="fr-FR" dirty="0" err="1">
                <a:solidFill>
                  <a:schemeClr val="tx1">
                    <a:lumMod val="75000"/>
                    <a:lumOff val="25000"/>
                  </a:schemeClr>
                </a:solidFill>
              </a:rPr>
              <a:t>true</a:t>
            </a:r>
            <a:r>
              <a:rPr lang="fr-FR" dirty="0">
                <a:solidFill>
                  <a:schemeClr val="tx1">
                    <a:lumMod val="75000"/>
                    <a:lumOff val="25000"/>
                  </a:schemeClr>
                </a:solidFill>
              </a:rPr>
              <a:t> :</a:t>
            </a:r>
            <a:r>
              <a:rPr lang="fr-FR" b="1" i="1" dirty="0">
                <a:solidFill>
                  <a:schemeClr val="tx1">
                    <a:lumMod val="75000"/>
                    <a:lumOff val="25000"/>
                  </a:schemeClr>
                </a:solidFill>
              </a:rPr>
              <a:t>auto.commit.interval.ms : </a:t>
            </a:r>
            <a:r>
              <a:rPr lang="fr-FR" dirty="0">
                <a:solidFill>
                  <a:schemeClr val="tx1">
                    <a:lumMod val="75000"/>
                    <a:lumOff val="25000"/>
                  </a:schemeClr>
                </a:solidFill>
              </a:rPr>
              <a:t>Intervalle d’envois des </a:t>
            </a:r>
            <a:r>
              <a:rPr lang="fr-FR" dirty="0" err="1">
                <a:solidFill>
                  <a:schemeClr val="tx1">
                    <a:lumMod val="75000"/>
                    <a:lumOff val="25000"/>
                  </a:schemeClr>
                </a:solidFill>
              </a:rPr>
              <a:t>commits</a:t>
            </a:r>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b="1" i="1" dirty="0" err="1">
                <a:solidFill>
                  <a:schemeClr val="tx1">
                    <a:lumMod val="75000"/>
                    <a:lumOff val="25000"/>
                  </a:schemeClr>
                </a:solidFill>
              </a:rPr>
              <a:t>fetch.min.bytes</a:t>
            </a:r>
            <a:r>
              <a:rPr lang="fr-FR" b="1" i="1" dirty="0">
                <a:solidFill>
                  <a:schemeClr val="tx1">
                    <a:lumMod val="75000"/>
                    <a:lumOff val="25000"/>
                  </a:schemeClr>
                </a:solidFill>
              </a:rPr>
              <a:t> </a:t>
            </a:r>
            <a:r>
              <a:rPr lang="fr-FR" dirty="0">
                <a:solidFill>
                  <a:schemeClr val="tx1">
                    <a:lumMod val="75000"/>
                    <a:lumOff val="25000"/>
                  </a:schemeClr>
                </a:solidFill>
              </a:rPr>
              <a:t>: Volume minimum de données à recevoir. Permet de réduire la charge sur le broker et le consommateur</a:t>
            </a:r>
          </a:p>
          <a:p>
            <a:endParaRPr lang="fr-FR" dirty="0">
              <a:solidFill>
                <a:schemeClr val="tx1">
                  <a:lumMod val="75000"/>
                  <a:lumOff val="25000"/>
                </a:schemeClr>
              </a:solidFill>
            </a:endParaRPr>
          </a:p>
          <a:p>
            <a:r>
              <a:rPr lang="fr-FR" b="1" i="1" dirty="0">
                <a:solidFill>
                  <a:schemeClr val="tx1">
                    <a:lumMod val="75000"/>
                    <a:lumOff val="25000"/>
                  </a:schemeClr>
                </a:solidFill>
              </a:rPr>
              <a:t>fetch.max.wait.ms </a:t>
            </a:r>
            <a:r>
              <a:rPr lang="fr-FR" dirty="0">
                <a:solidFill>
                  <a:schemeClr val="tx1">
                    <a:lumMod val="75000"/>
                    <a:lumOff val="25000"/>
                  </a:schemeClr>
                </a:solidFill>
              </a:rPr>
              <a:t>: Attente maximale avant de récupérer les données</a:t>
            </a:r>
          </a:p>
          <a:p>
            <a:endParaRPr lang="fr-FR" dirty="0">
              <a:solidFill>
                <a:schemeClr val="tx1">
                  <a:lumMod val="75000"/>
                  <a:lumOff val="25000"/>
                </a:schemeClr>
              </a:solidFill>
            </a:endParaRPr>
          </a:p>
          <a:p>
            <a:r>
              <a:rPr lang="fr-FR" b="1" i="1" dirty="0" err="1">
                <a:solidFill>
                  <a:schemeClr val="tx1">
                    <a:lumMod val="75000"/>
                    <a:lumOff val="25000"/>
                  </a:schemeClr>
                </a:solidFill>
              </a:rPr>
              <a:t>max.partition.fetch.bytes</a:t>
            </a:r>
            <a:r>
              <a:rPr lang="fr-FR" b="1" i="1" dirty="0">
                <a:solidFill>
                  <a:schemeClr val="tx1">
                    <a:lumMod val="75000"/>
                    <a:lumOff val="25000"/>
                  </a:schemeClr>
                </a:solidFill>
              </a:rPr>
              <a:t> </a:t>
            </a:r>
            <a:r>
              <a:rPr lang="fr-FR" dirty="0">
                <a:solidFill>
                  <a:schemeClr val="tx1">
                    <a:lumMod val="75000"/>
                    <a:lumOff val="25000"/>
                  </a:schemeClr>
                </a:solidFill>
              </a:rPr>
              <a:t>: Maximum de données par partition ramenées lors d’un </a:t>
            </a:r>
            <a:r>
              <a:rPr lang="fr-FR" dirty="0" err="1">
                <a:solidFill>
                  <a:schemeClr val="tx1">
                    <a:lumMod val="75000"/>
                    <a:lumOff val="25000"/>
                  </a:schemeClr>
                </a:solidFill>
              </a:rPr>
              <a:t>poll</a:t>
            </a:r>
            <a:r>
              <a:rPr lang="fr-FR" dirty="0">
                <a:solidFill>
                  <a:schemeClr val="tx1">
                    <a:lumMod val="75000"/>
                    <a:lumOff val="25000"/>
                  </a:schemeClr>
                </a:solidFill>
              </a:rPr>
              <a:t>. Par défaut 1Mo</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64607340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15FD7B-1FAE-7202-7C83-E30AA13E3FA7}"/>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BB95D75F-C878-0962-4C8B-B66CB533780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Configuration</a:t>
            </a:r>
          </a:p>
        </p:txBody>
      </p:sp>
      <p:sp>
        <p:nvSpPr>
          <p:cNvPr id="6" name="TextBox 13">
            <a:extLst>
              <a:ext uri="{FF2B5EF4-FFF2-40B4-BE49-F238E27FC236}">
                <a16:creationId xmlns:a16="http://schemas.microsoft.com/office/drawing/2014/main" id="{7E672867-771A-CCE1-3744-14FE2D352F07}"/>
              </a:ext>
            </a:extLst>
          </p:cNvPr>
          <p:cNvSpPr txBox="1"/>
          <p:nvPr/>
        </p:nvSpPr>
        <p:spPr>
          <a:xfrm>
            <a:off x="192216" y="923831"/>
            <a:ext cx="10104377" cy="13696057"/>
          </a:xfrm>
          <a:prstGeom prst="rect">
            <a:avLst/>
          </a:prstGeom>
          <a:noFill/>
        </p:spPr>
        <p:txBody>
          <a:bodyPr wrap="square">
            <a:spAutoFit/>
          </a:bodyPr>
          <a:lstStyle/>
          <a:p>
            <a:endParaRPr lang="fr-FR" dirty="0"/>
          </a:p>
          <a:p>
            <a:endParaRPr lang="fr-FR" dirty="0">
              <a:solidFill>
                <a:schemeClr val="tx1">
                  <a:lumMod val="75000"/>
                  <a:lumOff val="25000"/>
                </a:schemeClr>
              </a:solidFill>
            </a:endParaRPr>
          </a:p>
          <a:p>
            <a:r>
              <a:rPr lang="fr-FR" b="1" i="1" dirty="0" err="1">
                <a:solidFill>
                  <a:schemeClr val="tx1">
                    <a:lumMod val="75000"/>
                    <a:lumOff val="25000"/>
                  </a:schemeClr>
                </a:solidFill>
              </a:rPr>
              <a:t>max.poll.records</a:t>
            </a:r>
            <a:r>
              <a:rPr lang="fr-FR" b="1" i="1" dirty="0">
                <a:solidFill>
                  <a:schemeClr val="tx1">
                    <a:lumMod val="75000"/>
                    <a:lumOff val="25000"/>
                  </a:schemeClr>
                </a:solidFill>
              </a:rPr>
              <a:t> </a:t>
            </a:r>
            <a:r>
              <a:rPr lang="fr-FR" dirty="0">
                <a:solidFill>
                  <a:schemeClr val="tx1">
                    <a:lumMod val="75000"/>
                    <a:lumOff val="25000"/>
                  </a:schemeClr>
                </a:solidFill>
              </a:rPr>
              <a:t>: Maximum de record via un </a:t>
            </a:r>
            <a:r>
              <a:rPr lang="fr-FR" i="1" dirty="0" err="1">
                <a:solidFill>
                  <a:schemeClr val="tx1">
                    <a:lumMod val="75000"/>
                    <a:lumOff val="25000"/>
                  </a:schemeClr>
                </a:solidFill>
              </a:rPr>
              <a:t>poll</a:t>
            </a:r>
            <a:r>
              <a:rPr lang="fr-FR" i="1" dirty="0">
                <a:solidFill>
                  <a:schemeClr val="tx1">
                    <a:lumMod val="75000"/>
                    <a:lumOff val="25000"/>
                  </a:schemeClr>
                </a:solidFill>
              </a:rPr>
              <a:t>()</a:t>
            </a:r>
          </a:p>
          <a:p>
            <a:endParaRPr lang="fr-FR" dirty="0">
              <a:solidFill>
                <a:schemeClr val="tx1">
                  <a:lumMod val="75000"/>
                  <a:lumOff val="25000"/>
                </a:schemeClr>
              </a:solidFill>
            </a:endParaRPr>
          </a:p>
          <a:p>
            <a:r>
              <a:rPr lang="fr-FR" b="1" i="1" dirty="0">
                <a:solidFill>
                  <a:schemeClr val="tx1">
                    <a:lumMod val="75000"/>
                    <a:lumOff val="25000"/>
                  </a:schemeClr>
                </a:solidFill>
              </a:rPr>
              <a:t>session.timeout.ms </a:t>
            </a:r>
            <a:r>
              <a:rPr lang="fr-FR" dirty="0">
                <a:solidFill>
                  <a:schemeClr val="tx1">
                    <a:lumMod val="75000"/>
                    <a:lumOff val="25000"/>
                  </a:schemeClr>
                </a:solidFill>
              </a:rPr>
              <a:t>: Le temps faisant expirer la session et déclarer le consommateur comme down. Par défaut 10s</a:t>
            </a:r>
          </a:p>
          <a:p>
            <a:endParaRPr lang="fr-FR" dirty="0">
              <a:solidFill>
                <a:schemeClr val="tx1">
                  <a:lumMod val="75000"/>
                  <a:lumOff val="25000"/>
                </a:schemeClr>
              </a:solidFill>
            </a:endParaRPr>
          </a:p>
          <a:p>
            <a:r>
              <a:rPr lang="fr-FR" b="1" i="1" dirty="0">
                <a:solidFill>
                  <a:schemeClr val="tx1">
                    <a:lumMod val="75000"/>
                    <a:lumOff val="25000"/>
                  </a:schemeClr>
                </a:solidFill>
              </a:rPr>
              <a:t>heartbeat.interval.ms </a:t>
            </a:r>
            <a:r>
              <a:rPr lang="fr-FR" dirty="0">
                <a:solidFill>
                  <a:schemeClr val="tx1">
                    <a:lumMod val="75000"/>
                    <a:lumOff val="25000"/>
                  </a:schemeClr>
                </a:solidFill>
              </a:rPr>
              <a:t>: L’intervalle d’envoi des </a:t>
            </a:r>
            <a:r>
              <a:rPr lang="fr-FR" dirty="0" err="1">
                <a:solidFill>
                  <a:schemeClr val="tx1">
                    <a:lumMod val="75000"/>
                    <a:lumOff val="25000"/>
                  </a:schemeClr>
                </a:solidFill>
              </a:rPr>
              <a:t>heartbeat</a:t>
            </a:r>
            <a:r>
              <a:rPr lang="fr-FR" dirty="0">
                <a:solidFill>
                  <a:schemeClr val="tx1">
                    <a:lumMod val="75000"/>
                    <a:lumOff val="25000"/>
                  </a:schemeClr>
                </a:solidFill>
              </a:rPr>
              <a:t>. Par défaut 3s</a:t>
            </a:r>
          </a:p>
          <a:p>
            <a:endParaRPr lang="fr-FR" dirty="0">
              <a:solidFill>
                <a:schemeClr val="tx1">
                  <a:lumMod val="75000"/>
                  <a:lumOff val="25000"/>
                </a:schemeClr>
              </a:solidFill>
            </a:endParaRPr>
          </a:p>
          <a:p>
            <a:r>
              <a:rPr lang="fr-FR" b="1" i="1" dirty="0" err="1">
                <a:solidFill>
                  <a:schemeClr val="tx1">
                    <a:lumMod val="75000"/>
                    <a:lumOff val="25000"/>
                  </a:schemeClr>
                </a:solidFill>
              </a:rPr>
              <a:t>partition.assignment.strategy</a:t>
            </a:r>
            <a:r>
              <a:rPr lang="fr-FR" b="1" i="1" dirty="0">
                <a:solidFill>
                  <a:schemeClr val="tx1">
                    <a:lumMod val="75000"/>
                    <a:lumOff val="25000"/>
                  </a:schemeClr>
                </a:solidFill>
              </a:rPr>
              <a:t> </a:t>
            </a:r>
            <a:r>
              <a:rPr lang="fr-FR" dirty="0">
                <a:solidFill>
                  <a:schemeClr val="tx1">
                    <a:lumMod val="75000"/>
                    <a:lumOff val="25000"/>
                  </a:schemeClr>
                </a:solidFill>
              </a:rPr>
              <a:t>: Stratégie d’affectation des partitions </a:t>
            </a:r>
            <a:r>
              <a:rPr lang="fr-FR" i="1" dirty="0">
                <a:solidFill>
                  <a:schemeClr val="tx1">
                    <a:lumMod val="75000"/>
                    <a:lumOff val="25000"/>
                  </a:schemeClr>
                </a:solidFill>
              </a:rPr>
              <a:t>Range </a:t>
            </a:r>
            <a:r>
              <a:rPr lang="fr-FR" dirty="0">
                <a:solidFill>
                  <a:schemeClr val="tx1">
                    <a:lumMod val="75000"/>
                    <a:lumOff val="25000"/>
                  </a:schemeClr>
                </a:solidFill>
              </a:rPr>
              <a:t>(défaut),</a:t>
            </a:r>
          </a:p>
          <a:p>
            <a:r>
              <a:rPr lang="fr-FR" dirty="0">
                <a:solidFill>
                  <a:schemeClr val="tx1">
                    <a:lumMod val="75000"/>
                    <a:lumOff val="25000"/>
                  </a:schemeClr>
                </a:solidFill>
              </a:rPr>
              <a:t> </a:t>
            </a:r>
            <a:r>
              <a:rPr lang="fr-FR" i="1" dirty="0" err="1">
                <a:solidFill>
                  <a:schemeClr val="tx1">
                    <a:lumMod val="75000"/>
                    <a:lumOff val="25000"/>
                  </a:schemeClr>
                </a:solidFill>
              </a:rPr>
              <a:t>RoundRobin</a:t>
            </a:r>
            <a:r>
              <a:rPr lang="fr-FR" i="1" dirty="0">
                <a:solidFill>
                  <a:schemeClr val="tx1">
                    <a:lumMod val="75000"/>
                    <a:lumOff val="25000"/>
                  </a:schemeClr>
                </a:solidFill>
              </a:rPr>
              <a:t> </a:t>
            </a:r>
            <a:r>
              <a:rPr lang="fr-FR" dirty="0">
                <a:solidFill>
                  <a:schemeClr val="tx1">
                    <a:lumMod val="75000"/>
                    <a:lumOff val="25000"/>
                  </a:schemeClr>
                </a:solidFill>
              </a:rPr>
              <a:t>ou </a:t>
            </a:r>
            <a:r>
              <a:rPr lang="fr-FR" i="1" dirty="0">
                <a:solidFill>
                  <a:schemeClr val="tx1">
                    <a:lumMod val="75000"/>
                    <a:lumOff val="25000"/>
                  </a:schemeClr>
                </a:solidFill>
              </a:rPr>
              <a:t>Custom</a:t>
            </a:r>
          </a:p>
          <a:p>
            <a:endParaRPr lang="fr-FR" dirty="0">
              <a:solidFill>
                <a:schemeClr val="tx1">
                  <a:lumMod val="75000"/>
                  <a:lumOff val="25000"/>
                </a:schemeClr>
              </a:solidFill>
            </a:endParaRPr>
          </a:p>
          <a:p>
            <a:r>
              <a:rPr lang="fr-FR" b="1" i="1" dirty="0">
                <a:solidFill>
                  <a:schemeClr val="tx1">
                    <a:lumMod val="75000"/>
                    <a:lumOff val="25000"/>
                  </a:schemeClr>
                </a:solidFill>
              </a:rPr>
              <a:t>client.id </a:t>
            </a:r>
            <a:r>
              <a:rPr lang="fr-FR" dirty="0">
                <a:solidFill>
                  <a:schemeClr val="tx1">
                    <a:lumMod val="75000"/>
                    <a:lumOff val="25000"/>
                  </a:schemeClr>
                </a:solidFill>
              </a:rPr>
              <a:t>: Une chaîne de caractère utilisé pour les métriques. </a:t>
            </a:r>
          </a:p>
          <a:p>
            <a:endParaRPr lang="fr-FR" dirty="0">
              <a:solidFill>
                <a:schemeClr val="tx1">
                  <a:lumMod val="75000"/>
                  <a:lumOff val="25000"/>
                </a:schemeClr>
              </a:solidFill>
            </a:endParaRPr>
          </a:p>
          <a:p>
            <a:r>
              <a:rPr lang="fr-FR" b="1" i="1" dirty="0" err="1">
                <a:solidFill>
                  <a:schemeClr val="tx1">
                    <a:lumMod val="75000"/>
                    <a:lumOff val="25000"/>
                  </a:schemeClr>
                </a:solidFill>
              </a:rPr>
              <a:t>receive.buffer.bytes</a:t>
            </a:r>
            <a:r>
              <a:rPr lang="fr-FR" b="1" i="1" dirty="0">
                <a:solidFill>
                  <a:schemeClr val="tx1">
                    <a:lumMod val="75000"/>
                    <a:lumOff val="25000"/>
                  </a:schemeClr>
                </a:solidFill>
              </a:rPr>
              <a:t> </a:t>
            </a:r>
            <a:r>
              <a:rPr lang="fr-FR" dirty="0">
                <a:solidFill>
                  <a:schemeClr val="tx1">
                    <a:lumMod val="75000"/>
                    <a:lumOff val="25000"/>
                  </a:schemeClr>
                </a:solidFill>
              </a:rPr>
              <a:t>et </a:t>
            </a:r>
            <a:r>
              <a:rPr lang="fr-FR" b="1" i="1" dirty="0" err="1">
                <a:solidFill>
                  <a:schemeClr val="tx1">
                    <a:lumMod val="75000"/>
                    <a:lumOff val="25000"/>
                  </a:schemeClr>
                </a:solidFill>
              </a:rPr>
              <a:t>send.buffer.bytes</a:t>
            </a:r>
            <a:r>
              <a:rPr lang="fr-FR" b="1" i="1" dirty="0">
                <a:solidFill>
                  <a:schemeClr val="tx1">
                    <a:lumMod val="75000"/>
                    <a:lumOff val="25000"/>
                  </a:schemeClr>
                </a:solidFill>
              </a:rPr>
              <a:t> </a:t>
            </a:r>
            <a:r>
              <a:rPr lang="fr-FR" dirty="0">
                <a:solidFill>
                  <a:schemeClr val="tx1">
                    <a:lumMod val="75000"/>
                    <a:lumOff val="25000"/>
                  </a:schemeClr>
                </a:solidFill>
              </a:rPr>
              <a:t>: Taille des buffers TCP</a:t>
            </a: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79528776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04509B-7877-673D-9882-F10C3B72018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46212F41-D709-42FE-5DDA-BCFFAE949642}"/>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Offsets et </a:t>
            </a:r>
            <a:r>
              <a:rPr lang="fr-FR" sz="2800" dirty="0" err="1">
                <a:solidFill>
                  <a:schemeClr val="tx1">
                    <a:lumMod val="75000"/>
                    <a:lumOff val="25000"/>
                  </a:schemeClr>
                </a:solidFill>
              </a:rPr>
              <a:t>Commits</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81A7F692-5781-7611-99CD-7D74461B4039}"/>
              </a:ext>
            </a:extLst>
          </p:cNvPr>
          <p:cNvSpPr txBox="1"/>
          <p:nvPr/>
        </p:nvSpPr>
        <p:spPr>
          <a:xfrm>
            <a:off x="192216" y="955004"/>
            <a:ext cx="10104377" cy="14804053"/>
          </a:xfrm>
          <a:prstGeom prst="rect">
            <a:avLst/>
          </a:prstGeom>
          <a:noFill/>
        </p:spPr>
        <p:txBody>
          <a:bodyPr wrap="square">
            <a:spAutoFit/>
          </a:bodyPr>
          <a:lstStyle/>
          <a:p>
            <a:endParaRPr lang="fr-FR" dirty="0"/>
          </a:p>
          <a:p>
            <a:r>
              <a:rPr lang="fr-FR" dirty="0">
                <a:solidFill>
                  <a:schemeClr val="tx1">
                    <a:lumMod val="75000"/>
                    <a:lumOff val="25000"/>
                  </a:schemeClr>
                </a:solidFill>
              </a:rPr>
              <a:t>Les consommateurs peuvent suivre leurs offsets de partition en s’adressant à Kafka.</a:t>
            </a:r>
          </a:p>
          <a:p>
            <a:endParaRPr lang="fr-FR" dirty="0">
              <a:solidFill>
                <a:schemeClr val="tx1">
                  <a:lumMod val="75000"/>
                  <a:lumOff val="25000"/>
                </a:schemeClr>
              </a:solidFill>
            </a:endParaRPr>
          </a:p>
          <a:p>
            <a:r>
              <a:rPr lang="fr-FR" dirty="0">
                <a:solidFill>
                  <a:schemeClr val="tx1">
                    <a:lumMod val="75000"/>
                    <a:lumOff val="25000"/>
                  </a:schemeClr>
                </a:solidFill>
              </a:rPr>
              <a:t>Kafka appelle la mise à jour d’un offset : un </a:t>
            </a:r>
            <a:r>
              <a:rPr lang="fr-FR" b="1" i="1" dirty="0">
                <a:solidFill>
                  <a:schemeClr val="tx1">
                    <a:lumMod val="75000"/>
                    <a:lumOff val="25000"/>
                  </a:schemeClr>
                </a:solidFill>
              </a:rPr>
              <a:t>commit</a:t>
            </a:r>
          </a:p>
          <a:p>
            <a:endParaRPr lang="fr-FR" dirty="0">
              <a:solidFill>
                <a:schemeClr val="tx1">
                  <a:lumMod val="75000"/>
                  <a:lumOff val="25000"/>
                </a:schemeClr>
              </a:solidFill>
            </a:endParaRPr>
          </a:p>
          <a:p>
            <a:r>
              <a:rPr lang="fr-FR" dirty="0">
                <a:solidFill>
                  <a:schemeClr val="tx1">
                    <a:lumMod val="75000"/>
                    <a:lumOff val="25000"/>
                  </a:schemeClr>
                </a:solidFill>
              </a:rPr>
              <a:t>Pour </a:t>
            </a:r>
            <a:r>
              <a:rPr lang="fr-FR" dirty="0" err="1">
                <a:solidFill>
                  <a:schemeClr val="tx1">
                    <a:lumMod val="75000"/>
                    <a:lumOff val="25000"/>
                  </a:schemeClr>
                </a:solidFill>
              </a:rPr>
              <a:t>committer</a:t>
            </a:r>
            <a:r>
              <a:rPr lang="fr-FR" dirty="0">
                <a:solidFill>
                  <a:schemeClr val="tx1">
                    <a:lumMod val="75000"/>
                    <a:lumOff val="25000"/>
                  </a:schemeClr>
                </a:solidFill>
              </a:rPr>
              <a:t>, un consommateur envoie un message vers un </a:t>
            </a:r>
            <a:r>
              <a:rPr lang="fr-FR" i="1" dirty="0">
                <a:solidFill>
                  <a:schemeClr val="tx1">
                    <a:lumMod val="75000"/>
                    <a:lumOff val="25000"/>
                  </a:schemeClr>
                </a:solidFill>
              </a:rPr>
              <a:t>topic </a:t>
            </a:r>
            <a:r>
              <a:rPr lang="fr-FR" dirty="0">
                <a:solidFill>
                  <a:schemeClr val="tx1">
                    <a:lumMod val="75000"/>
                    <a:lumOff val="25000"/>
                  </a:schemeClr>
                </a:solidFill>
              </a:rPr>
              <a:t>particulier de Kafka : </a:t>
            </a:r>
            <a:r>
              <a:rPr lang="fr-FR" b="1" i="1" dirty="0">
                <a:solidFill>
                  <a:schemeClr val="tx1">
                    <a:lumMod val="75000"/>
                    <a:lumOff val="25000"/>
                  </a:schemeClr>
                </a:solidFill>
              </a:rPr>
              <a:t>__</a:t>
            </a:r>
            <a:r>
              <a:rPr lang="fr-FR" b="1" i="1" dirty="0" err="1">
                <a:solidFill>
                  <a:schemeClr val="tx1">
                    <a:lumMod val="75000"/>
                    <a:lumOff val="25000"/>
                  </a:schemeClr>
                </a:solidFill>
              </a:rPr>
              <a:t>consumer_offsets</a:t>
            </a:r>
            <a:endParaRPr lang="fr-FR" dirty="0">
              <a:solidFill>
                <a:schemeClr val="tx1">
                  <a:lumMod val="75000"/>
                  <a:lumOff val="25000"/>
                </a:schemeClr>
              </a:solidFill>
            </a:endParaRPr>
          </a:p>
          <a:p>
            <a:endParaRPr lang="fr-FR" dirty="0">
              <a:solidFill>
                <a:schemeClr val="tx1">
                  <a:lumMod val="75000"/>
                  <a:lumOff val="25000"/>
                </a:schemeClr>
              </a:solidFill>
            </a:endParaRPr>
          </a:p>
          <a:p>
            <a:r>
              <a:rPr lang="en-US" dirty="0">
                <a:solidFill>
                  <a:schemeClr val="tx1">
                    <a:lumMod val="75000"/>
                    <a:lumOff val="25000"/>
                  </a:schemeClr>
                </a:solidFill>
              </a:rPr>
              <a:t>Key:</a:t>
            </a:r>
          </a:p>
          <a:p>
            <a:r>
              <a:rPr lang="en-US" dirty="0">
                <a:solidFill>
                  <a:schemeClr val="tx1">
                    <a:lumMod val="75000"/>
                    <a:lumOff val="25000"/>
                  </a:schemeClr>
                </a:solidFill>
              </a:rPr>
              <a:t>  group = my-group</a:t>
            </a:r>
          </a:p>
          <a:p>
            <a:r>
              <a:rPr lang="en-US" dirty="0">
                <a:solidFill>
                  <a:schemeClr val="tx1">
                    <a:lumMod val="75000"/>
                    <a:lumOff val="25000"/>
                  </a:schemeClr>
                </a:solidFill>
              </a:rPr>
              <a:t>  topic = orders</a:t>
            </a:r>
          </a:p>
          <a:p>
            <a:r>
              <a:rPr lang="en-US" dirty="0">
                <a:solidFill>
                  <a:schemeClr val="tx1">
                    <a:lumMod val="75000"/>
                    <a:lumOff val="25000"/>
                  </a:schemeClr>
                </a:solidFill>
              </a:rPr>
              <a:t>  partition = 2</a:t>
            </a:r>
          </a:p>
          <a:p>
            <a:endParaRPr lang="en-US" dirty="0">
              <a:solidFill>
                <a:schemeClr val="tx1">
                  <a:lumMod val="75000"/>
                  <a:lumOff val="25000"/>
                </a:schemeClr>
              </a:solidFill>
            </a:endParaRPr>
          </a:p>
          <a:p>
            <a:r>
              <a:rPr lang="en-US" dirty="0">
                <a:solidFill>
                  <a:schemeClr val="tx1">
                    <a:lumMod val="75000"/>
                    <a:lumOff val="25000"/>
                  </a:schemeClr>
                </a:solidFill>
              </a:rPr>
              <a:t>Value:</a:t>
            </a:r>
          </a:p>
          <a:p>
            <a:r>
              <a:rPr lang="en-US" dirty="0">
                <a:solidFill>
                  <a:schemeClr val="tx1">
                    <a:lumMod val="75000"/>
                    <a:lumOff val="25000"/>
                  </a:schemeClr>
                </a:solidFill>
              </a:rPr>
              <a:t>  offset = 4572</a:t>
            </a:r>
          </a:p>
          <a:p>
            <a:r>
              <a:rPr lang="en-US" dirty="0">
                <a:solidFill>
                  <a:schemeClr val="tx1">
                    <a:lumMod val="75000"/>
                    <a:lumOff val="25000"/>
                  </a:schemeClr>
                </a:solidFill>
              </a:rPr>
              <a:t>  metadata = ""</a:t>
            </a:r>
          </a:p>
          <a:p>
            <a:r>
              <a:rPr lang="en-US" dirty="0">
                <a:solidFill>
                  <a:schemeClr val="tx1">
                    <a:lumMod val="75000"/>
                    <a:lumOff val="25000"/>
                  </a:schemeClr>
                </a:solidFill>
              </a:rPr>
              <a:t>  </a:t>
            </a:r>
            <a:r>
              <a:rPr lang="en-US" dirty="0" err="1">
                <a:solidFill>
                  <a:schemeClr val="tx1">
                    <a:lumMod val="75000"/>
                    <a:lumOff val="25000"/>
                  </a:schemeClr>
                </a:solidFill>
              </a:rPr>
              <a:t>commit_timestamp</a:t>
            </a:r>
            <a:r>
              <a:rPr lang="en-US" dirty="0">
                <a:solidFill>
                  <a:schemeClr val="tx1">
                    <a:lumMod val="75000"/>
                    <a:lumOff val="25000"/>
                  </a:schemeClr>
                </a:solidFill>
              </a:rPr>
              <a:t> = 1698256482507</a:t>
            </a:r>
          </a:p>
          <a:p>
            <a:r>
              <a:rPr lang="en-US" dirty="0">
                <a:solidFill>
                  <a:schemeClr val="tx1">
                    <a:lumMod val="75000"/>
                    <a:lumOff val="25000"/>
                  </a:schemeClr>
                </a:solidFill>
              </a:rPr>
              <a:t>In consumer group </a:t>
            </a:r>
            <a:r>
              <a:rPr lang="en-US" b="1" dirty="0">
                <a:solidFill>
                  <a:schemeClr val="tx1">
                    <a:lumMod val="75000"/>
                    <a:lumOff val="25000"/>
                  </a:schemeClr>
                </a:solidFill>
              </a:rPr>
              <a:t>my-group</a:t>
            </a:r>
            <a:r>
              <a:rPr lang="en-US" dirty="0">
                <a:solidFill>
                  <a:schemeClr val="tx1">
                    <a:lumMod val="75000"/>
                    <a:lumOff val="25000"/>
                  </a:schemeClr>
                </a:solidFill>
              </a:rPr>
              <a:t>, partition </a:t>
            </a:r>
            <a:r>
              <a:rPr lang="en-US" b="1" dirty="0">
                <a:solidFill>
                  <a:schemeClr val="tx1">
                    <a:lumMod val="75000"/>
                    <a:lumOff val="25000"/>
                  </a:schemeClr>
                </a:solidFill>
              </a:rPr>
              <a:t>2</a:t>
            </a:r>
            <a:r>
              <a:rPr lang="en-US" dirty="0">
                <a:solidFill>
                  <a:schemeClr val="tx1">
                    <a:lumMod val="75000"/>
                    <a:lumOff val="25000"/>
                  </a:schemeClr>
                </a:solidFill>
              </a:rPr>
              <a:t> of topic </a:t>
            </a:r>
            <a:r>
              <a:rPr lang="en-US" b="1" dirty="0">
                <a:solidFill>
                  <a:schemeClr val="tx1">
                    <a:lumMod val="75000"/>
                    <a:lumOff val="25000"/>
                  </a:schemeClr>
                </a:solidFill>
              </a:rPr>
              <a:t>orders</a:t>
            </a:r>
            <a:r>
              <a:rPr lang="en-US" dirty="0">
                <a:solidFill>
                  <a:schemeClr val="tx1">
                    <a:lumMod val="75000"/>
                    <a:lumOff val="25000"/>
                  </a:schemeClr>
                </a:solidFill>
              </a:rPr>
              <a:t> has been processed up to </a:t>
            </a:r>
            <a:r>
              <a:rPr lang="en-US" b="1" dirty="0">
                <a:solidFill>
                  <a:schemeClr val="tx1">
                    <a:lumMod val="75000"/>
                    <a:lumOff val="25000"/>
                  </a:schemeClr>
                </a:solidFill>
              </a:rPr>
              <a:t>offset 4572</a:t>
            </a:r>
            <a:r>
              <a:rPr lang="en-US" dirty="0">
                <a:solidFill>
                  <a:schemeClr val="tx1">
                    <a:lumMod val="75000"/>
                    <a:lumOff val="25000"/>
                  </a:schemeClr>
                </a:solidFill>
              </a:rPr>
              <a:t>.</a:t>
            </a:r>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265064987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18F44-A82A-2089-1605-48E5F0D463AA}"/>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F860B95B-CB86-09F2-10D7-E87ADCA87DD7}"/>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Commit Contrôlé</a:t>
            </a:r>
          </a:p>
        </p:txBody>
      </p:sp>
      <p:sp>
        <p:nvSpPr>
          <p:cNvPr id="6" name="TextBox 13">
            <a:extLst>
              <a:ext uri="{FF2B5EF4-FFF2-40B4-BE49-F238E27FC236}">
                <a16:creationId xmlns:a16="http://schemas.microsoft.com/office/drawing/2014/main" id="{D43F9757-B3BE-0F4A-291D-3B8C7AC7AE7E}"/>
              </a:ext>
            </a:extLst>
          </p:cNvPr>
          <p:cNvSpPr txBox="1"/>
          <p:nvPr/>
        </p:nvSpPr>
        <p:spPr>
          <a:xfrm>
            <a:off x="192216" y="955004"/>
            <a:ext cx="10104377" cy="13973056"/>
          </a:xfrm>
          <a:prstGeom prst="rect">
            <a:avLst/>
          </a:prstGeom>
          <a:noFill/>
        </p:spPr>
        <p:txBody>
          <a:bodyPr wrap="square">
            <a:spAutoFit/>
          </a:bodyPr>
          <a:lstStyle/>
          <a:p>
            <a:endParaRPr lang="fr-FR" dirty="0"/>
          </a:p>
          <a:p>
            <a:r>
              <a:rPr lang="fr-FR" dirty="0">
                <a:solidFill>
                  <a:schemeClr val="tx1">
                    <a:lumMod val="75000"/>
                    <a:lumOff val="25000"/>
                  </a:schemeClr>
                </a:solidFill>
              </a:rPr>
              <a:t>L'API Consumer permet de contrôler le moment du commit plutôt que de se baser sur un </a:t>
            </a:r>
            <a:r>
              <a:rPr lang="fr-FR" dirty="0" err="1">
                <a:solidFill>
                  <a:schemeClr val="tx1">
                    <a:lumMod val="75000"/>
                    <a:lumOff val="25000"/>
                  </a:schemeClr>
                </a:solidFill>
              </a:rPr>
              <a:t>timer</a:t>
            </a:r>
            <a:r>
              <a:rPr lang="fr-FR" dirty="0">
                <a:solidFill>
                  <a:schemeClr val="tx1">
                    <a:lumMod val="75000"/>
                    <a:lumOff val="25000"/>
                  </a:schemeClr>
                </a:solidFill>
              </a:rPr>
              <a:t>.</a:t>
            </a:r>
          </a:p>
          <a:p>
            <a:endParaRPr lang="fr-FR" dirty="0">
              <a:solidFill>
                <a:schemeClr val="tx1">
                  <a:lumMod val="75000"/>
                  <a:lumOff val="25000"/>
                </a:schemeClr>
              </a:solidFill>
            </a:endParaRPr>
          </a:p>
          <a:p>
            <a:r>
              <a:rPr lang="fr-FR" dirty="0">
                <a:solidFill>
                  <a:schemeClr val="tx1">
                    <a:lumMod val="75000"/>
                    <a:lumOff val="25000"/>
                  </a:schemeClr>
                </a:solidFill>
              </a:rPr>
              <a:t>Si </a:t>
            </a:r>
            <a:r>
              <a:rPr lang="fr-FR" b="1" i="1" dirty="0" err="1">
                <a:solidFill>
                  <a:schemeClr val="tx1">
                    <a:lumMod val="75000"/>
                    <a:lumOff val="25000"/>
                  </a:schemeClr>
                </a:solidFill>
              </a:rPr>
              <a:t>auto.commit.offset</a:t>
            </a:r>
            <a:r>
              <a:rPr lang="fr-FR" b="1" i="1" dirty="0">
                <a:solidFill>
                  <a:schemeClr val="tx1">
                    <a:lumMod val="75000"/>
                    <a:lumOff val="25000"/>
                  </a:schemeClr>
                </a:solidFill>
              </a:rPr>
              <a:t>=false </a:t>
            </a:r>
            <a:r>
              <a:rPr lang="fr-FR" dirty="0">
                <a:solidFill>
                  <a:schemeClr val="tx1">
                    <a:lumMod val="75000"/>
                    <a:lumOff val="25000"/>
                  </a:schemeClr>
                </a:solidFill>
              </a:rPr>
              <a:t>, </a:t>
            </a:r>
          </a:p>
          <a:p>
            <a:r>
              <a:rPr lang="fr-FR" dirty="0">
                <a:solidFill>
                  <a:schemeClr val="tx1">
                    <a:lumMod val="75000"/>
                    <a:lumOff val="25000"/>
                  </a:schemeClr>
                </a:solidFill>
              </a:rPr>
              <a:t>l’application doit explicitement </a:t>
            </a:r>
            <a:r>
              <a:rPr lang="fr-FR" dirty="0" err="1">
                <a:solidFill>
                  <a:schemeClr val="tx1">
                    <a:lumMod val="75000"/>
                    <a:lumOff val="25000"/>
                  </a:schemeClr>
                </a:solidFill>
              </a:rPr>
              <a:t>committer</a:t>
            </a:r>
            <a:r>
              <a:rPr lang="fr-FR" dirty="0">
                <a:solidFill>
                  <a:schemeClr val="tx1">
                    <a:lumMod val="75000"/>
                    <a:lumOff val="25000"/>
                  </a:schemeClr>
                </a:solidFill>
              </a:rPr>
              <a:t> les offsets </a:t>
            </a:r>
          </a:p>
          <a:p>
            <a:pPr marL="742950" lvl="1" indent="-285750">
              <a:buFont typeface="Arial" panose="020B0604020202020204" pitchFamily="34" charset="0"/>
              <a:buChar char="•"/>
            </a:pPr>
            <a:r>
              <a:rPr lang="fr-FR" dirty="0">
                <a:solidFill>
                  <a:schemeClr val="tx1">
                    <a:lumMod val="75000"/>
                    <a:lumOff val="25000"/>
                  </a:schemeClr>
                </a:solidFill>
              </a:rPr>
              <a:t>Soit de façon bloquante avec </a:t>
            </a:r>
            <a:r>
              <a:rPr lang="fr-FR" b="1" i="1" dirty="0" err="1">
                <a:solidFill>
                  <a:schemeClr val="tx1">
                    <a:lumMod val="75000"/>
                    <a:lumOff val="25000"/>
                  </a:schemeClr>
                </a:solidFill>
              </a:rPr>
              <a:t>commitSync</a:t>
            </a:r>
            <a:r>
              <a:rPr lang="fr-FR" b="1" i="1" dirty="0">
                <a:solidFill>
                  <a:schemeClr val="tx1">
                    <a:lumMod val="75000"/>
                    <a:lumOff val="25000"/>
                  </a:schemeClr>
                </a:solidFill>
              </a:rPr>
              <a:t>() </a:t>
            </a:r>
            <a:endParaRPr lang="fr-FR" dirty="0">
              <a:solidFill>
                <a:schemeClr val="tx1">
                  <a:lumMod val="75000"/>
                  <a:lumOff val="25000"/>
                </a:schemeClr>
              </a:solidFill>
            </a:endParaRPr>
          </a:p>
          <a:p>
            <a:pPr marL="742950" lvl="1" indent="-285750">
              <a:buFont typeface="Arial" panose="020B0604020202020204" pitchFamily="34" charset="0"/>
              <a:buChar char="•"/>
            </a:pPr>
            <a:r>
              <a:rPr lang="fr-FR" dirty="0">
                <a:solidFill>
                  <a:schemeClr val="tx1">
                    <a:lumMod val="75000"/>
                    <a:lumOff val="25000"/>
                  </a:schemeClr>
                </a:solidFill>
              </a:rPr>
              <a:t>Soit en asynchrone avec </a:t>
            </a:r>
            <a:r>
              <a:rPr lang="fr-FR" b="1" i="1" dirty="0" err="1">
                <a:solidFill>
                  <a:schemeClr val="tx1">
                    <a:lumMod val="75000"/>
                    <a:lumOff val="25000"/>
                  </a:schemeClr>
                </a:solidFill>
              </a:rPr>
              <a:t>commitAsync</a:t>
            </a:r>
            <a:r>
              <a:rPr lang="fr-FR" b="1" i="1" dirty="0">
                <a:solidFill>
                  <a:schemeClr val="tx1">
                    <a:lumMod val="75000"/>
                    <a:lumOff val="25000"/>
                  </a:schemeClr>
                </a:solidFill>
              </a:rPr>
              <a:t>()</a:t>
            </a:r>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dirty="0">
                <a:solidFill>
                  <a:schemeClr val="tx1">
                    <a:lumMod val="75000"/>
                    <a:lumOff val="25000"/>
                  </a:schemeClr>
                </a:solidFill>
              </a:rPr>
              <a:t>La méthode </a:t>
            </a:r>
            <a:r>
              <a:rPr lang="fr-FR" b="1" i="1" dirty="0" err="1">
                <a:solidFill>
                  <a:schemeClr val="tx1">
                    <a:lumMod val="75000"/>
                    <a:lumOff val="25000"/>
                  </a:schemeClr>
                </a:solidFill>
              </a:rPr>
              <a:t>commitSync</a:t>
            </a:r>
            <a:r>
              <a:rPr lang="fr-FR" b="1" i="1" dirty="0">
                <a:solidFill>
                  <a:schemeClr val="tx1">
                    <a:lumMod val="75000"/>
                    <a:lumOff val="25000"/>
                  </a:schemeClr>
                </a:solidFill>
              </a:rPr>
              <a:t>() </a:t>
            </a:r>
            <a:r>
              <a:rPr lang="fr-FR" dirty="0">
                <a:solidFill>
                  <a:schemeClr val="tx1">
                    <a:lumMod val="75000"/>
                    <a:lumOff val="25000"/>
                  </a:schemeClr>
                </a:solidFill>
              </a:rPr>
              <a:t>valide les derniers offsets reçus par </a:t>
            </a:r>
            <a:r>
              <a:rPr lang="fr-FR" i="1" dirty="0" err="1">
                <a:solidFill>
                  <a:schemeClr val="tx1">
                    <a:lumMod val="75000"/>
                    <a:lumOff val="25000"/>
                  </a:schemeClr>
                </a:solidFill>
              </a:rPr>
              <a:t>poll</a:t>
            </a:r>
            <a:r>
              <a:rPr lang="fr-FR" i="1" dirty="0">
                <a:solidFill>
                  <a:schemeClr val="tx1">
                    <a:lumMod val="75000"/>
                    <a:lumOff val="25000"/>
                  </a:schemeClr>
                </a:solidFill>
              </a:rPr>
              <a:t>()</a:t>
            </a:r>
          </a:p>
          <a:p>
            <a:endParaRPr lang="fr-FR" i="1" dirty="0">
              <a:solidFill>
                <a:schemeClr val="tx1">
                  <a:lumMod val="75000"/>
                  <a:lumOff val="25000"/>
                </a:schemeClr>
              </a:solidFill>
            </a:endParaRPr>
          </a:p>
          <a:p>
            <a:r>
              <a:rPr lang="fr-FR" dirty="0">
                <a:solidFill>
                  <a:schemeClr val="tx1">
                    <a:lumMod val="75000"/>
                    <a:lumOff val="25000"/>
                  </a:schemeClr>
                </a:solidFill>
              </a:rPr>
              <a:t>La méthode est bloquante et retourne lorsque les offsets sont comités</a:t>
            </a:r>
          </a:p>
          <a:p>
            <a:endParaRPr lang="fr-FR" dirty="0">
              <a:solidFill>
                <a:schemeClr val="tx1">
                  <a:lumMod val="75000"/>
                  <a:lumOff val="25000"/>
                </a:schemeClr>
              </a:solidFill>
            </a:endParaRPr>
          </a:p>
          <a:p>
            <a:r>
              <a:rPr lang="fr-FR" dirty="0">
                <a:solidFill>
                  <a:schemeClr val="tx1">
                    <a:lumMod val="75000"/>
                    <a:lumOff val="25000"/>
                  </a:schemeClr>
                </a:solidFill>
              </a:rPr>
              <a:t>Elle lance une exception si un commit échoue</a:t>
            </a: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76285894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2ABFD-BB25-F34B-C8CB-D43CC02FFB99}"/>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0753E644-9E0D-F5E6-E71F-9E6526F702F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Commit Contrôlé</a:t>
            </a:r>
          </a:p>
        </p:txBody>
      </p:sp>
      <p:sp>
        <p:nvSpPr>
          <p:cNvPr id="6" name="TextBox 13">
            <a:extLst>
              <a:ext uri="{FF2B5EF4-FFF2-40B4-BE49-F238E27FC236}">
                <a16:creationId xmlns:a16="http://schemas.microsoft.com/office/drawing/2014/main" id="{EB87242D-CA3E-37DB-FED5-262FF38C055E}"/>
              </a:ext>
            </a:extLst>
          </p:cNvPr>
          <p:cNvSpPr txBox="1"/>
          <p:nvPr/>
        </p:nvSpPr>
        <p:spPr>
          <a:xfrm>
            <a:off x="192216" y="955004"/>
            <a:ext cx="10104377" cy="14250055"/>
          </a:xfrm>
          <a:prstGeom prst="rect">
            <a:avLst/>
          </a:prstGeom>
          <a:noFill/>
        </p:spPr>
        <p:txBody>
          <a:bodyPr wrap="square">
            <a:spAutoFit/>
          </a:bodyPr>
          <a:lstStyle/>
          <a:p>
            <a:r>
              <a:rPr lang="fr-FR" dirty="0"/>
              <a:t> </a:t>
            </a:r>
          </a:p>
          <a:p>
            <a:r>
              <a:rPr lang="fr-FR" dirty="0" err="1"/>
              <a:t>while</a:t>
            </a:r>
            <a:r>
              <a:rPr lang="fr-FR" dirty="0"/>
              <a:t> (</a:t>
            </a:r>
            <a:r>
              <a:rPr lang="fr-FR" dirty="0" err="1"/>
              <a:t>true</a:t>
            </a:r>
            <a:r>
              <a:rPr lang="fr-FR" dirty="0"/>
              <a:t>) { </a:t>
            </a:r>
          </a:p>
          <a:p>
            <a:pPr lvl="1"/>
            <a:r>
              <a:rPr lang="en-US" dirty="0" err="1"/>
              <a:t>ConsumerRecords</a:t>
            </a:r>
            <a:r>
              <a:rPr lang="en-US" dirty="0"/>
              <a:t>&lt;String, String&gt; records = </a:t>
            </a:r>
            <a:r>
              <a:rPr lang="en-US" dirty="0" err="1"/>
              <a:t>consumer.poll</a:t>
            </a:r>
            <a:r>
              <a:rPr lang="en-US" dirty="0"/>
              <a:t>(100); </a:t>
            </a:r>
          </a:p>
          <a:p>
            <a:pPr lvl="1"/>
            <a:r>
              <a:rPr lang="en-US" dirty="0"/>
              <a:t>for (</a:t>
            </a:r>
            <a:r>
              <a:rPr lang="en-US" dirty="0" err="1"/>
              <a:t>ConsumerRecord</a:t>
            </a:r>
            <a:r>
              <a:rPr lang="en-US" dirty="0"/>
              <a:t>&lt;String, String&gt; record : records) { </a:t>
            </a:r>
          </a:p>
          <a:p>
            <a:pPr lvl="2"/>
            <a:r>
              <a:rPr lang="fr-FR" dirty="0"/>
              <a:t>// Si réaffectation, possibilité de duplication </a:t>
            </a:r>
          </a:p>
          <a:p>
            <a:pPr lvl="2"/>
            <a:r>
              <a:rPr lang="en-US" dirty="0"/>
              <a:t>log.info("topic = %s, partition = %s, offset =%d, customer = %s, country = %s\n", </a:t>
            </a:r>
            <a:r>
              <a:rPr lang="en-US" dirty="0" err="1"/>
              <a:t>record.topic</a:t>
            </a:r>
            <a:r>
              <a:rPr lang="en-US" dirty="0"/>
              <a:t>(), </a:t>
            </a:r>
            <a:r>
              <a:rPr lang="en-US" dirty="0" err="1"/>
              <a:t>record.partition</a:t>
            </a:r>
            <a:r>
              <a:rPr lang="en-US" dirty="0"/>
              <a:t>(), </a:t>
            </a:r>
            <a:r>
              <a:rPr lang="en-US" dirty="0" err="1"/>
              <a:t>record.offset</a:t>
            </a:r>
            <a:r>
              <a:rPr lang="en-US" dirty="0"/>
              <a:t>(), </a:t>
            </a:r>
            <a:r>
              <a:rPr lang="en-US" dirty="0" err="1"/>
              <a:t>record.key</a:t>
            </a:r>
            <a:r>
              <a:rPr lang="en-US" dirty="0"/>
              <a:t>(), </a:t>
            </a:r>
            <a:r>
              <a:rPr lang="en-US" dirty="0" err="1"/>
              <a:t>record.value</a:t>
            </a:r>
            <a:r>
              <a:rPr lang="en-US" dirty="0"/>
              <a:t>()); </a:t>
            </a:r>
          </a:p>
          <a:p>
            <a:pPr lvl="1"/>
            <a:r>
              <a:rPr lang="fr-FR" dirty="0"/>
              <a:t>} </a:t>
            </a:r>
          </a:p>
          <a:p>
            <a:pPr lvl="1"/>
            <a:r>
              <a:rPr lang="fr-FR" dirty="0" err="1"/>
              <a:t>try</a:t>
            </a:r>
            <a:r>
              <a:rPr lang="fr-FR" dirty="0"/>
              <a:t> { </a:t>
            </a:r>
          </a:p>
          <a:p>
            <a:pPr lvl="1"/>
            <a:r>
              <a:rPr lang="fr-FR" b="1" dirty="0"/>
              <a:t>	</a:t>
            </a:r>
            <a:r>
              <a:rPr lang="fr-FR" b="1" dirty="0" err="1"/>
              <a:t>consumer.commitSync</a:t>
            </a:r>
            <a:r>
              <a:rPr lang="fr-FR" b="1" dirty="0"/>
              <a:t>(); </a:t>
            </a:r>
          </a:p>
          <a:p>
            <a:pPr lvl="1"/>
            <a:r>
              <a:rPr lang="fr-FR" dirty="0"/>
              <a:t>} catch (</a:t>
            </a:r>
            <a:r>
              <a:rPr lang="fr-FR" dirty="0" err="1"/>
              <a:t>CommitFailedException</a:t>
            </a:r>
            <a:r>
              <a:rPr lang="fr-FR" dirty="0"/>
              <a:t> e) { </a:t>
            </a:r>
          </a:p>
          <a:p>
            <a:pPr lvl="1"/>
            <a:r>
              <a:rPr lang="en-US" dirty="0"/>
              <a:t>	</a:t>
            </a:r>
            <a:r>
              <a:rPr lang="en-US" dirty="0" err="1"/>
              <a:t>log.error</a:t>
            </a:r>
            <a:r>
              <a:rPr lang="en-US" dirty="0"/>
              <a:t>("commit failed", e) </a:t>
            </a:r>
          </a:p>
          <a:p>
            <a:pPr lvl="1"/>
            <a:r>
              <a:rPr lang="fr-FR" dirty="0"/>
              <a:t>}</a:t>
            </a:r>
          </a:p>
          <a:p>
            <a:r>
              <a:rPr lang="fr-FR" dirty="0"/>
              <a:t>}</a:t>
            </a:r>
          </a:p>
          <a:p>
            <a:endParaRPr lang="fr-FR" dirty="0">
              <a:solidFill>
                <a:schemeClr val="tx1">
                  <a:lumMod val="75000"/>
                  <a:lumOff val="25000"/>
                </a:schemeClr>
              </a:solidFill>
            </a:endParaRP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6562691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1A1321-2C2F-DF9B-69D6-BCADD45C2BF1}"/>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5DC69906-5FC1-144C-E55E-CA0E7A459B2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Commit </a:t>
            </a:r>
            <a:r>
              <a:rPr lang="fr-FR" sz="2800" dirty="0" err="1">
                <a:solidFill>
                  <a:schemeClr val="tx1">
                    <a:lumMod val="75000"/>
                    <a:lumOff val="25000"/>
                  </a:schemeClr>
                </a:solidFill>
              </a:rPr>
              <a:t>Async</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9DDACDD9-323E-6397-7C5E-DA96EE157C76}"/>
              </a:ext>
            </a:extLst>
          </p:cNvPr>
          <p:cNvSpPr txBox="1"/>
          <p:nvPr/>
        </p:nvSpPr>
        <p:spPr>
          <a:xfrm>
            <a:off x="192216" y="955004"/>
            <a:ext cx="10104377" cy="14588609"/>
          </a:xfrm>
          <a:prstGeom prst="rect">
            <a:avLst/>
          </a:prstGeom>
          <a:noFill/>
        </p:spPr>
        <p:txBody>
          <a:bodyPr wrap="square">
            <a:spAutoFit/>
          </a:bodyPr>
          <a:lstStyle/>
          <a:p>
            <a:r>
              <a:rPr lang="fr-FR" dirty="0"/>
              <a:t> </a:t>
            </a:r>
          </a:p>
          <a:p>
            <a:endParaRPr lang="fr-FR" dirty="0"/>
          </a:p>
          <a:p>
            <a:r>
              <a:rPr lang="fr-FR" sz="2000" dirty="0"/>
              <a:t>La méthode </a:t>
            </a:r>
            <a:r>
              <a:rPr lang="fr-FR" sz="2000" b="1" i="1" dirty="0" err="1"/>
              <a:t>commitAsync</a:t>
            </a:r>
            <a:r>
              <a:rPr lang="fr-FR" sz="2000" b="1" i="1" dirty="0"/>
              <a:t>() </a:t>
            </a:r>
            <a:r>
              <a:rPr lang="fr-FR" sz="2000" dirty="0"/>
              <a:t>est non bloquante.</a:t>
            </a:r>
          </a:p>
          <a:p>
            <a:endParaRPr lang="fr-FR" sz="2000" dirty="0"/>
          </a:p>
          <a:p>
            <a:pPr marL="285750" indent="-285750">
              <a:buFont typeface="Arial" panose="020B0604020202020204" pitchFamily="34" charset="0"/>
              <a:buChar char="•"/>
            </a:pPr>
            <a:r>
              <a:rPr lang="fr-FR" sz="2000" dirty="0"/>
              <a:t>En cas d’erreur, 2 cas de figure en fonction de la configuration de </a:t>
            </a:r>
            <a:r>
              <a:rPr lang="fr-FR" sz="2000" i="1" dirty="0" err="1"/>
              <a:t>retry</a:t>
            </a:r>
            <a:r>
              <a:rPr lang="fr-FR" sz="2000" i="1" dirty="0"/>
              <a:t> </a:t>
            </a:r>
            <a:r>
              <a:rPr lang="fr-FR" sz="2000" dirty="0"/>
              <a:t>:</a:t>
            </a:r>
          </a:p>
          <a:p>
            <a:pPr marL="285750" indent="-285750">
              <a:buFont typeface="Arial" panose="020B0604020202020204" pitchFamily="34" charset="0"/>
              <a:buChar char="•"/>
            </a:pPr>
            <a:endParaRPr lang="fr-FR" sz="2000" dirty="0"/>
          </a:p>
          <a:p>
            <a:pPr marL="742950" lvl="1" indent="-285750">
              <a:buFont typeface="Arial" panose="020B0604020202020204" pitchFamily="34" charset="0"/>
              <a:buChar char="•"/>
            </a:pPr>
            <a:r>
              <a:rPr lang="fr-FR" sz="2000" dirty="0"/>
              <a:t>Soit </a:t>
            </a:r>
            <a:r>
              <a:rPr lang="fr-FR" sz="2000" i="1" dirty="0" err="1"/>
              <a:t>retry</a:t>
            </a:r>
            <a:r>
              <a:rPr lang="fr-FR" sz="2000" i="1" dirty="0"/>
              <a:t> </a:t>
            </a:r>
            <a:r>
              <a:rPr lang="fr-FR" sz="2000" dirty="0"/>
              <a:t>et erreur de type </a:t>
            </a:r>
            <a:r>
              <a:rPr lang="fr-FR" sz="2000" i="1" dirty="0" err="1"/>
              <a:t>Retriable</a:t>
            </a:r>
            <a:r>
              <a:rPr lang="fr-FR" sz="2000" dirty="0"/>
              <a:t>, en fonction de la configuration, la méthode peut effectuer un </a:t>
            </a:r>
            <a:r>
              <a:rPr lang="fr-FR" sz="2000" dirty="0" err="1"/>
              <a:t>renvoi.Attention</a:t>
            </a:r>
            <a:r>
              <a:rPr lang="fr-FR" sz="2000" dirty="0"/>
              <a:t>, cela peut provoquer des ordres de </a:t>
            </a:r>
            <a:r>
              <a:rPr lang="fr-FR" sz="2000" dirty="0" err="1"/>
              <a:t>commits</a:t>
            </a:r>
            <a:r>
              <a:rPr lang="fr-FR" sz="2000" dirty="0"/>
              <a:t> dans le mauvais ordre</a:t>
            </a:r>
          </a:p>
          <a:p>
            <a:pPr marL="742950" lvl="1" indent="-285750">
              <a:buFont typeface="Arial" panose="020B0604020202020204" pitchFamily="34" charset="0"/>
              <a:buChar char="•"/>
            </a:pPr>
            <a:endParaRPr lang="fr-FR" sz="2000" dirty="0"/>
          </a:p>
          <a:p>
            <a:pPr marL="742950" lvl="1" indent="-285750">
              <a:buFont typeface="Arial" panose="020B0604020202020204" pitchFamily="34" charset="0"/>
              <a:buChar char="•"/>
            </a:pPr>
            <a:r>
              <a:rPr lang="fr-FR" sz="2000" dirty="0"/>
              <a:t>Si pas de </a:t>
            </a:r>
            <a:r>
              <a:rPr lang="fr-FR" sz="2000" i="1" dirty="0" err="1"/>
              <a:t>retry</a:t>
            </a:r>
            <a:r>
              <a:rPr lang="fr-FR" sz="2000" dirty="0"/>
              <a:t>, alors c’est le prochain appel à commit qui validera les offsets</a:t>
            </a:r>
          </a:p>
          <a:p>
            <a:pPr marL="285750" indent="-285750">
              <a:buFont typeface="Arial" panose="020B0604020202020204" pitchFamily="34" charset="0"/>
              <a:buChar char="•"/>
            </a:pPr>
            <a:endParaRPr lang="fr-FR" sz="2000" dirty="0"/>
          </a:p>
          <a:p>
            <a:pPr marL="285750" indent="-285750">
              <a:buFont typeface="Arial" panose="020B0604020202020204" pitchFamily="34" charset="0"/>
              <a:buChar char="•"/>
            </a:pPr>
            <a:r>
              <a:rPr lang="fr-FR" sz="2000" dirty="0"/>
              <a:t>Il est possible de fournir une méthode de callback en argument</a:t>
            </a:r>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690150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3C579-F4ED-A7D8-E27A-CCD94B47430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3AAA0EF-4B24-34C3-F8A9-B4C749C61383}"/>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KAFKA ORIGINE – Chez LinkedIn</a:t>
            </a:r>
          </a:p>
        </p:txBody>
      </p:sp>
      <p:sp>
        <p:nvSpPr>
          <p:cNvPr id="6" name="TextBox 13">
            <a:extLst>
              <a:ext uri="{FF2B5EF4-FFF2-40B4-BE49-F238E27FC236}">
                <a16:creationId xmlns:a16="http://schemas.microsoft.com/office/drawing/2014/main" id="{559F8218-E656-7E19-4B74-8EA52809DE70}"/>
              </a:ext>
            </a:extLst>
          </p:cNvPr>
          <p:cNvSpPr txBox="1"/>
          <p:nvPr/>
        </p:nvSpPr>
        <p:spPr>
          <a:xfrm>
            <a:off x="464872" y="1158723"/>
            <a:ext cx="10104377" cy="6155531"/>
          </a:xfrm>
          <a:prstGeom prst="rect">
            <a:avLst/>
          </a:prstGeom>
          <a:noFill/>
        </p:spPr>
        <p:txBody>
          <a:bodyPr wrap="square">
            <a:spAutoFit/>
          </a:bodyPr>
          <a:lstStyle/>
          <a:p>
            <a:endParaRPr lang="fr-FR" dirty="0"/>
          </a:p>
          <a:p>
            <a:pPr lvl="0"/>
            <a:r>
              <a:rPr lang="fr-FR" sz="2800" dirty="0">
                <a:solidFill>
                  <a:schemeClr val="tx1">
                    <a:lumMod val="75000"/>
                    <a:lumOff val="25000"/>
                  </a:schemeClr>
                </a:solidFill>
              </a:rPr>
              <a:t>Initié par </a:t>
            </a:r>
            <a:r>
              <a:rPr lang="fr-FR" sz="2800" i="1" dirty="0">
                <a:solidFill>
                  <a:schemeClr val="tx1">
                    <a:lumMod val="75000"/>
                    <a:lumOff val="25000"/>
                  </a:schemeClr>
                </a:solidFill>
              </a:rPr>
              <a:t>LinkedIn,</a:t>
            </a:r>
            <a:r>
              <a:rPr lang="fr-FR" sz="2800" dirty="0">
                <a:solidFill>
                  <a:schemeClr val="tx1">
                    <a:lumMod val="75000"/>
                    <a:lumOff val="25000"/>
                  </a:schemeClr>
                </a:solidFill>
              </a:rPr>
              <a:t> mis en </a:t>
            </a:r>
            <a:r>
              <a:rPr lang="fr-FR" sz="2800" dirty="0" err="1">
                <a:solidFill>
                  <a:schemeClr val="tx1">
                    <a:lumMod val="75000"/>
                    <a:lumOff val="25000"/>
                  </a:schemeClr>
                </a:solidFill>
              </a:rPr>
              <a:t>OpenSource</a:t>
            </a:r>
            <a:r>
              <a:rPr lang="fr-FR" sz="2800" dirty="0">
                <a:solidFill>
                  <a:schemeClr val="tx1">
                    <a:lumMod val="75000"/>
                    <a:lumOff val="25000"/>
                  </a:schemeClr>
                </a:solidFill>
              </a:rPr>
              <a:t> en 2011</a:t>
            </a:r>
          </a:p>
          <a:p>
            <a:pPr lvl="0"/>
            <a:endParaRPr lang="fr-FR" sz="2800" dirty="0">
              <a:solidFill>
                <a:schemeClr val="tx1">
                  <a:lumMod val="75000"/>
                  <a:lumOff val="25000"/>
                </a:schemeClr>
              </a:solidFill>
            </a:endParaRPr>
          </a:p>
          <a:p>
            <a:pPr lvl="0"/>
            <a:r>
              <a:rPr lang="fr-FR" sz="2800" dirty="0">
                <a:solidFill>
                  <a:schemeClr val="tx1">
                    <a:lumMod val="75000"/>
                    <a:lumOff val="25000"/>
                  </a:schemeClr>
                </a:solidFill>
              </a:rPr>
              <a:t>Écrit en </a:t>
            </a:r>
            <a:r>
              <a:rPr lang="fr-FR" sz="2800" i="1" dirty="0">
                <a:solidFill>
                  <a:schemeClr val="tx1">
                    <a:lumMod val="75000"/>
                    <a:lumOff val="25000"/>
                  </a:schemeClr>
                </a:solidFill>
              </a:rPr>
              <a:t>Scala</a:t>
            </a:r>
            <a:r>
              <a:rPr lang="fr-FR" sz="2800" dirty="0">
                <a:solidFill>
                  <a:schemeClr val="tx1">
                    <a:lumMod val="75000"/>
                    <a:lumOff val="25000"/>
                  </a:schemeClr>
                </a:solidFill>
              </a:rPr>
              <a:t> et </a:t>
            </a:r>
            <a:r>
              <a:rPr lang="fr-FR" sz="2800" i="1" dirty="0">
                <a:solidFill>
                  <a:schemeClr val="tx1">
                    <a:lumMod val="75000"/>
                    <a:lumOff val="25000"/>
                  </a:schemeClr>
                </a:solidFill>
              </a:rPr>
              <a:t>Java</a:t>
            </a:r>
          </a:p>
          <a:p>
            <a:pPr lvl="0"/>
            <a:endParaRPr lang="fr-FR" sz="2800" i="1" dirty="0">
              <a:solidFill>
                <a:schemeClr val="tx1">
                  <a:lumMod val="75000"/>
                  <a:lumOff val="25000"/>
                </a:schemeClr>
              </a:solidFill>
            </a:endParaRPr>
          </a:p>
          <a:p>
            <a:pPr lvl="0"/>
            <a:r>
              <a:rPr lang="fr-FR" sz="2800" dirty="0">
                <a:solidFill>
                  <a:schemeClr val="tx1">
                    <a:lumMod val="75000"/>
                    <a:lumOff val="25000"/>
                  </a:schemeClr>
                </a:solidFill>
              </a:rPr>
              <a:t>Au départ, un message broker gérant une file de messages</a:t>
            </a:r>
          </a:p>
          <a:p>
            <a:pPr lvl="0"/>
            <a:endParaRPr lang="fr-FR" sz="2800" dirty="0">
              <a:solidFill>
                <a:schemeClr val="tx1">
                  <a:lumMod val="75000"/>
                  <a:lumOff val="25000"/>
                </a:schemeClr>
              </a:solidFill>
            </a:endParaRPr>
          </a:p>
          <a:p>
            <a:pPr lvl="0"/>
            <a:r>
              <a:rPr lang="fr-FR" sz="2800" dirty="0">
                <a:solidFill>
                  <a:schemeClr val="tx1">
                    <a:lumMod val="75000"/>
                    <a:lumOff val="25000"/>
                  </a:schemeClr>
                </a:solidFill>
              </a:rPr>
              <a:t>A évolué pour devenir une plate-forme de streaming d'événements temps-réel</a:t>
            </a:r>
          </a:p>
          <a:p>
            <a:pPr lvl="0"/>
            <a:endParaRPr lang="fr-FR" sz="2800" dirty="0">
              <a:solidFill>
                <a:schemeClr val="tx1">
                  <a:lumMod val="75000"/>
                  <a:lumOff val="25000"/>
                </a:schemeClr>
              </a:solidFill>
            </a:endParaRPr>
          </a:p>
          <a:p>
            <a:pPr lvl="0"/>
            <a:r>
              <a:rPr lang="fr-FR" sz="2800" dirty="0">
                <a:solidFill>
                  <a:schemeClr val="tx1">
                    <a:lumMod val="75000"/>
                    <a:lumOff val="25000"/>
                  </a:schemeClr>
                </a:solidFill>
              </a:rPr>
              <a:t>Organisé en cluster, taillé pour le </a:t>
            </a:r>
            <a:r>
              <a:rPr lang="fr-FR" sz="2800" dirty="0" err="1">
                <a:solidFill>
                  <a:schemeClr val="tx1">
                    <a:lumMod val="75000"/>
                    <a:lumOff val="25000"/>
                  </a:schemeClr>
                </a:solidFill>
              </a:rPr>
              <a:t>BigData</a:t>
            </a:r>
            <a:r>
              <a:rPr lang="fr-FR" sz="2800" dirty="0">
                <a:solidFill>
                  <a:schemeClr val="tx1">
                    <a:lumMod val="75000"/>
                    <a:lumOff val="25000"/>
                  </a:schemeClr>
                </a:solidFill>
              </a:rPr>
              <a:t>, il est basé sur l’abstraction « d’un journal de commit distribué »</a:t>
            </a:r>
          </a:p>
          <a:p>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solidFill>
                <a:schemeClr val="tx1">
                  <a:lumMod val="75000"/>
                  <a:lumOff val="25000"/>
                </a:schemeClr>
              </a:solidFill>
            </a:endParaRPr>
          </a:p>
          <a:p>
            <a:r>
              <a:rPr lang="fr-FR" sz="1400" dirty="0">
                <a:solidFill>
                  <a:schemeClr val="tx1">
                    <a:lumMod val="75000"/>
                    <a:lumOff val="25000"/>
                  </a:schemeClr>
                </a:solidFill>
                <a:latin typeface="Arial" panose="020B0604020202020204" pitchFamily="34" charset="0"/>
                <a:cs typeface="Arial" panose="020B0604020202020204" pitchFamily="34" charset="0"/>
              </a:rPr>
              <a:t> </a:t>
            </a:r>
            <a:endParaRPr lang="fr-FR" sz="1400" dirty="0">
              <a:solidFill>
                <a:srgbClr val="E8470D"/>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88779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D36FA1-D853-865B-818F-44158F6E627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9A960E1E-17C2-7AB6-7691-F79BD4F00644}"/>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Commit </a:t>
            </a:r>
            <a:r>
              <a:rPr lang="fr-FR" sz="2800" dirty="0" err="1">
                <a:solidFill>
                  <a:schemeClr val="tx1">
                    <a:lumMod val="75000"/>
                    <a:lumOff val="25000"/>
                  </a:schemeClr>
                </a:solidFill>
              </a:rPr>
              <a:t>Async</a:t>
            </a:r>
            <a:endParaRPr lang="fr-FR" sz="2800" dirty="0">
              <a:solidFill>
                <a:schemeClr val="tx1">
                  <a:lumMod val="75000"/>
                  <a:lumOff val="25000"/>
                </a:schemeClr>
              </a:solidFill>
            </a:endParaRPr>
          </a:p>
        </p:txBody>
      </p:sp>
      <p:sp>
        <p:nvSpPr>
          <p:cNvPr id="6" name="TextBox 13">
            <a:extLst>
              <a:ext uri="{FF2B5EF4-FFF2-40B4-BE49-F238E27FC236}">
                <a16:creationId xmlns:a16="http://schemas.microsoft.com/office/drawing/2014/main" id="{2B26EC12-F7BA-89C2-7662-C7209477C2C4}"/>
              </a:ext>
            </a:extLst>
          </p:cNvPr>
          <p:cNvSpPr txBox="1"/>
          <p:nvPr/>
        </p:nvSpPr>
        <p:spPr>
          <a:xfrm>
            <a:off x="192216" y="955004"/>
            <a:ext cx="10104377" cy="15081052"/>
          </a:xfrm>
          <a:prstGeom prst="rect">
            <a:avLst/>
          </a:prstGeom>
          <a:noFill/>
        </p:spPr>
        <p:txBody>
          <a:bodyPr wrap="square">
            <a:spAutoFit/>
          </a:bodyPr>
          <a:lstStyle/>
          <a:p>
            <a:r>
              <a:rPr lang="fr-FR" dirty="0"/>
              <a:t> </a:t>
            </a:r>
          </a:p>
          <a:p>
            <a:endParaRPr lang="fr-FR" dirty="0"/>
          </a:p>
          <a:p>
            <a:r>
              <a:rPr lang="fr-FR" dirty="0" err="1">
                <a:solidFill>
                  <a:schemeClr val="tx1">
                    <a:lumMod val="75000"/>
                    <a:lumOff val="25000"/>
                  </a:schemeClr>
                </a:solidFill>
              </a:rPr>
              <a:t>while</a:t>
            </a:r>
            <a:r>
              <a:rPr lang="fr-FR" dirty="0">
                <a:solidFill>
                  <a:schemeClr val="tx1">
                    <a:lumMod val="75000"/>
                    <a:lumOff val="25000"/>
                  </a:schemeClr>
                </a:solidFill>
              </a:rPr>
              <a:t> (</a:t>
            </a:r>
            <a:r>
              <a:rPr lang="fr-FR" dirty="0" err="1">
                <a:solidFill>
                  <a:schemeClr val="tx1">
                    <a:lumMod val="75000"/>
                    <a:lumOff val="25000"/>
                  </a:schemeClr>
                </a:solidFill>
              </a:rPr>
              <a:t>true</a:t>
            </a:r>
            <a:r>
              <a:rPr lang="fr-FR" dirty="0">
                <a:solidFill>
                  <a:schemeClr val="tx1">
                    <a:lumMod val="75000"/>
                    <a:lumOff val="25000"/>
                  </a:schemeClr>
                </a:solidFill>
              </a:rPr>
              <a:t>) { </a:t>
            </a:r>
          </a:p>
          <a:p>
            <a:pPr lvl="1"/>
            <a:r>
              <a:rPr lang="en-US" dirty="0" err="1">
                <a:solidFill>
                  <a:schemeClr val="tx1">
                    <a:lumMod val="75000"/>
                    <a:lumOff val="25000"/>
                  </a:schemeClr>
                </a:solidFill>
              </a:rPr>
              <a:t>ConsumerRecords</a:t>
            </a:r>
            <a:r>
              <a:rPr lang="en-US" dirty="0">
                <a:solidFill>
                  <a:schemeClr val="tx1">
                    <a:lumMod val="75000"/>
                    <a:lumOff val="25000"/>
                  </a:schemeClr>
                </a:solidFill>
              </a:rPr>
              <a:t>&lt;String, String&gt; records = </a:t>
            </a:r>
            <a:r>
              <a:rPr lang="en-US" dirty="0" err="1">
                <a:solidFill>
                  <a:schemeClr val="tx1">
                    <a:lumMod val="75000"/>
                    <a:lumOff val="25000"/>
                  </a:schemeClr>
                </a:solidFill>
              </a:rPr>
              <a:t>consumer.poll</a:t>
            </a:r>
            <a:r>
              <a:rPr lang="en-US" dirty="0">
                <a:solidFill>
                  <a:schemeClr val="tx1">
                    <a:lumMod val="75000"/>
                    <a:lumOff val="25000"/>
                  </a:schemeClr>
                </a:solidFill>
              </a:rPr>
              <a:t>(100); </a:t>
            </a:r>
          </a:p>
          <a:p>
            <a:pPr lvl="1"/>
            <a:r>
              <a:rPr lang="en-US" dirty="0">
                <a:solidFill>
                  <a:schemeClr val="tx1">
                    <a:lumMod val="75000"/>
                    <a:lumOff val="25000"/>
                  </a:schemeClr>
                </a:solidFill>
              </a:rPr>
              <a:t>for (</a:t>
            </a:r>
            <a:r>
              <a:rPr lang="en-US" dirty="0" err="1">
                <a:solidFill>
                  <a:schemeClr val="tx1">
                    <a:lumMod val="75000"/>
                    <a:lumOff val="25000"/>
                  </a:schemeClr>
                </a:solidFill>
              </a:rPr>
              <a:t>ConsumerRecord</a:t>
            </a:r>
            <a:r>
              <a:rPr lang="en-US" dirty="0">
                <a:solidFill>
                  <a:schemeClr val="tx1">
                    <a:lumMod val="75000"/>
                    <a:lumOff val="25000"/>
                  </a:schemeClr>
                </a:solidFill>
              </a:rPr>
              <a:t>&lt;String, String&gt; record : records) { </a:t>
            </a:r>
          </a:p>
          <a:p>
            <a:pPr lvl="2"/>
            <a:r>
              <a:rPr lang="en-US" dirty="0">
                <a:solidFill>
                  <a:schemeClr val="tx1">
                    <a:lumMod val="75000"/>
                    <a:lumOff val="25000"/>
                  </a:schemeClr>
                </a:solidFill>
              </a:rPr>
              <a:t>Log.info("topic = %s, partition = %s, offset = %d, customer = %s, country = %s\n", </a:t>
            </a:r>
            <a:r>
              <a:rPr lang="en-US" dirty="0" err="1">
                <a:solidFill>
                  <a:schemeClr val="tx1">
                    <a:lumMod val="75000"/>
                    <a:lumOff val="25000"/>
                  </a:schemeClr>
                </a:solidFill>
              </a:rPr>
              <a:t>record.topic</a:t>
            </a:r>
            <a:r>
              <a:rPr lang="en-US" dirty="0">
                <a:solidFill>
                  <a:schemeClr val="tx1">
                    <a:lumMod val="75000"/>
                    <a:lumOff val="25000"/>
                  </a:schemeClr>
                </a:solidFill>
              </a:rPr>
              <a:t>(), </a:t>
            </a:r>
            <a:r>
              <a:rPr lang="en-US" dirty="0" err="1">
                <a:solidFill>
                  <a:schemeClr val="tx1">
                    <a:lumMod val="75000"/>
                    <a:lumOff val="25000"/>
                  </a:schemeClr>
                </a:solidFill>
              </a:rPr>
              <a:t>record.partition</a:t>
            </a:r>
            <a:r>
              <a:rPr lang="en-US" dirty="0">
                <a:solidFill>
                  <a:schemeClr val="tx1">
                    <a:lumMod val="75000"/>
                    <a:lumOff val="25000"/>
                  </a:schemeClr>
                </a:solidFill>
              </a:rPr>
              <a:t>(), </a:t>
            </a:r>
            <a:r>
              <a:rPr lang="en-US" dirty="0" err="1">
                <a:solidFill>
                  <a:schemeClr val="tx1">
                    <a:lumMod val="75000"/>
                    <a:lumOff val="25000"/>
                  </a:schemeClr>
                </a:solidFill>
              </a:rPr>
              <a:t>record.offset</a:t>
            </a:r>
            <a:r>
              <a:rPr lang="en-US" dirty="0">
                <a:solidFill>
                  <a:schemeClr val="tx1">
                    <a:lumMod val="75000"/>
                    <a:lumOff val="25000"/>
                  </a:schemeClr>
                </a:solidFill>
              </a:rPr>
              <a:t>(), </a:t>
            </a:r>
            <a:r>
              <a:rPr lang="en-US" dirty="0" err="1">
                <a:solidFill>
                  <a:schemeClr val="tx1">
                    <a:lumMod val="75000"/>
                    <a:lumOff val="25000"/>
                  </a:schemeClr>
                </a:solidFill>
              </a:rPr>
              <a:t>record.key</a:t>
            </a:r>
            <a:r>
              <a:rPr lang="en-US" dirty="0">
                <a:solidFill>
                  <a:schemeClr val="tx1">
                    <a:lumMod val="75000"/>
                    <a:lumOff val="25000"/>
                  </a:schemeClr>
                </a:solidFill>
              </a:rPr>
              <a:t>(), </a:t>
            </a:r>
            <a:r>
              <a:rPr lang="en-US" dirty="0" err="1">
                <a:solidFill>
                  <a:schemeClr val="tx1">
                    <a:lumMod val="75000"/>
                    <a:lumOff val="25000"/>
                  </a:schemeClr>
                </a:solidFill>
              </a:rPr>
              <a:t>record.value</a:t>
            </a:r>
            <a:r>
              <a:rPr lang="en-US" dirty="0">
                <a:solidFill>
                  <a:schemeClr val="tx1">
                    <a:lumMod val="75000"/>
                    <a:lumOff val="25000"/>
                  </a:schemeClr>
                </a:solidFill>
              </a:rPr>
              <a:t>()); </a:t>
            </a:r>
          </a:p>
          <a:p>
            <a:pPr lvl="1"/>
            <a:r>
              <a:rPr lang="fr-FR" dirty="0">
                <a:solidFill>
                  <a:schemeClr val="tx1">
                    <a:lumMod val="75000"/>
                    <a:lumOff val="25000"/>
                  </a:schemeClr>
                </a:solidFill>
              </a:rPr>
              <a:t>} </a:t>
            </a:r>
          </a:p>
          <a:p>
            <a:pPr lvl="1"/>
            <a:r>
              <a:rPr lang="fr-FR" b="1" dirty="0" err="1">
                <a:solidFill>
                  <a:schemeClr val="tx1">
                    <a:lumMod val="75000"/>
                    <a:lumOff val="25000"/>
                  </a:schemeClr>
                </a:solidFill>
              </a:rPr>
              <a:t>consumer.commitAsync</a:t>
            </a:r>
            <a:r>
              <a:rPr lang="fr-FR" dirty="0">
                <a:solidFill>
                  <a:schemeClr val="tx1">
                    <a:lumMod val="75000"/>
                    <a:lumOff val="25000"/>
                  </a:schemeClr>
                </a:solidFill>
              </a:rPr>
              <a:t>(new </a:t>
            </a:r>
            <a:r>
              <a:rPr lang="fr-FR" dirty="0" err="1">
                <a:solidFill>
                  <a:schemeClr val="tx1">
                    <a:lumMod val="75000"/>
                    <a:lumOff val="25000"/>
                  </a:schemeClr>
                </a:solidFill>
              </a:rPr>
              <a:t>OffsetCommitCallback</a:t>
            </a:r>
            <a:r>
              <a:rPr lang="fr-FR" dirty="0">
                <a:solidFill>
                  <a:schemeClr val="tx1">
                    <a:lumMod val="75000"/>
                    <a:lumOff val="25000"/>
                  </a:schemeClr>
                </a:solidFill>
              </a:rPr>
              <a:t>() { </a:t>
            </a:r>
          </a:p>
          <a:p>
            <a:pPr lvl="2"/>
            <a:r>
              <a:rPr lang="fr-FR" dirty="0">
                <a:solidFill>
                  <a:schemeClr val="tx1">
                    <a:lumMod val="75000"/>
                    <a:lumOff val="25000"/>
                  </a:schemeClr>
                </a:solidFill>
              </a:rPr>
              <a:t>public </a:t>
            </a:r>
            <a:r>
              <a:rPr lang="fr-FR" dirty="0" err="1">
                <a:solidFill>
                  <a:schemeClr val="tx1">
                    <a:lumMod val="75000"/>
                    <a:lumOff val="25000"/>
                  </a:schemeClr>
                </a:solidFill>
              </a:rPr>
              <a:t>void</a:t>
            </a:r>
            <a:r>
              <a:rPr lang="fr-FR" dirty="0">
                <a:solidFill>
                  <a:schemeClr val="tx1">
                    <a:lumMod val="75000"/>
                    <a:lumOff val="25000"/>
                  </a:schemeClr>
                </a:solidFill>
              </a:rPr>
              <a:t> </a:t>
            </a:r>
            <a:r>
              <a:rPr lang="fr-FR" dirty="0" err="1">
                <a:solidFill>
                  <a:schemeClr val="tx1">
                    <a:lumMod val="75000"/>
                    <a:lumOff val="25000"/>
                  </a:schemeClr>
                </a:solidFill>
              </a:rPr>
              <a:t>onComplete</a:t>
            </a:r>
            <a:r>
              <a:rPr lang="fr-FR" dirty="0">
                <a:solidFill>
                  <a:schemeClr val="tx1">
                    <a:lumMod val="75000"/>
                    <a:lumOff val="25000"/>
                  </a:schemeClr>
                </a:solidFill>
              </a:rPr>
              <a:t>(</a:t>
            </a:r>
            <a:r>
              <a:rPr lang="fr-FR" dirty="0" err="1">
                <a:solidFill>
                  <a:schemeClr val="tx1">
                    <a:lumMod val="75000"/>
                    <a:lumOff val="25000"/>
                  </a:schemeClr>
                </a:solidFill>
              </a:rPr>
              <a:t>Map</a:t>
            </a:r>
            <a:r>
              <a:rPr lang="fr-FR" dirty="0">
                <a:solidFill>
                  <a:schemeClr val="tx1">
                    <a:lumMod val="75000"/>
                    <a:lumOff val="25000"/>
                  </a:schemeClr>
                </a:solidFill>
              </a:rPr>
              <a:t>&lt;</a:t>
            </a:r>
            <a:r>
              <a:rPr lang="fr-FR" dirty="0" err="1">
                <a:solidFill>
                  <a:schemeClr val="tx1">
                    <a:lumMod val="75000"/>
                    <a:lumOff val="25000"/>
                  </a:schemeClr>
                </a:solidFill>
              </a:rPr>
              <a:t>TopicPartition</a:t>
            </a:r>
            <a:r>
              <a:rPr lang="fr-FR" dirty="0">
                <a:solidFill>
                  <a:schemeClr val="tx1">
                    <a:lumMod val="75000"/>
                    <a:lumOff val="25000"/>
                  </a:schemeClr>
                </a:solidFill>
              </a:rPr>
              <a:t>, </a:t>
            </a:r>
          </a:p>
          <a:p>
            <a:pPr lvl="3"/>
            <a:r>
              <a:rPr lang="fr-FR" dirty="0" err="1">
                <a:solidFill>
                  <a:schemeClr val="tx1">
                    <a:lumMod val="75000"/>
                    <a:lumOff val="25000"/>
                  </a:schemeClr>
                </a:solidFill>
              </a:rPr>
              <a:t>OffsetAndMetadata</a:t>
            </a:r>
            <a:r>
              <a:rPr lang="fr-FR" dirty="0">
                <a:solidFill>
                  <a:schemeClr val="tx1">
                    <a:lumMod val="75000"/>
                    <a:lumOff val="25000"/>
                  </a:schemeClr>
                </a:solidFill>
              </a:rPr>
              <a:t>&gt; offsets, Exception </a:t>
            </a:r>
            <a:r>
              <a:rPr lang="fr-FR" dirty="0" err="1">
                <a:solidFill>
                  <a:schemeClr val="tx1">
                    <a:lumMod val="75000"/>
                    <a:lumOff val="25000"/>
                  </a:schemeClr>
                </a:solidFill>
              </a:rPr>
              <a:t>exception</a:t>
            </a:r>
            <a:r>
              <a:rPr lang="fr-FR" dirty="0">
                <a:solidFill>
                  <a:schemeClr val="tx1">
                    <a:lumMod val="75000"/>
                    <a:lumOff val="25000"/>
                  </a:schemeClr>
                </a:solidFill>
              </a:rPr>
              <a:t>) { </a:t>
            </a:r>
          </a:p>
          <a:p>
            <a:pPr lvl="3"/>
            <a:r>
              <a:rPr lang="fr-FR" dirty="0">
                <a:solidFill>
                  <a:schemeClr val="tx1">
                    <a:lumMod val="75000"/>
                    <a:lumOff val="25000"/>
                  </a:schemeClr>
                </a:solidFill>
              </a:rPr>
              <a:t>if (e != </a:t>
            </a:r>
            <a:r>
              <a:rPr lang="fr-FR" dirty="0" err="1">
                <a:solidFill>
                  <a:schemeClr val="tx1">
                    <a:lumMod val="75000"/>
                    <a:lumOff val="25000"/>
                  </a:schemeClr>
                </a:solidFill>
              </a:rPr>
              <a:t>null</a:t>
            </a:r>
            <a:r>
              <a:rPr lang="fr-FR" dirty="0">
                <a:solidFill>
                  <a:schemeClr val="tx1">
                    <a:lumMod val="75000"/>
                    <a:lumOff val="25000"/>
                  </a:schemeClr>
                </a:solidFill>
              </a:rPr>
              <a:t>) </a:t>
            </a:r>
          </a:p>
          <a:p>
            <a:pPr lvl="3"/>
            <a:r>
              <a:rPr lang="en-US" dirty="0">
                <a:solidFill>
                  <a:schemeClr val="tx1">
                    <a:lumMod val="75000"/>
                    <a:lumOff val="25000"/>
                  </a:schemeClr>
                </a:solidFill>
              </a:rPr>
              <a:t>	</a:t>
            </a:r>
            <a:r>
              <a:rPr lang="en-US" dirty="0" err="1">
                <a:solidFill>
                  <a:schemeClr val="tx1">
                    <a:lumMod val="75000"/>
                    <a:lumOff val="25000"/>
                  </a:schemeClr>
                </a:solidFill>
              </a:rPr>
              <a:t>log.error</a:t>
            </a:r>
            <a:r>
              <a:rPr lang="en-US" dirty="0">
                <a:solidFill>
                  <a:schemeClr val="tx1">
                    <a:lumMod val="75000"/>
                    <a:lumOff val="25000"/>
                  </a:schemeClr>
                </a:solidFill>
              </a:rPr>
              <a:t>("Commit failed for offsets {}", offsets, e); </a:t>
            </a:r>
          </a:p>
          <a:p>
            <a:pPr lvl="3"/>
            <a:r>
              <a:rPr lang="fr-FR" dirty="0">
                <a:solidFill>
                  <a:schemeClr val="tx1">
                    <a:lumMod val="75000"/>
                    <a:lumOff val="25000"/>
                  </a:schemeClr>
                </a:solidFill>
              </a:rPr>
              <a:t>} </a:t>
            </a:r>
          </a:p>
          <a:p>
            <a:pPr lvl="2"/>
            <a:r>
              <a:rPr lang="fr-FR" dirty="0">
                <a:solidFill>
                  <a:schemeClr val="tx1">
                    <a:lumMod val="75000"/>
                    <a:lumOff val="25000"/>
                  </a:schemeClr>
                </a:solidFill>
              </a:rPr>
              <a:t>}); </a:t>
            </a:r>
          </a:p>
          <a:p>
            <a:pPr lvl="1"/>
            <a:r>
              <a:rPr lang="fr-FR" dirty="0">
                <a:solidFill>
                  <a:schemeClr val="tx1">
                    <a:lumMod val="75000"/>
                    <a:lumOff val="25000"/>
                  </a:schemeClr>
                </a:solidFill>
              </a:rPr>
              <a:t>}</a:t>
            </a:r>
          </a:p>
          <a:p>
            <a:r>
              <a:rPr lang="fr-FR" dirty="0">
                <a:solidFill>
                  <a:schemeClr val="tx1">
                    <a:lumMod val="75000"/>
                    <a:lumOff val="25000"/>
                  </a:schemeClr>
                </a:solidFill>
              </a:rPr>
              <a:t>}</a:t>
            </a:r>
          </a:p>
          <a:p>
            <a:endParaRPr lang="fr-FR" dirty="0">
              <a:solidFill>
                <a:schemeClr val="tx1">
                  <a:lumMod val="75000"/>
                  <a:lumOff val="25000"/>
                </a:schemeClr>
              </a:solidFill>
            </a:endParaRP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189983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F44DD-AF45-9713-23D7-D9009BF4E58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63B90A54-91A0-E877-047D-691ED7E8ED08}"/>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Sortie de boucle</a:t>
            </a:r>
          </a:p>
        </p:txBody>
      </p:sp>
      <p:sp>
        <p:nvSpPr>
          <p:cNvPr id="6" name="TextBox 13">
            <a:extLst>
              <a:ext uri="{FF2B5EF4-FFF2-40B4-BE49-F238E27FC236}">
                <a16:creationId xmlns:a16="http://schemas.microsoft.com/office/drawing/2014/main" id="{4291D239-26A3-F931-CC40-6DD23EDDA19B}"/>
              </a:ext>
            </a:extLst>
          </p:cNvPr>
          <p:cNvSpPr txBox="1"/>
          <p:nvPr/>
        </p:nvSpPr>
        <p:spPr>
          <a:xfrm>
            <a:off x="192216" y="955004"/>
            <a:ext cx="10104377" cy="16373713"/>
          </a:xfrm>
          <a:prstGeom prst="rect">
            <a:avLst/>
          </a:prstGeom>
          <a:noFill/>
        </p:spPr>
        <p:txBody>
          <a:bodyPr wrap="square">
            <a:spAutoFit/>
          </a:bodyPr>
          <a:lstStyle/>
          <a:p>
            <a:endParaRPr lang="fr-FR" dirty="0">
              <a:solidFill>
                <a:schemeClr val="tx1">
                  <a:lumMod val="75000"/>
                  <a:lumOff val="25000"/>
                </a:schemeClr>
              </a:solidFill>
            </a:endParaRPr>
          </a:p>
          <a:p>
            <a:r>
              <a:rPr lang="fr-FR" dirty="0">
                <a:solidFill>
                  <a:schemeClr val="tx1">
                    <a:lumMod val="75000"/>
                    <a:lumOff val="25000"/>
                  </a:schemeClr>
                </a:solidFill>
              </a:rPr>
              <a:t>Pour sortir de la boucle de </a:t>
            </a:r>
            <a:r>
              <a:rPr lang="fr-FR" i="1" dirty="0" err="1">
                <a:solidFill>
                  <a:schemeClr val="tx1">
                    <a:lumMod val="75000"/>
                    <a:lumOff val="25000"/>
                  </a:schemeClr>
                </a:solidFill>
              </a:rPr>
              <a:t>poll</a:t>
            </a:r>
            <a:r>
              <a:rPr lang="fr-FR" dirty="0">
                <a:solidFill>
                  <a:schemeClr val="tx1">
                    <a:lumMod val="75000"/>
                    <a:lumOff val="25000"/>
                  </a:schemeClr>
                </a:solidFill>
              </a:rPr>
              <a:t>, il faut qu’une autre thread appelle </a:t>
            </a:r>
            <a:r>
              <a:rPr lang="fr-FR" b="1" i="1" dirty="0" err="1">
                <a:solidFill>
                  <a:schemeClr val="tx1">
                    <a:lumMod val="75000"/>
                    <a:lumOff val="25000"/>
                  </a:schemeClr>
                </a:solidFill>
              </a:rPr>
              <a:t>consumer.wakeup</a:t>
            </a:r>
            <a:r>
              <a:rPr lang="fr-FR" b="1" i="1" dirty="0">
                <a:solidFill>
                  <a:schemeClr val="tx1">
                    <a:lumMod val="75000"/>
                    <a:lumOff val="25000"/>
                  </a:schemeClr>
                </a:solidFill>
              </a:rPr>
              <a:t>() </a:t>
            </a:r>
            <a:r>
              <a:rPr lang="fr-FR" dirty="0">
                <a:solidFill>
                  <a:schemeClr val="tx1">
                    <a:lumMod val="75000"/>
                    <a:lumOff val="25000"/>
                  </a:schemeClr>
                </a:solidFill>
              </a:rPr>
              <a:t>qui a pour effet de lancer une </a:t>
            </a:r>
            <a:r>
              <a:rPr lang="fr-FR" i="1" dirty="0" err="1">
                <a:solidFill>
                  <a:schemeClr val="tx1">
                    <a:lumMod val="75000"/>
                    <a:lumOff val="25000"/>
                  </a:schemeClr>
                </a:solidFill>
              </a:rPr>
              <a:t>WakeupException</a:t>
            </a:r>
            <a:r>
              <a:rPr lang="fr-FR" i="1" dirty="0">
                <a:solidFill>
                  <a:schemeClr val="tx1">
                    <a:lumMod val="75000"/>
                    <a:lumOff val="25000"/>
                  </a:schemeClr>
                </a:solidFill>
              </a:rPr>
              <a:t> </a:t>
            </a:r>
            <a:r>
              <a:rPr lang="fr-FR" dirty="0">
                <a:solidFill>
                  <a:schemeClr val="tx1">
                    <a:lumMod val="75000"/>
                    <a:lumOff val="25000"/>
                  </a:schemeClr>
                </a:solidFill>
              </a:rPr>
              <a:t>lors de l’appel à </a:t>
            </a:r>
            <a:r>
              <a:rPr lang="fr-FR" i="1" dirty="0" err="1">
                <a:solidFill>
                  <a:schemeClr val="tx1">
                    <a:lumMod val="75000"/>
                    <a:lumOff val="25000"/>
                  </a:schemeClr>
                </a:solidFill>
              </a:rPr>
              <a:t>poll</a:t>
            </a:r>
            <a:r>
              <a:rPr lang="fr-FR" dirty="0">
                <a:solidFill>
                  <a:schemeClr val="tx1">
                    <a:lumMod val="75000"/>
                    <a:lumOff val="25000"/>
                  </a:schemeClr>
                </a:solidFill>
              </a:rPr>
              <a:t>. </a:t>
            </a:r>
          </a:p>
          <a:p>
            <a:endParaRPr lang="fr-FR" dirty="0">
              <a:solidFill>
                <a:schemeClr val="tx1">
                  <a:lumMod val="75000"/>
                  <a:lumOff val="25000"/>
                </a:schemeClr>
              </a:solidFill>
            </a:endParaRPr>
          </a:p>
          <a:p>
            <a:r>
              <a:rPr lang="fr-FR" dirty="0">
                <a:solidFill>
                  <a:schemeClr val="tx1">
                    <a:lumMod val="75000"/>
                    <a:lumOff val="25000"/>
                  </a:schemeClr>
                </a:solidFill>
              </a:rPr>
              <a:t>Le consommateur doit alors faire un appel explicite à </a:t>
            </a:r>
            <a:r>
              <a:rPr lang="fr-FR" i="1" dirty="0">
                <a:solidFill>
                  <a:schemeClr val="tx1">
                    <a:lumMod val="75000"/>
                    <a:lumOff val="25000"/>
                  </a:schemeClr>
                </a:solidFill>
              </a:rPr>
              <a:t>close()</a:t>
            </a:r>
          </a:p>
          <a:p>
            <a:endParaRPr lang="fr-FR" dirty="0">
              <a:solidFill>
                <a:schemeClr val="tx1">
                  <a:lumMod val="75000"/>
                  <a:lumOff val="25000"/>
                </a:schemeClr>
              </a:solidFill>
            </a:endParaRPr>
          </a:p>
          <a:p>
            <a:r>
              <a:rPr lang="en-US" dirty="0">
                <a:solidFill>
                  <a:schemeClr val="tx1">
                    <a:lumMod val="75000"/>
                    <a:lumOff val="25000"/>
                  </a:schemeClr>
                </a:solidFill>
              </a:rPr>
              <a:t>On </a:t>
            </a:r>
            <a:r>
              <a:rPr lang="en-US" dirty="0" err="1">
                <a:solidFill>
                  <a:schemeClr val="tx1">
                    <a:lumMod val="75000"/>
                    <a:lumOff val="25000"/>
                  </a:schemeClr>
                </a:solidFill>
              </a:rPr>
              <a:t>peut</a:t>
            </a:r>
            <a:r>
              <a:rPr lang="en-US" dirty="0">
                <a:solidFill>
                  <a:schemeClr val="tx1">
                    <a:lumMod val="75000"/>
                    <a:lumOff val="25000"/>
                  </a:schemeClr>
                </a:solidFill>
              </a:rPr>
              <a:t> </a:t>
            </a:r>
            <a:r>
              <a:rPr lang="en-US" dirty="0" err="1">
                <a:solidFill>
                  <a:schemeClr val="tx1">
                    <a:lumMod val="75000"/>
                    <a:lumOff val="25000"/>
                  </a:schemeClr>
                </a:solidFill>
              </a:rPr>
              <a:t>utiliser</a:t>
            </a:r>
            <a:r>
              <a:rPr lang="en-US" dirty="0">
                <a:solidFill>
                  <a:schemeClr val="tx1">
                    <a:lumMod val="75000"/>
                    <a:lumOff val="25000"/>
                  </a:schemeClr>
                </a:solidFill>
              </a:rPr>
              <a:t> </a:t>
            </a:r>
            <a:r>
              <a:rPr lang="en-US" i="1" dirty="0" err="1">
                <a:solidFill>
                  <a:schemeClr val="tx1">
                    <a:lumMod val="75000"/>
                    <a:lumOff val="25000"/>
                  </a:schemeClr>
                </a:solidFill>
              </a:rPr>
              <a:t>Runtime.addShutdownHook</a:t>
            </a:r>
            <a:r>
              <a:rPr lang="en-US" i="1" dirty="0">
                <a:solidFill>
                  <a:schemeClr val="tx1">
                    <a:lumMod val="75000"/>
                    <a:lumOff val="25000"/>
                  </a:schemeClr>
                </a:solidFill>
              </a:rPr>
              <a:t>(Thread hook)</a:t>
            </a:r>
          </a:p>
          <a:p>
            <a:endParaRPr lang="fr-FR" dirty="0">
              <a:solidFill>
                <a:schemeClr val="tx1">
                  <a:lumMod val="75000"/>
                  <a:lumOff val="25000"/>
                </a:schemeClr>
              </a:solidFill>
            </a:endParaRPr>
          </a:p>
          <a:p>
            <a:r>
              <a:rPr lang="en-US" dirty="0" err="1">
                <a:solidFill>
                  <a:schemeClr val="tx1">
                    <a:lumMod val="75000"/>
                    <a:lumOff val="25000"/>
                  </a:schemeClr>
                </a:solidFill>
              </a:rPr>
              <a:t>Runtime.getRuntime</a:t>
            </a:r>
            <a:r>
              <a:rPr lang="en-US" dirty="0">
                <a:solidFill>
                  <a:schemeClr val="tx1">
                    <a:lumMod val="75000"/>
                    <a:lumOff val="25000"/>
                  </a:schemeClr>
                </a:solidFill>
              </a:rPr>
              <a:t>().</a:t>
            </a:r>
            <a:r>
              <a:rPr lang="en-US" dirty="0" err="1">
                <a:solidFill>
                  <a:schemeClr val="tx1">
                    <a:lumMod val="75000"/>
                    <a:lumOff val="25000"/>
                  </a:schemeClr>
                </a:solidFill>
              </a:rPr>
              <a:t>addShutdownHook</a:t>
            </a:r>
            <a:r>
              <a:rPr lang="en-US" dirty="0">
                <a:solidFill>
                  <a:schemeClr val="tx1">
                    <a:lumMod val="75000"/>
                    <a:lumOff val="25000"/>
                  </a:schemeClr>
                </a:solidFill>
              </a:rPr>
              <a:t>(new Thread() { </a:t>
            </a:r>
          </a:p>
          <a:p>
            <a:pPr lvl="1"/>
            <a:r>
              <a:rPr lang="fr-FR" dirty="0">
                <a:solidFill>
                  <a:schemeClr val="tx1">
                    <a:lumMod val="75000"/>
                    <a:lumOff val="25000"/>
                  </a:schemeClr>
                </a:solidFill>
              </a:rPr>
              <a:t>public </a:t>
            </a:r>
            <a:r>
              <a:rPr lang="fr-FR" dirty="0" err="1">
                <a:solidFill>
                  <a:schemeClr val="tx1">
                    <a:lumMod val="75000"/>
                    <a:lumOff val="25000"/>
                  </a:schemeClr>
                </a:solidFill>
              </a:rPr>
              <a:t>void</a:t>
            </a:r>
            <a:r>
              <a:rPr lang="fr-FR" dirty="0">
                <a:solidFill>
                  <a:schemeClr val="tx1">
                    <a:lumMod val="75000"/>
                    <a:lumOff val="25000"/>
                  </a:schemeClr>
                </a:solidFill>
              </a:rPr>
              <a:t> run() { </a:t>
            </a:r>
          </a:p>
          <a:p>
            <a:pPr lvl="2"/>
            <a:r>
              <a:rPr lang="fr-FR" dirty="0" err="1">
                <a:solidFill>
                  <a:schemeClr val="tx1">
                    <a:lumMod val="75000"/>
                    <a:lumOff val="25000"/>
                  </a:schemeClr>
                </a:solidFill>
              </a:rPr>
              <a:t>System.out.println</a:t>
            </a:r>
            <a:r>
              <a:rPr lang="fr-FR" dirty="0">
                <a:solidFill>
                  <a:schemeClr val="tx1">
                    <a:lumMod val="75000"/>
                    <a:lumOff val="25000"/>
                  </a:schemeClr>
                </a:solidFill>
              </a:rPr>
              <a:t>("</a:t>
            </a:r>
            <a:r>
              <a:rPr lang="fr-FR" dirty="0" err="1">
                <a:solidFill>
                  <a:schemeClr val="tx1">
                    <a:lumMod val="75000"/>
                    <a:lumOff val="25000"/>
                  </a:schemeClr>
                </a:solidFill>
              </a:rPr>
              <a:t>Starting</a:t>
            </a:r>
            <a:r>
              <a:rPr lang="fr-FR" dirty="0">
                <a:solidFill>
                  <a:schemeClr val="tx1">
                    <a:lumMod val="75000"/>
                    <a:lumOff val="25000"/>
                  </a:schemeClr>
                </a:solidFill>
              </a:rPr>
              <a:t> exit..."); </a:t>
            </a:r>
          </a:p>
          <a:p>
            <a:pPr lvl="2"/>
            <a:r>
              <a:rPr lang="fr-FR" dirty="0" err="1">
                <a:solidFill>
                  <a:schemeClr val="tx1">
                    <a:lumMod val="75000"/>
                    <a:lumOff val="25000"/>
                  </a:schemeClr>
                </a:solidFill>
              </a:rPr>
              <a:t>consumer.wakeup</a:t>
            </a:r>
            <a:r>
              <a:rPr lang="fr-FR" dirty="0">
                <a:solidFill>
                  <a:schemeClr val="tx1">
                    <a:lumMod val="75000"/>
                    <a:lumOff val="25000"/>
                  </a:schemeClr>
                </a:solidFill>
              </a:rPr>
              <a:t>(); </a:t>
            </a:r>
          </a:p>
          <a:p>
            <a:pPr lvl="2"/>
            <a:r>
              <a:rPr lang="fr-FR" dirty="0" err="1">
                <a:solidFill>
                  <a:schemeClr val="tx1">
                    <a:lumMod val="75000"/>
                    <a:lumOff val="25000"/>
                  </a:schemeClr>
                </a:solidFill>
              </a:rPr>
              <a:t>try</a:t>
            </a:r>
            <a:r>
              <a:rPr lang="fr-FR" dirty="0">
                <a:solidFill>
                  <a:schemeClr val="tx1">
                    <a:lumMod val="75000"/>
                    <a:lumOff val="25000"/>
                  </a:schemeClr>
                </a:solidFill>
              </a:rPr>
              <a:t> { </a:t>
            </a:r>
          </a:p>
          <a:p>
            <a:pPr lvl="2"/>
            <a:r>
              <a:rPr lang="fr-FR" dirty="0">
                <a:solidFill>
                  <a:schemeClr val="tx1">
                    <a:lumMod val="75000"/>
                    <a:lumOff val="25000"/>
                  </a:schemeClr>
                </a:solidFill>
              </a:rPr>
              <a:t>	</a:t>
            </a:r>
            <a:r>
              <a:rPr lang="fr-FR" dirty="0" err="1">
                <a:solidFill>
                  <a:schemeClr val="tx1">
                    <a:lumMod val="75000"/>
                    <a:lumOff val="25000"/>
                  </a:schemeClr>
                </a:solidFill>
              </a:rPr>
              <a:t>mainThread.join</a:t>
            </a:r>
            <a:r>
              <a:rPr lang="fr-FR" dirty="0">
                <a:solidFill>
                  <a:schemeClr val="tx1">
                    <a:lumMod val="75000"/>
                    <a:lumOff val="25000"/>
                  </a:schemeClr>
                </a:solidFill>
              </a:rPr>
              <a:t>(); </a:t>
            </a:r>
          </a:p>
          <a:p>
            <a:pPr lvl="2"/>
            <a:r>
              <a:rPr lang="fr-FR" dirty="0">
                <a:solidFill>
                  <a:schemeClr val="tx1">
                    <a:lumMod val="75000"/>
                    <a:lumOff val="25000"/>
                  </a:schemeClr>
                </a:solidFill>
              </a:rPr>
              <a:t>} catch (</a:t>
            </a:r>
            <a:r>
              <a:rPr lang="fr-FR" dirty="0" err="1">
                <a:solidFill>
                  <a:schemeClr val="tx1">
                    <a:lumMod val="75000"/>
                    <a:lumOff val="25000"/>
                  </a:schemeClr>
                </a:solidFill>
              </a:rPr>
              <a:t>InterruptedException</a:t>
            </a:r>
            <a:r>
              <a:rPr lang="fr-FR" dirty="0">
                <a:solidFill>
                  <a:schemeClr val="tx1">
                    <a:lumMod val="75000"/>
                    <a:lumOff val="25000"/>
                  </a:schemeClr>
                </a:solidFill>
              </a:rPr>
              <a:t> e) { </a:t>
            </a:r>
          </a:p>
          <a:p>
            <a:pPr lvl="2"/>
            <a:r>
              <a:rPr lang="fr-FR" dirty="0">
                <a:solidFill>
                  <a:schemeClr val="tx1">
                    <a:lumMod val="75000"/>
                    <a:lumOff val="25000"/>
                  </a:schemeClr>
                </a:solidFill>
              </a:rPr>
              <a:t>	</a:t>
            </a:r>
            <a:r>
              <a:rPr lang="fr-FR" dirty="0" err="1">
                <a:solidFill>
                  <a:schemeClr val="tx1">
                    <a:lumMod val="75000"/>
                    <a:lumOff val="25000"/>
                  </a:schemeClr>
                </a:solidFill>
              </a:rPr>
              <a:t>e.printStackTrace</a:t>
            </a:r>
            <a:r>
              <a:rPr lang="fr-FR" dirty="0">
                <a:solidFill>
                  <a:schemeClr val="tx1">
                    <a:lumMod val="75000"/>
                    <a:lumOff val="25000"/>
                  </a:schemeClr>
                </a:solidFill>
              </a:rPr>
              <a:t>(); </a:t>
            </a:r>
          </a:p>
          <a:p>
            <a:pPr lvl="2"/>
            <a:r>
              <a:rPr lang="fr-FR" dirty="0">
                <a:solidFill>
                  <a:schemeClr val="tx1">
                    <a:lumMod val="75000"/>
                    <a:lumOff val="25000"/>
                  </a:schemeClr>
                </a:solidFill>
              </a:rPr>
              <a:t>} </a:t>
            </a:r>
          </a:p>
          <a:p>
            <a:pPr lvl="1"/>
            <a:r>
              <a:rPr lang="fr-FR" dirty="0">
                <a:solidFill>
                  <a:schemeClr val="tx1">
                    <a:lumMod val="75000"/>
                    <a:lumOff val="25000"/>
                  </a:schemeClr>
                </a:solidFill>
              </a:rPr>
              <a:t>}</a:t>
            </a:r>
          </a:p>
          <a:p>
            <a:r>
              <a:rPr lang="fr-FR" dirty="0">
                <a:solidFill>
                  <a:schemeClr val="tx1">
                    <a:lumMod val="75000"/>
                    <a:lumOff val="25000"/>
                  </a:schemeClr>
                </a:solidFill>
              </a:rPr>
              <a:t>});</a:t>
            </a:r>
          </a:p>
          <a:p>
            <a:endParaRPr lang="en-US" dirty="0"/>
          </a:p>
          <a:p>
            <a:endParaRPr lang="fr-FR" dirty="0">
              <a:solidFill>
                <a:schemeClr val="tx1">
                  <a:lumMod val="75000"/>
                  <a:lumOff val="25000"/>
                </a:schemeClr>
              </a:solidFill>
            </a:endParaRP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74031170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403CB-4C65-49B8-D548-6DA26C159BB8}"/>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D9E32920-59BA-D64C-8FF9-ED9C1D11F27A}"/>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Sortie de boucle</a:t>
            </a:r>
          </a:p>
        </p:txBody>
      </p:sp>
      <p:sp>
        <p:nvSpPr>
          <p:cNvPr id="6" name="TextBox 13">
            <a:extLst>
              <a:ext uri="{FF2B5EF4-FFF2-40B4-BE49-F238E27FC236}">
                <a16:creationId xmlns:a16="http://schemas.microsoft.com/office/drawing/2014/main" id="{B7CB7EA7-A968-87DA-9E6D-AA7F23FE5E7C}"/>
              </a:ext>
            </a:extLst>
          </p:cNvPr>
          <p:cNvSpPr txBox="1"/>
          <p:nvPr/>
        </p:nvSpPr>
        <p:spPr>
          <a:xfrm>
            <a:off x="192216" y="955004"/>
            <a:ext cx="10104377" cy="15912048"/>
          </a:xfrm>
          <a:prstGeom prst="rect">
            <a:avLst/>
          </a:prstGeom>
          <a:noFill/>
        </p:spPr>
        <p:txBody>
          <a:bodyPr wrap="square">
            <a:spAutoFit/>
          </a:bodyPr>
          <a:lstStyle/>
          <a:p>
            <a:endParaRPr lang="fr-FR" dirty="0"/>
          </a:p>
          <a:p>
            <a:r>
              <a:rPr lang="fr-FR" dirty="0" err="1">
                <a:solidFill>
                  <a:schemeClr val="tx1">
                    <a:lumMod val="75000"/>
                    <a:lumOff val="25000"/>
                  </a:schemeClr>
                </a:solidFill>
              </a:rPr>
              <a:t>try</a:t>
            </a:r>
            <a:r>
              <a:rPr lang="fr-FR" dirty="0">
                <a:solidFill>
                  <a:schemeClr val="tx1">
                    <a:lumMod val="75000"/>
                    <a:lumOff val="25000"/>
                  </a:schemeClr>
                </a:solidFill>
              </a:rPr>
              <a:t> {</a:t>
            </a:r>
          </a:p>
          <a:p>
            <a:pPr lvl="1"/>
            <a:r>
              <a:rPr lang="fr-FR" b="1" dirty="0">
                <a:solidFill>
                  <a:schemeClr val="tx1">
                    <a:lumMod val="75000"/>
                    <a:lumOff val="25000"/>
                  </a:schemeClr>
                </a:solidFill>
              </a:rPr>
              <a:t>// Boucle infinie interruptible via ctrl-c </a:t>
            </a:r>
            <a:endParaRPr lang="fr-FR" dirty="0">
              <a:solidFill>
                <a:schemeClr val="tx1">
                  <a:lumMod val="75000"/>
                  <a:lumOff val="25000"/>
                </a:schemeClr>
              </a:solidFill>
            </a:endParaRPr>
          </a:p>
          <a:p>
            <a:pPr lvl="1"/>
            <a:r>
              <a:rPr lang="fr-FR" dirty="0" err="1">
                <a:solidFill>
                  <a:schemeClr val="tx1">
                    <a:lumMod val="75000"/>
                    <a:lumOff val="25000"/>
                  </a:schemeClr>
                </a:solidFill>
              </a:rPr>
              <a:t>while</a:t>
            </a:r>
            <a:r>
              <a:rPr lang="fr-FR" dirty="0">
                <a:solidFill>
                  <a:schemeClr val="tx1">
                    <a:lumMod val="75000"/>
                    <a:lumOff val="25000"/>
                  </a:schemeClr>
                </a:solidFill>
              </a:rPr>
              <a:t> (</a:t>
            </a:r>
            <a:r>
              <a:rPr lang="fr-FR" dirty="0" err="1">
                <a:solidFill>
                  <a:schemeClr val="tx1">
                    <a:lumMod val="75000"/>
                    <a:lumOff val="25000"/>
                  </a:schemeClr>
                </a:solidFill>
              </a:rPr>
              <a:t>true</a:t>
            </a:r>
            <a:r>
              <a:rPr lang="fr-FR" dirty="0">
                <a:solidFill>
                  <a:schemeClr val="tx1">
                    <a:lumMod val="75000"/>
                    <a:lumOff val="25000"/>
                  </a:schemeClr>
                </a:solidFill>
              </a:rPr>
              <a:t>) { </a:t>
            </a:r>
          </a:p>
          <a:p>
            <a:pPr lvl="2"/>
            <a:r>
              <a:rPr lang="en-US" dirty="0" err="1">
                <a:solidFill>
                  <a:schemeClr val="tx1">
                    <a:lumMod val="75000"/>
                    <a:lumOff val="25000"/>
                  </a:schemeClr>
                </a:solidFill>
              </a:rPr>
              <a:t>ConsumerRecords</a:t>
            </a:r>
            <a:r>
              <a:rPr lang="en-US" dirty="0">
                <a:solidFill>
                  <a:schemeClr val="tx1">
                    <a:lumMod val="75000"/>
                    <a:lumOff val="25000"/>
                  </a:schemeClr>
                </a:solidFill>
              </a:rPr>
              <a:t>&lt;String, String&gt; records = </a:t>
            </a:r>
            <a:r>
              <a:rPr lang="en-US" dirty="0" err="1">
                <a:solidFill>
                  <a:schemeClr val="tx1">
                    <a:lumMod val="75000"/>
                    <a:lumOff val="25000"/>
                  </a:schemeClr>
                </a:solidFill>
              </a:rPr>
              <a:t>movingAvg.consumer.poll</a:t>
            </a:r>
            <a:r>
              <a:rPr lang="en-US" dirty="0">
                <a:solidFill>
                  <a:schemeClr val="tx1">
                    <a:lumMod val="75000"/>
                    <a:lumOff val="25000"/>
                  </a:schemeClr>
                </a:solidFill>
              </a:rPr>
              <a:t>(1000); </a:t>
            </a:r>
          </a:p>
          <a:p>
            <a:pPr lvl="2"/>
            <a:r>
              <a:rPr lang="fr-FR" dirty="0">
                <a:solidFill>
                  <a:schemeClr val="tx1">
                    <a:lumMod val="75000"/>
                    <a:lumOff val="25000"/>
                  </a:schemeClr>
                </a:solidFill>
              </a:rPr>
              <a:t>log.info(</a:t>
            </a:r>
            <a:r>
              <a:rPr lang="fr-FR" dirty="0" err="1">
                <a:solidFill>
                  <a:schemeClr val="tx1">
                    <a:lumMod val="75000"/>
                    <a:lumOff val="25000"/>
                  </a:schemeClr>
                </a:solidFill>
              </a:rPr>
              <a:t>System.currentTimeMillis</a:t>
            </a:r>
            <a:r>
              <a:rPr lang="fr-FR" dirty="0">
                <a:solidFill>
                  <a:schemeClr val="tx1">
                    <a:lumMod val="75000"/>
                    <a:lumOff val="25000"/>
                  </a:schemeClr>
                </a:solidFill>
              </a:rPr>
              <a:t>() + "-- </a:t>
            </a:r>
            <a:r>
              <a:rPr lang="fr-FR" dirty="0" err="1">
                <a:solidFill>
                  <a:schemeClr val="tx1">
                    <a:lumMod val="75000"/>
                    <a:lumOff val="25000"/>
                  </a:schemeClr>
                </a:solidFill>
              </a:rPr>
              <a:t>waiting</a:t>
            </a:r>
            <a:r>
              <a:rPr lang="fr-FR" dirty="0">
                <a:solidFill>
                  <a:schemeClr val="tx1">
                    <a:lumMod val="75000"/>
                    <a:lumOff val="25000"/>
                  </a:schemeClr>
                </a:solidFill>
              </a:rPr>
              <a:t> for data..."); </a:t>
            </a:r>
          </a:p>
          <a:p>
            <a:pPr lvl="2"/>
            <a:r>
              <a:rPr lang="en-US" dirty="0">
                <a:solidFill>
                  <a:schemeClr val="tx1">
                    <a:lumMod val="75000"/>
                    <a:lumOff val="25000"/>
                  </a:schemeClr>
                </a:solidFill>
              </a:rPr>
              <a:t>for (</a:t>
            </a:r>
            <a:r>
              <a:rPr lang="en-US" dirty="0" err="1">
                <a:solidFill>
                  <a:schemeClr val="tx1">
                    <a:lumMod val="75000"/>
                    <a:lumOff val="25000"/>
                  </a:schemeClr>
                </a:solidFill>
              </a:rPr>
              <a:t>ConsumerRecord</a:t>
            </a:r>
            <a:r>
              <a:rPr lang="en-US" dirty="0">
                <a:solidFill>
                  <a:schemeClr val="tx1">
                    <a:lumMod val="75000"/>
                    <a:lumOff val="25000"/>
                  </a:schemeClr>
                </a:solidFill>
              </a:rPr>
              <a:t>&lt;String, String&gt; record : records) { </a:t>
            </a:r>
          </a:p>
          <a:p>
            <a:pPr lvl="3"/>
            <a:r>
              <a:rPr lang="en-US" dirty="0">
                <a:solidFill>
                  <a:schemeClr val="tx1">
                    <a:lumMod val="75000"/>
                    <a:lumOff val="25000"/>
                  </a:schemeClr>
                </a:solidFill>
              </a:rPr>
              <a:t>log.info("offset = %d, key = %</a:t>
            </a:r>
            <a:r>
              <a:rPr lang="en-US" dirty="0" err="1">
                <a:solidFill>
                  <a:schemeClr val="tx1">
                    <a:lumMod val="75000"/>
                    <a:lumOff val="25000"/>
                  </a:schemeClr>
                </a:solidFill>
              </a:rPr>
              <a:t>s,value</a:t>
            </a:r>
            <a:r>
              <a:rPr lang="en-US" dirty="0">
                <a:solidFill>
                  <a:schemeClr val="tx1">
                    <a:lumMod val="75000"/>
                    <a:lumOff val="25000"/>
                  </a:schemeClr>
                </a:solidFill>
              </a:rPr>
              <a:t> = %s\n", </a:t>
            </a:r>
          </a:p>
          <a:p>
            <a:pPr lvl="3"/>
            <a:r>
              <a:rPr lang="en-US" dirty="0" err="1">
                <a:solidFill>
                  <a:schemeClr val="tx1">
                    <a:lumMod val="75000"/>
                    <a:lumOff val="25000"/>
                  </a:schemeClr>
                </a:solidFill>
              </a:rPr>
              <a:t>record.offset</a:t>
            </a:r>
            <a:r>
              <a:rPr lang="en-US" dirty="0">
                <a:solidFill>
                  <a:schemeClr val="tx1">
                    <a:lumMod val="75000"/>
                    <a:lumOff val="25000"/>
                  </a:schemeClr>
                </a:solidFill>
              </a:rPr>
              <a:t>(), </a:t>
            </a:r>
            <a:r>
              <a:rPr lang="en-US" dirty="0" err="1">
                <a:solidFill>
                  <a:schemeClr val="tx1">
                    <a:lumMod val="75000"/>
                    <a:lumOff val="25000"/>
                  </a:schemeClr>
                </a:solidFill>
              </a:rPr>
              <a:t>record.key</a:t>
            </a:r>
            <a:r>
              <a:rPr lang="en-US" dirty="0">
                <a:solidFill>
                  <a:schemeClr val="tx1">
                    <a:lumMod val="75000"/>
                    <a:lumOff val="25000"/>
                  </a:schemeClr>
                </a:solidFill>
              </a:rPr>
              <a:t>(),</a:t>
            </a:r>
            <a:r>
              <a:rPr lang="en-US" dirty="0" err="1">
                <a:solidFill>
                  <a:schemeClr val="tx1">
                    <a:lumMod val="75000"/>
                    <a:lumOff val="25000"/>
                  </a:schemeClr>
                </a:solidFill>
              </a:rPr>
              <a:t>record.value</a:t>
            </a:r>
            <a:r>
              <a:rPr lang="en-US" dirty="0">
                <a:solidFill>
                  <a:schemeClr val="tx1">
                    <a:lumMod val="75000"/>
                    <a:lumOff val="25000"/>
                  </a:schemeClr>
                </a:solidFill>
              </a:rPr>
              <a:t>()); </a:t>
            </a:r>
          </a:p>
          <a:p>
            <a:pPr lvl="2"/>
            <a:r>
              <a:rPr lang="fr-FR" dirty="0">
                <a:solidFill>
                  <a:schemeClr val="tx1">
                    <a:lumMod val="75000"/>
                    <a:lumOff val="25000"/>
                  </a:schemeClr>
                </a:solidFill>
              </a:rPr>
              <a:t>} </a:t>
            </a:r>
          </a:p>
          <a:p>
            <a:pPr lvl="2"/>
            <a:r>
              <a:rPr lang="en-US" dirty="0">
                <a:solidFill>
                  <a:schemeClr val="tx1">
                    <a:lumMod val="75000"/>
                    <a:lumOff val="25000"/>
                  </a:schemeClr>
                </a:solidFill>
              </a:rPr>
              <a:t>for (</a:t>
            </a:r>
            <a:r>
              <a:rPr lang="en-US" dirty="0" err="1">
                <a:solidFill>
                  <a:schemeClr val="tx1">
                    <a:lumMod val="75000"/>
                    <a:lumOff val="25000"/>
                  </a:schemeClr>
                </a:solidFill>
              </a:rPr>
              <a:t>TopicPartition</a:t>
            </a:r>
            <a:r>
              <a:rPr lang="en-US" dirty="0">
                <a:solidFill>
                  <a:schemeClr val="tx1">
                    <a:lumMod val="75000"/>
                    <a:lumOff val="25000"/>
                  </a:schemeClr>
                </a:solidFill>
              </a:rPr>
              <a:t> </a:t>
            </a:r>
            <a:r>
              <a:rPr lang="en-US" dirty="0" err="1">
                <a:solidFill>
                  <a:schemeClr val="tx1">
                    <a:lumMod val="75000"/>
                    <a:lumOff val="25000"/>
                  </a:schemeClr>
                </a:solidFill>
              </a:rPr>
              <a:t>tp</a:t>
            </a:r>
            <a:r>
              <a:rPr lang="en-US" dirty="0">
                <a:solidFill>
                  <a:schemeClr val="tx1">
                    <a:lumMod val="75000"/>
                    <a:lumOff val="25000"/>
                  </a:schemeClr>
                </a:solidFill>
              </a:rPr>
              <a:t>: </a:t>
            </a:r>
            <a:r>
              <a:rPr lang="en-US" dirty="0" err="1">
                <a:solidFill>
                  <a:schemeClr val="tx1">
                    <a:lumMod val="75000"/>
                    <a:lumOff val="25000"/>
                  </a:schemeClr>
                </a:solidFill>
              </a:rPr>
              <a:t>consumer.assignment</a:t>
            </a:r>
            <a:r>
              <a:rPr lang="en-US" dirty="0">
                <a:solidFill>
                  <a:schemeClr val="tx1">
                    <a:lumMod val="75000"/>
                    <a:lumOff val="25000"/>
                  </a:schemeClr>
                </a:solidFill>
              </a:rPr>
              <a:t>()) </a:t>
            </a:r>
          </a:p>
          <a:p>
            <a:pPr lvl="2"/>
            <a:r>
              <a:rPr lang="en-US" dirty="0">
                <a:solidFill>
                  <a:schemeClr val="tx1">
                    <a:lumMod val="75000"/>
                    <a:lumOff val="25000"/>
                  </a:schemeClr>
                </a:solidFill>
              </a:rPr>
              <a:t>	log.info("Committing offset </a:t>
            </a:r>
            <a:r>
              <a:rPr lang="en-US" dirty="0" err="1">
                <a:solidFill>
                  <a:schemeClr val="tx1">
                    <a:lumMod val="75000"/>
                    <a:lumOff val="25000"/>
                  </a:schemeClr>
                </a:solidFill>
              </a:rPr>
              <a:t>atposition</a:t>
            </a:r>
            <a:r>
              <a:rPr lang="en-US" dirty="0">
                <a:solidFill>
                  <a:schemeClr val="tx1">
                    <a:lumMod val="75000"/>
                    <a:lumOff val="25000"/>
                  </a:schemeClr>
                </a:solidFill>
              </a:rPr>
              <a:t>:"+</a:t>
            </a:r>
            <a:r>
              <a:rPr lang="en-US" dirty="0" err="1">
                <a:solidFill>
                  <a:schemeClr val="tx1">
                    <a:lumMod val="75000"/>
                    <a:lumOff val="25000"/>
                  </a:schemeClr>
                </a:solidFill>
              </a:rPr>
              <a:t>consumer.position</a:t>
            </a:r>
            <a:r>
              <a:rPr lang="en-US" dirty="0">
                <a:solidFill>
                  <a:schemeClr val="tx1">
                    <a:lumMod val="75000"/>
                    <a:lumOff val="25000"/>
                  </a:schemeClr>
                </a:solidFill>
              </a:rPr>
              <a:t>(</a:t>
            </a:r>
            <a:r>
              <a:rPr lang="en-US" dirty="0" err="1">
                <a:solidFill>
                  <a:schemeClr val="tx1">
                    <a:lumMod val="75000"/>
                    <a:lumOff val="25000"/>
                  </a:schemeClr>
                </a:solidFill>
              </a:rPr>
              <a:t>tp</a:t>
            </a:r>
            <a:r>
              <a:rPr lang="en-US" dirty="0">
                <a:solidFill>
                  <a:schemeClr val="tx1">
                    <a:lumMod val="75000"/>
                    <a:lumOff val="25000"/>
                  </a:schemeClr>
                </a:solidFill>
              </a:rPr>
              <a:t>)); </a:t>
            </a:r>
          </a:p>
          <a:p>
            <a:pPr lvl="2"/>
            <a:r>
              <a:rPr lang="fr-FR" dirty="0">
                <a:solidFill>
                  <a:schemeClr val="tx1">
                    <a:lumMod val="75000"/>
                    <a:lumOff val="25000"/>
                  </a:schemeClr>
                </a:solidFill>
              </a:rPr>
              <a:t>	</a:t>
            </a:r>
            <a:r>
              <a:rPr lang="fr-FR" dirty="0" err="1">
                <a:solidFill>
                  <a:schemeClr val="tx1">
                    <a:lumMod val="75000"/>
                    <a:lumOff val="25000"/>
                  </a:schemeClr>
                </a:solidFill>
              </a:rPr>
              <a:t>movingAvg.consumer.commitSync</a:t>
            </a:r>
            <a:r>
              <a:rPr lang="fr-FR" dirty="0">
                <a:solidFill>
                  <a:schemeClr val="tx1">
                    <a:lumMod val="75000"/>
                    <a:lumOff val="25000"/>
                  </a:schemeClr>
                </a:solidFill>
              </a:rPr>
              <a:t>(); </a:t>
            </a:r>
          </a:p>
          <a:p>
            <a:pPr lvl="1"/>
            <a:r>
              <a:rPr lang="fr-FR" dirty="0">
                <a:solidFill>
                  <a:schemeClr val="tx1">
                    <a:lumMod val="75000"/>
                    <a:lumOff val="25000"/>
                  </a:schemeClr>
                </a:solidFill>
              </a:rPr>
              <a:t>	}</a:t>
            </a:r>
          </a:p>
          <a:p>
            <a:r>
              <a:rPr lang="fr-FR" b="1" dirty="0">
                <a:solidFill>
                  <a:schemeClr val="tx1">
                    <a:lumMod val="75000"/>
                    <a:lumOff val="25000"/>
                  </a:schemeClr>
                </a:solidFill>
              </a:rPr>
              <a:t>} catch (</a:t>
            </a:r>
            <a:r>
              <a:rPr lang="fr-FR" b="1" dirty="0" err="1">
                <a:solidFill>
                  <a:schemeClr val="tx1">
                    <a:lumMod val="75000"/>
                    <a:lumOff val="25000"/>
                  </a:schemeClr>
                </a:solidFill>
              </a:rPr>
              <a:t>WakeupException</a:t>
            </a:r>
            <a:r>
              <a:rPr lang="fr-FR" b="1" dirty="0">
                <a:solidFill>
                  <a:schemeClr val="tx1">
                    <a:lumMod val="75000"/>
                    <a:lumOff val="25000"/>
                  </a:schemeClr>
                </a:solidFill>
              </a:rPr>
              <a:t> e) {</a:t>
            </a:r>
          </a:p>
          <a:p>
            <a:r>
              <a:rPr lang="fr-FR" dirty="0">
                <a:solidFill>
                  <a:schemeClr val="tx1">
                    <a:lumMod val="75000"/>
                    <a:lumOff val="25000"/>
                  </a:schemeClr>
                </a:solidFill>
              </a:rPr>
              <a:t>} </a:t>
            </a:r>
            <a:r>
              <a:rPr lang="fr-FR" dirty="0" err="1">
                <a:solidFill>
                  <a:schemeClr val="tx1">
                    <a:lumMod val="75000"/>
                    <a:lumOff val="25000"/>
                  </a:schemeClr>
                </a:solidFill>
              </a:rPr>
              <a:t>finally</a:t>
            </a:r>
            <a:r>
              <a:rPr lang="fr-FR" dirty="0">
                <a:solidFill>
                  <a:schemeClr val="tx1">
                    <a:lumMod val="75000"/>
                    <a:lumOff val="25000"/>
                  </a:schemeClr>
                </a:solidFill>
              </a:rPr>
              <a:t> { </a:t>
            </a:r>
          </a:p>
          <a:p>
            <a:r>
              <a:rPr lang="fr-FR" dirty="0">
                <a:solidFill>
                  <a:schemeClr val="tx1">
                    <a:lumMod val="75000"/>
                    <a:lumOff val="25000"/>
                  </a:schemeClr>
                </a:solidFill>
              </a:rPr>
              <a:t>	</a:t>
            </a:r>
            <a:r>
              <a:rPr lang="fr-FR" dirty="0" err="1">
                <a:solidFill>
                  <a:schemeClr val="tx1">
                    <a:lumMod val="75000"/>
                    <a:lumOff val="25000"/>
                  </a:schemeClr>
                </a:solidFill>
              </a:rPr>
              <a:t>consumer.close</a:t>
            </a:r>
            <a:r>
              <a:rPr lang="fr-FR" dirty="0">
                <a:solidFill>
                  <a:schemeClr val="tx1">
                    <a:lumMod val="75000"/>
                    <a:lumOff val="25000"/>
                  </a:schemeClr>
                </a:solidFill>
              </a:rPr>
              <a:t>(); </a:t>
            </a:r>
          </a:p>
          <a:p>
            <a:r>
              <a:rPr lang="en-US" dirty="0">
                <a:solidFill>
                  <a:schemeClr val="tx1">
                    <a:lumMod val="75000"/>
                    <a:lumOff val="25000"/>
                  </a:schemeClr>
                </a:solidFill>
              </a:rPr>
              <a:t> 	log.info("Closed consumer and we are done");</a:t>
            </a:r>
          </a:p>
          <a:p>
            <a:r>
              <a:rPr lang="fr-FR" dirty="0">
                <a:solidFill>
                  <a:schemeClr val="tx1">
                    <a:lumMod val="75000"/>
                    <a:lumOff val="25000"/>
                  </a:schemeClr>
                </a:solidFill>
              </a:rPr>
              <a:t>}</a:t>
            </a:r>
          </a:p>
          <a:p>
            <a:endParaRPr lang="en-US" dirty="0"/>
          </a:p>
          <a:p>
            <a:endParaRPr lang="fr-FR" dirty="0">
              <a:solidFill>
                <a:schemeClr val="tx1">
                  <a:lumMod val="75000"/>
                  <a:lumOff val="25000"/>
                </a:schemeClr>
              </a:solidFill>
            </a:endParaRPr>
          </a:p>
          <a:p>
            <a:endParaRPr lang="fr-FR" dirty="0"/>
          </a:p>
          <a:p>
            <a:endParaRPr lang="fr-FR" dirty="0"/>
          </a:p>
          <a:p>
            <a:endParaRPr lang="fr-FR" dirty="0"/>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7022198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21F1D9-E322-BFEF-1794-75BB5A529912}"/>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E735CC42-B9CF-2323-32CC-2B963DB164B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Affectation statique des partitions</a:t>
            </a:r>
          </a:p>
        </p:txBody>
      </p:sp>
      <p:sp>
        <p:nvSpPr>
          <p:cNvPr id="6" name="TextBox 13">
            <a:extLst>
              <a:ext uri="{FF2B5EF4-FFF2-40B4-BE49-F238E27FC236}">
                <a16:creationId xmlns:a16="http://schemas.microsoft.com/office/drawing/2014/main" id="{2DED03BE-BED5-2E03-E8C5-697F2886A748}"/>
              </a:ext>
            </a:extLst>
          </p:cNvPr>
          <p:cNvSpPr txBox="1"/>
          <p:nvPr/>
        </p:nvSpPr>
        <p:spPr>
          <a:xfrm>
            <a:off x="192216" y="955004"/>
            <a:ext cx="10104377" cy="13142059"/>
          </a:xfrm>
          <a:prstGeom prst="rect">
            <a:avLst/>
          </a:prstGeom>
          <a:noFill/>
        </p:spPr>
        <p:txBody>
          <a:bodyPr wrap="square">
            <a:spAutoFit/>
          </a:bodyPr>
          <a:lstStyle/>
          <a:p>
            <a:endParaRPr lang="fr-FR" sz="2800" dirty="0"/>
          </a:p>
          <a:p>
            <a:r>
              <a:rPr lang="fr-FR" sz="2800" dirty="0">
                <a:solidFill>
                  <a:schemeClr val="tx1">
                    <a:lumMod val="75000"/>
                    <a:lumOff val="25000"/>
                  </a:schemeClr>
                </a:solidFill>
              </a:rPr>
              <a:t>Si l’application ne comporte que des consommateurs dédiés statiquement à des partitions, alors la fonctionnalité de groupe n’est pas nécessaire.</a:t>
            </a:r>
          </a:p>
          <a:p>
            <a:endParaRPr lang="fr-FR" sz="2800" dirty="0">
              <a:solidFill>
                <a:schemeClr val="tx1">
                  <a:lumMod val="75000"/>
                  <a:lumOff val="25000"/>
                </a:schemeClr>
              </a:solidFill>
            </a:endParaRPr>
          </a:p>
          <a:p>
            <a:r>
              <a:rPr lang="fr-FR" sz="2800" dirty="0">
                <a:solidFill>
                  <a:schemeClr val="tx1">
                    <a:lumMod val="75000"/>
                    <a:lumOff val="25000"/>
                  </a:schemeClr>
                </a:solidFill>
              </a:rPr>
              <a:t>Dans ce cas, l’application assigne explicitement les partitions à ses consommateurs.</a:t>
            </a:r>
          </a:p>
          <a:p>
            <a:endParaRPr lang="fr-FR" sz="2800" dirty="0">
              <a:solidFill>
                <a:schemeClr val="tx1">
                  <a:lumMod val="75000"/>
                  <a:lumOff val="25000"/>
                </a:schemeClr>
              </a:solidFill>
            </a:endParaRPr>
          </a:p>
          <a:p>
            <a:r>
              <a:rPr lang="fr-FR" sz="2800" dirty="0">
                <a:solidFill>
                  <a:schemeClr val="tx1">
                    <a:lumMod val="75000"/>
                    <a:lumOff val="25000"/>
                  </a:schemeClr>
                </a:solidFill>
              </a:rPr>
              <a:t>L’API </a:t>
            </a:r>
            <a:r>
              <a:rPr lang="fr-FR" sz="2800" b="1" i="1" dirty="0" err="1">
                <a:solidFill>
                  <a:schemeClr val="tx1">
                    <a:lumMod val="75000"/>
                    <a:lumOff val="25000"/>
                  </a:schemeClr>
                </a:solidFill>
              </a:rPr>
              <a:t>assign</a:t>
            </a:r>
            <a:r>
              <a:rPr lang="fr-FR" sz="2800" b="1" i="1" dirty="0">
                <a:solidFill>
                  <a:schemeClr val="tx1">
                    <a:lumMod val="75000"/>
                    <a:lumOff val="25000"/>
                  </a:schemeClr>
                </a:solidFill>
              </a:rPr>
              <a:t>() </a:t>
            </a:r>
            <a:r>
              <a:rPr lang="fr-FR" sz="2800" dirty="0">
                <a:solidFill>
                  <a:schemeClr val="tx1">
                    <a:lumMod val="75000"/>
                    <a:lumOff val="25000"/>
                  </a:schemeClr>
                </a:solidFill>
              </a:rPr>
              <a:t>est alors utilisée à la place de </a:t>
            </a:r>
            <a:r>
              <a:rPr lang="fr-FR" sz="2800" i="1" dirty="0" err="1">
                <a:solidFill>
                  <a:schemeClr val="tx1">
                    <a:lumMod val="75000"/>
                    <a:lumOff val="25000"/>
                  </a:schemeClr>
                </a:solidFill>
              </a:rPr>
              <a:t>subscribe</a:t>
            </a:r>
            <a:r>
              <a:rPr lang="fr-FR" sz="2800" i="1" dirty="0">
                <a:solidFill>
                  <a:schemeClr val="tx1">
                    <a:lumMod val="75000"/>
                    <a:lumOff val="25000"/>
                  </a:schemeClr>
                </a:solidFill>
              </a:rPr>
              <a:t>()</a:t>
            </a:r>
            <a:endParaRPr lang="fr-FR" dirty="0">
              <a:solidFill>
                <a:schemeClr val="tx1">
                  <a:lumMod val="75000"/>
                  <a:lumOff val="25000"/>
                </a:schemeClr>
              </a:solidFill>
            </a:endParaRPr>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8698686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2F9CB-94DE-8110-BEEF-3BB843EB64C0}"/>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7BFCF6E-DDA5-E074-A0CD-BE145288F85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Affectation statique des partitions</a:t>
            </a:r>
          </a:p>
        </p:txBody>
      </p:sp>
      <p:sp>
        <p:nvSpPr>
          <p:cNvPr id="6" name="TextBox 13">
            <a:extLst>
              <a:ext uri="{FF2B5EF4-FFF2-40B4-BE49-F238E27FC236}">
                <a16:creationId xmlns:a16="http://schemas.microsoft.com/office/drawing/2014/main" id="{A3571AFB-077D-FA5A-D170-CCFFE59BF19B}"/>
              </a:ext>
            </a:extLst>
          </p:cNvPr>
          <p:cNvSpPr txBox="1"/>
          <p:nvPr/>
        </p:nvSpPr>
        <p:spPr>
          <a:xfrm>
            <a:off x="192216" y="955004"/>
            <a:ext cx="10104377" cy="14403943"/>
          </a:xfrm>
          <a:prstGeom prst="rect">
            <a:avLst/>
          </a:prstGeom>
          <a:noFill/>
        </p:spPr>
        <p:txBody>
          <a:bodyPr wrap="square">
            <a:spAutoFit/>
          </a:bodyPr>
          <a:lstStyle/>
          <a:p>
            <a:endParaRPr lang="fr-FR" sz="2800" dirty="0"/>
          </a:p>
          <a:p>
            <a:endParaRPr lang="fr-FR" dirty="0"/>
          </a:p>
          <a:p>
            <a:r>
              <a:rPr lang="fr-FR" dirty="0">
                <a:solidFill>
                  <a:schemeClr val="tx1">
                    <a:lumMod val="75000"/>
                    <a:lumOff val="25000"/>
                  </a:schemeClr>
                </a:solidFill>
              </a:rPr>
              <a:t>List&lt;</a:t>
            </a:r>
            <a:r>
              <a:rPr lang="fr-FR" dirty="0" err="1">
                <a:solidFill>
                  <a:schemeClr val="tx1">
                    <a:lumMod val="75000"/>
                    <a:lumOff val="25000"/>
                  </a:schemeClr>
                </a:solidFill>
              </a:rPr>
              <a:t>PartitionInfo</a:t>
            </a:r>
            <a:r>
              <a:rPr lang="fr-FR" dirty="0">
                <a:solidFill>
                  <a:schemeClr val="tx1">
                    <a:lumMod val="75000"/>
                    <a:lumOff val="25000"/>
                  </a:schemeClr>
                </a:solidFill>
              </a:rPr>
              <a:t>&gt; </a:t>
            </a:r>
            <a:r>
              <a:rPr lang="fr-FR" dirty="0" err="1">
                <a:solidFill>
                  <a:schemeClr val="tx1">
                    <a:lumMod val="75000"/>
                    <a:lumOff val="25000"/>
                  </a:schemeClr>
                </a:solidFill>
              </a:rPr>
              <a:t>partitionInfos</a:t>
            </a:r>
            <a:r>
              <a:rPr lang="fr-FR" dirty="0">
                <a:solidFill>
                  <a:schemeClr val="tx1">
                    <a:lumMod val="75000"/>
                    <a:lumOff val="25000"/>
                  </a:schemeClr>
                </a:solidFill>
              </a:rPr>
              <a:t> = </a:t>
            </a:r>
            <a:r>
              <a:rPr lang="fr-FR" dirty="0" err="1">
                <a:solidFill>
                  <a:schemeClr val="tx1">
                    <a:lumMod val="75000"/>
                    <a:lumOff val="25000"/>
                  </a:schemeClr>
                </a:solidFill>
              </a:rPr>
              <a:t>null</a:t>
            </a:r>
            <a:r>
              <a:rPr lang="fr-FR" dirty="0">
                <a:solidFill>
                  <a:schemeClr val="tx1">
                    <a:lumMod val="75000"/>
                    <a:lumOff val="25000"/>
                  </a:schemeClr>
                </a:solidFill>
              </a:rPr>
              <a:t>;</a:t>
            </a:r>
          </a:p>
          <a:p>
            <a:r>
              <a:rPr lang="fr-FR" dirty="0" err="1">
                <a:solidFill>
                  <a:schemeClr val="tx1">
                    <a:lumMod val="75000"/>
                    <a:lumOff val="25000"/>
                  </a:schemeClr>
                </a:solidFill>
              </a:rPr>
              <a:t>partitionInfos</a:t>
            </a:r>
            <a:r>
              <a:rPr lang="fr-FR" dirty="0">
                <a:solidFill>
                  <a:schemeClr val="tx1">
                    <a:lumMod val="75000"/>
                    <a:lumOff val="25000"/>
                  </a:schemeClr>
                </a:solidFill>
              </a:rPr>
              <a:t> = </a:t>
            </a:r>
            <a:r>
              <a:rPr lang="fr-FR" dirty="0" err="1">
                <a:solidFill>
                  <a:schemeClr val="tx1">
                    <a:lumMod val="75000"/>
                    <a:lumOff val="25000"/>
                  </a:schemeClr>
                </a:solidFill>
              </a:rPr>
              <a:t>consumer.partitionsFor</a:t>
            </a:r>
            <a:r>
              <a:rPr lang="fr-FR" dirty="0">
                <a:solidFill>
                  <a:schemeClr val="tx1">
                    <a:lumMod val="75000"/>
                    <a:lumOff val="25000"/>
                  </a:schemeClr>
                </a:solidFill>
              </a:rPr>
              <a:t>("topic");</a:t>
            </a:r>
          </a:p>
          <a:p>
            <a:r>
              <a:rPr lang="fr-FR" dirty="0">
                <a:solidFill>
                  <a:schemeClr val="tx1">
                    <a:lumMod val="75000"/>
                    <a:lumOff val="25000"/>
                  </a:schemeClr>
                </a:solidFill>
              </a:rPr>
              <a:t>if (</a:t>
            </a:r>
            <a:r>
              <a:rPr lang="fr-FR" dirty="0" err="1">
                <a:solidFill>
                  <a:schemeClr val="tx1">
                    <a:lumMod val="75000"/>
                    <a:lumOff val="25000"/>
                  </a:schemeClr>
                </a:solidFill>
              </a:rPr>
              <a:t>partitionInfos</a:t>
            </a:r>
            <a:r>
              <a:rPr lang="fr-FR" dirty="0">
                <a:solidFill>
                  <a:schemeClr val="tx1">
                    <a:lumMod val="75000"/>
                    <a:lumOff val="25000"/>
                  </a:schemeClr>
                </a:solidFill>
              </a:rPr>
              <a:t> != </a:t>
            </a:r>
            <a:r>
              <a:rPr lang="fr-FR" dirty="0" err="1">
                <a:solidFill>
                  <a:schemeClr val="tx1">
                    <a:lumMod val="75000"/>
                    <a:lumOff val="25000"/>
                  </a:schemeClr>
                </a:solidFill>
              </a:rPr>
              <a:t>null</a:t>
            </a:r>
            <a:r>
              <a:rPr lang="fr-FR" dirty="0">
                <a:solidFill>
                  <a:schemeClr val="tx1">
                    <a:lumMod val="75000"/>
                    <a:lumOff val="25000"/>
                  </a:schemeClr>
                </a:solidFill>
              </a:rPr>
              <a:t>) { </a:t>
            </a:r>
          </a:p>
          <a:p>
            <a:pPr lvl="1"/>
            <a:r>
              <a:rPr lang="fr-FR" dirty="0">
                <a:solidFill>
                  <a:schemeClr val="tx1">
                    <a:lumMod val="75000"/>
                    <a:lumOff val="25000"/>
                  </a:schemeClr>
                </a:solidFill>
              </a:rPr>
              <a:t>for (</a:t>
            </a:r>
            <a:r>
              <a:rPr lang="fr-FR" dirty="0" err="1">
                <a:solidFill>
                  <a:schemeClr val="tx1">
                    <a:lumMod val="75000"/>
                    <a:lumOff val="25000"/>
                  </a:schemeClr>
                </a:solidFill>
              </a:rPr>
              <a:t>PartitionInfo</a:t>
            </a:r>
            <a:r>
              <a:rPr lang="fr-FR" dirty="0">
                <a:solidFill>
                  <a:schemeClr val="tx1">
                    <a:lumMod val="75000"/>
                    <a:lumOff val="25000"/>
                  </a:schemeClr>
                </a:solidFill>
              </a:rPr>
              <a:t> partition : </a:t>
            </a:r>
            <a:r>
              <a:rPr lang="fr-FR" dirty="0" err="1">
                <a:solidFill>
                  <a:schemeClr val="tx1">
                    <a:lumMod val="75000"/>
                    <a:lumOff val="25000"/>
                  </a:schemeClr>
                </a:solidFill>
              </a:rPr>
              <a:t>partitionInfos</a:t>
            </a:r>
            <a:r>
              <a:rPr lang="fr-FR" dirty="0">
                <a:solidFill>
                  <a:schemeClr val="tx1">
                    <a:lumMod val="75000"/>
                    <a:lumOff val="25000"/>
                  </a:schemeClr>
                </a:solidFill>
              </a:rPr>
              <a:t>) </a:t>
            </a:r>
          </a:p>
          <a:p>
            <a:pPr lvl="1"/>
            <a:r>
              <a:rPr lang="fr-FR" dirty="0">
                <a:solidFill>
                  <a:schemeClr val="tx1">
                    <a:lumMod val="75000"/>
                    <a:lumOff val="25000"/>
                  </a:schemeClr>
                </a:solidFill>
              </a:rPr>
              <a:t>	</a:t>
            </a:r>
            <a:r>
              <a:rPr lang="fr-FR" dirty="0" err="1">
                <a:solidFill>
                  <a:schemeClr val="tx1">
                    <a:lumMod val="75000"/>
                    <a:lumOff val="25000"/>
                  </a:schemeClr>
                </a:solidFill>
              </a:rPr>
              <a:t>partitions.add</a:t>
            </a:r>
            <a:r>
              <a:rPr lang="fr-FR" dirty="0">
                <a:solidFill>
                  <a:schemeClr val="tx1">
                    <a:lumMod val="75000"/>
                    <a:lumOff val="25000"/>
                  </a:schemeClr>
                </a:solidFill>
              </a:rPr>
              <a:t>(new </a:t>
            </a:r>
            <a:r>
              <a:rPr lang="fr-FR" dirty="0" err="1">
                <a:solidFill>
                  <a:schemeClr val="tx1">
                    <a:lumMod val="75000"/>
                    <a:lumOff val="25000"/>
                  </a:schemeClr>
                </a:solidFill>
              </a:rPr>
              <a:t>TopicPartition</a:t>
            </a:r>
            <a:r>
              <a:rPr lang="fr-FR" dirty="0">
                <a:solidFill>
                  <a:schemeClr val="tx1">
                    <a:lumMod val="75000"/>
                    <a:lumOff val="25000"/>
                  </a:schemeClr>
                </a:solidFill>
              </a:rPr>
              <a:t>(</a:t>
            </a:r>
            <a:r>
              <a:rPr lang="fr-FR" dirty="0" err="1">
                <a:solidFill>
                  <a:schemeClr val="tx1">
                    <a:lumMod val="75000"/>
                    <a:lumOff val="25000"/>
                  </a:schemeClr>
                </a:solidFill>
              </a:rPr>
              <a:t>partition.topic</a:t>
            </a:r>
            <a:r>
              <a:rPr lang="fr-FR" dirty="0">
                <a:solidFill>
                  <a:schemeClr val="tx1">
                    <a:lumMod val="75000"/>
                    <a:lumOff val="25000"/>
                  </a:schemeClr>
                </a:solidFill>
              </a:rPr>
              <a:t>(),</a:t>
            </a:r>
            <a:r>
              <a:rPr lang="fr-FR" dirty="0" err="1">
                <a:solidFill>
                  <a:schemeClr val="tx1">
                    <a:lumMod val="75000"/>
                    <a:lumOff val="25000"/>
                  </a:schemeClr>
                </a:solidFill>
              </a:rPr>
              <a:t>partition.partition</a:t>
            </a:r>
            <a:r>
              <a:rPr lang="fr-FR" dirty="0">
                <a:solidFill>
                  <a:schemeClr val="tx1">
                    <a:lumMod val="75000"/>
                    <a:lumOff val="25000"/>
                  </a:schemeClr>
                </a:solidFill>
              </a:rPr>
              <a:t>())); </a:t>
            </a:r>
          </a:p>
          <a:p>
            <a:pPr lvl="1"/>
            <a:r>
              <a:rPr lang="fr-FR" b="1" dirty="0" err="1">
                <a:solidFill>
                  <a:schemeClr val="tx1">
                    <a:lumMod val="75000"/>
                    <a:lumOff val="25000"/>
                  </a:schemeClr>
                </a:solidFill>
              </a:rPr>
              <a:t>consumer.assign</a:t>
            </a:r>
            <a:r>
              <a:rPr lang="fr-FR" b="1" dirty="0">
                <a:solidFill>
                  <a:schemeClr val="tx1">
                    <a:lumMod val="75000"/>
                    <a:lumOff val="25000"/>
                  </a:schemeClr>
                </a:solidFill>
              </a:rPr>
              <a:t>(partitions); </a:t>
            </a:r>
          </a:p>
          <a:p>
            <a:pPr lvl="1"/>
            <a:r>
              <a:rPr lang="fr-FR" dirty="0" err="1">
                <a:solidFill>
                  <a:schemeClr val="tx1">
                    <a:lumMod val="75000"/>
                    <a:lumOff val="25000"/>
                  </a:schemeClr>
                </a:solidFill>
              </a:rPr>
              <a:t>while</a:t>
            </a:r>
            <a:r>
              <a:rPr lang="fr-FR" dirty="0">
                <a:solidFill>
                  <a:schemeClr val="tx1">
                    <a:lumMod val="75000"/>
                    <a:lumOff val="25000"/>
                  </a:schemeClr>
                </a:solidFill>
              </a:rPr>
              <a:t> (</a:t>
            </a:r>
            <a:r>
              <a:rPr lang="fr-FR" dirty="0" err="1">
                <a:solidFill>
                  <a:schemeClr val="tx1">
                    <a:lumMod val="75000"/>
                    <a:lumOff val="25000"/>
                  </a:schemeClr>
                </a:solidFill>
              </a:rPr>
              <a:t>true</a:t>
            </a:r>
            <a:r>
              <a:rPr lang="fr-FR" dirty="0">
                <a:solidFill>
                  <a:schemeClr val="tx1">
                    <a:lumMod val="75000"/>
                    <a:lumOff val="25000"/>
                  </a:schemeClr>
                </a:solidFill>
              </a:rPr>
              <a:t>) { </a:t>
            </a:r>
          </a:p>
          <a:p>
            <a:pPr lvl="2"/>
            <a:r>
              <a:rPr lang="en-US" dirty="0" err="1">
                <a:solidFill>
                  <a:schemeClr val="tx1">
                    <a:lumMod val="75000"/>
                    <a:lumOff val="25000"/>
                  </a:schemeClr>
                </a:solidFill>
              </a:rPr>
              <a:t>ConsumerRecords</a:t>
            </a:r>
            <a:r>
              <a:rPr lang="en-US" dirty="0">
                <a:solidFill>
                  <a:schemeClr val="tx1">
                    <a:lumMod val="75000"/>
                    <a:lumOff val="25000"/>
                  </a:schemeClr>
                </a:solidFill>
              </a:rPr>
              <a:t>&lt;String, String&gt; records = </a:t>
            </a:r>
            <a:r>
              <a:rPr lang="en-US" dirty="0" err="1">
                <a:solidFill>
                  <a:schemeClr val="tx1">
                    <a:lumMod val="75000"/>
                    <a:lumOff val="25000"/>
                  </a:schemeClr>
                </a:solidFill>
              </a:rPr>
              <a:t>consumer.poll</a:t>
            </a:r>
            <a:r>
              <a:rPr lang="en-US" dirty="0">
                <a:solidFill>
                  <a:schemeClr val="tx1">
                    <a:lumMod val="75000"/>
                    <a:lumOff val="25000"/>
                  </a:schemeClr>
                </a:solidFill>
              </a:rPr>
              <a:t>(1000); </a:t>
            </a:r>
          </a:p>
          <a:p>
            <a:pPr lvl="2"/>
            <a:r>
              <a:rPr lang="en-US" dirty="0">
                <a:solidFill>
                  <a:schemeClr val="tx1">
                    <a:lumMod val="75000"/>
                    <a:lumOff val="25000"/>
                  </a:schemeClr>
                </a:solidFill>
              </a:rPr>
              <a:t>for (</a:t>
            </a:r>
            <a:r>
              <a:rPr lang="en-US" dirty="0" err="1">
                <a:solidFill>
                  <a:schemeClr val="tx1">
                    <a:lumMod val="75000"/>
                    <a:lumOff val="25000"/>
                  </a:schemeClr>
                </a:solidFill>
              </a:rPr>
              <a:t>ConsumerRecord</a:t>
            </a:r>
            <a:r>
              <a:rPr lang="en-US" dirty="0">
                <a:solidFill>
                  <a:schemeClr val="tx1">
                    <a:lumMod val="75000"/>
                    <a:lumOff val="25000"/>
                  </a:schemeClr>
                </a:solidFill>
              </a:rPr>
              <a:t>&lt;String, String&gt; record: records) { </a:t>
            </a:r>
          </a:p>
          <a:p>
            <a:pPr lvl="3"/>
            <a:r>
              <a:rPr lang="en-US" dirty="0">
                <a:solidFill>
                  <a:schemeClr val="tx1">
                    <a:lumMod val="75000"/>
                    <a:lumOff val="25000"/>
                  </a:schemeClr>
                </a:solidFill>
              </a:rPr>
              <a:t>log.info("topic = %s, partition = %s, offset = %d, customer = %s, country = %s\n", </a:t>
            </a:r>
            <a:r>
              <a:rPr lang="en-US" dirty="0" err="1">
                <a:solidFill>
                  <a:schemeClr val="tx1">
                    <a:lumMod val="75000"/>
                    <a:lumOff val="25000"/>
                  </a:schemeClr>
                </a:solidFill>
              </a:rPr>
              <a:t>record.topic</a:t>
            </a:r>
            <a:r>
              <a:rPr lang="en-US" dirty="0">
                <a:solidFill>
                  <a:schemeClr val="tx1">
                    <a:lumMod val="75000"/>
                    <a:lumOff val="25000"/>
                  </a:schemeClr>
                </a:solidFill>
              </a:rPr>
              <a:t>(), </a:t>
            </a:r>
            <a:r>
              <a:rPr lang="en-US" dirty="0" err="1">
                <a:solidFill>
                  <a:schemeClr val="tx1">
                    <a:lumMod val="75000"/>
                    <a:lumOff val="25000"/>
                  </a:schemeClr>
                </a:solidFill>
              </a:rPr>
              <a:t>record.partition</a:t>
            </a:r>
            <a:r>
              <a:rPr lang="en-US" dirty="0">
                <a:solidFill>
                  <a:schemeClr val="tx1">
                    <a:lumMod val="75000"/>
                    <a:lumOff val="25000"/>
                  </a:schemeClr>
                </a:solidFill>
              </a:rPr>
              <a:t>(), </a:t>
            </a:r>
            <a:r>
              <a:rPr lang="en-US" dirty="0" err="1">
                <a:solidFill>
                  <a:schemeClr val="tx1">
                    <a:lumMod val="75000"/>
                    <a:lumOff val="25000"/>
                  </a:schemeClr>
                </a:solidFill>
              </a:rPr>
              <a:t>record.offset</a:t>
            </a:r>
            <a:r>
              <a:rPr lang="en-US" dirty="0">
                <a:solidFill>
                  <a:schemeClr val="tx1">
                    <a:lumMod val="75000"/>
                    <a:lumOff val="25000"/>
                  </a:schemeClr>
                </a:solidFill>
              </a:rPr>
              <a:t>(), </a:t>
            </a:r>
          </a:p>
          <a:p>
            <a:pPr lvl="3"/>
            <a:r>
              <a:rPr lang="fr-FR" dirty="0" err="1">
                <a:solidFill>
                  <a:schemeClr val="tx1">
                    <a:lumMod val="75000"/>
                    <a:lumOff val="25000"/>
                  </a:schemeClr>
                </a:solidFill>
              </a:rPr>
              <a:t>record.key</a:t>
            </a:r>
            <a:r>
              <a:rPr lang="fr-FR" dirty="0">
                <a:solidFill>
                  <a:schemeClr val="tx1">
                    <a:lumMod val="75000"/>
                    <a:lumOff val="25000"/>
                  </a:schemeClr>
                </a:solidFill>
              </a:rPr>
              <a:t>(), </a:t>
            </a:r>
            <a:r>
              <a:rPr lang="fr-FR" dirty="0" err="1">
                <a:solidFill>
                  <a:schemeClr val="tx1">
                    <a:lumMod val="75000"/>
                    <a:lumOff val="25000"/>
                  </a:schemeClr>
                </a:solidFill>
              </a:rPr>
              <a:t>record.value</a:t>
            </a:r>
            <a:r>
              <a:rPr lang="fr-FR" dirty="0">
                <a:solidFill>
                  <a:schemeClr val="tx1">
                    <a:lumMod val="75000"/>
                    <a:lumOff val="25000"/>
                  </a:schemeClr>
                </a:solidFill>
              </a:rPr>
              <a:t>()); </a:t>
            </a:r>
          </a:p>
          <a:p>
            <a:pPr lvl="1"/>
            <a:r>
              <a:rPr lang="fr-FR" dirty="0">
                <a:solidFill>
                  <a:schemeClr val="tx1">
                    <a:lumMod val="75000"/>
                    <a:lumOff val="25000"/>
                  </a:schemeClr>
                </a:solidFill>
              </a:rPr>
              <a:t>	} </a:t>
            </a:r>
          </a:p>
          <a:p>
            <a:pPr lvl="1"/>
            <a:r>
              <a:rPr lang="fr-FR" dirty="0" err="1">
                <a:solidFill>
                  <a:schemeClr val="tx1">
                    <a:lumMod val="75000"/>
                    <a:lumOff val="25000"/>
                  </a:schemeClr>
                </a:solidFill>
              </a:rPr>
              <a:t>consumer.commitSync</a:t>
            </a:r>
            <a:r>
              <a:rPr lang="fr-FR" dirty="0">
                <a:solidFill>
                  <a:schemeClr val="tx1">
                    <a:lumMod val="75000"/>
                    <a:lumOff val="25000"/>
                  </a:schemeClr>
                </a:solidFill>
              </a:rPr>
              <a:t>(); </a:t>
            </a:r>
          </a:p>
          <a:p>
            <a:pPr lvl="1"/>
            <a:r>
              <a:rPr lang="fr-FR" dirty="0">
                <a:solidFill>
                  <a:schemeClr val="tx1">
                    <a:lumMod val="75000"/>
                    <a:lumOff val="25000"/>
                  </a:schemeClr>
                </a:solidFill>
              </a:rPr>
              <a:t>}</a:t>
            </a:r>
          </a:p>
          <a:p>
            <a:r>
              <a:rPr lang="fr-FR" dirty="0">
                <a:solidFill>
                  <a:schemeClr val="tx1">
                    <a:lumMod val="75000"/>
                    <a:lumOff val="25000"/>
                  </a:schemeClr>
                </a:solidFill>
              </a:rPr>
              <a:t>}</a:t>
            </a:r>
          </a:p>
          <a:p>
            <a:endParaRPr lang="fr-FR" dirty="0">
              <a:solidFill>
                <a:schemeClr val="tx1">
                  <a:lumMod val="75000"/>
                  <a:lumOff val="25000"/>
                </a:schemeClr>
              </a:solidFill>
            </a:endParaRPr>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83931427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AF29D-F1BE-0C7D-8C63-35DD84E89BD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3151DC03-899A-3D14-361E-063CB8A3C92E}"/>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Consumer Groups</a:t>
            </a:r>
          </a:p>
        </p:txBody>
      </p:sp>
      <p:sp>
        <p:nvSpPr>
          <p:cNvPr id="6" name="TextBox 13">
            <a:extLst>
              <a:ext uri="{FF2B5EF4-FFF2-40B4-BE49-F238E27FC236}">
                <a16:creationId xmlns:a16="http://schemas.microsoft.com/office/drawing/2014/main" id="{96C38EA9-EABC-AEAD-D23A-CDE0F3DBFFAB}"/>
              </a:ext>
            </a:extLst>
          </p:cNvPr>
          <p:cNvSpPr txBox="1"/>
          <p:nvPr/>
        </p:nvSpPr>
        <p:spPr>
          <a:xfrm>
            <a:off x="192216" y="923831"/>
            <a:ext cx="10104377" cy="11203067"/>
          </a:xfrm>
          <a:prstGeom prst="rect">
            <a:avLst/>
          </a:prstGeom>
          <a:noFill/>
        </p:spPr>
        <p:txBody>
          <a:bodyPr wrap="square">
            <a:spAutoFit/>
          </a:bodyPr>
          <a:lstStyle/>
          <a:p>
            <a:pPr marL="285750" indent="-285750">
              <a:buFont typeface="Arial" panose="020B0604020202020204" pitchFamily="34" charset="0"/>
              <a:buChar char="•"/>
            </a:pPr>
            <a:r>
              <a:rPr lang="fr-FR" dirty="0">
                <a:solidFill>
                  <a:schemeClr val="tx1">
                    <a:lumMod val="75000"/>
                    <a:lumOff val="25000"/>
                  </a:schemeClr>
                </a:solidFill>
              </a:rPr>
              <a:t>A consumer can </a:t>
            </a:r>
            <a:r>
              <a:rPr lang="fr-FR" dirty="0" err="1">
                <a:solidFill>
                  <a:schemeClr val="tx1">
                    <a:lumMod val="75000"/>
                    <a:lumOff val="25000"/>
                  </a:schemeClr>
                </a:solidFill>
              </a:rPr>
              <a:t>subscribe</a:t>
            </a:r>
            <a:r>
              <a:rPr lang="fr-FR" dirty="0">
                <a:solidFill>
                  <a:schemeClr val="tx1">
                    <a:lumMod val="75000"/>
                    <a:lumOff val="25000"/>
                  </a:schemeClr>
                </a:solidFill>
              </a:rPr>
              <a:t> to multiple topics</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dirty="0">
                <a:solidFill>
                  <a:schemeClr val="tx1">
                    <a:lumMod val="75000"/>
                    <a:lumOff val="25000"/>
                  </a:schemeClr>
                </a:solidFill>
              </a:rPr>
              <a:t>Multiple </a:t>
            </a:r>
            <a:r>
              <a:rPr lang="fr-FR" dirty="0" err="1">
                <a:solidFill>
                  <a:schemeClr val="tx1">
                    <a:lumMod val="75000"/>
                    <a:lumOff val="25000"/>
                  </a:schemeClr>
                </a:solidFill>
              </a:rPr>
              <a:t>consumers</a:t>
            </a:r>
            <a:r>
              <a:rPr lang="fr-FR" dirty="0">
                <a:solidFill>
                  <a:schemeClr val="tx1">
                    <a:lumMod val="75000"/>
                    <a:lumOff val="25000"/>
                  </a:schemeClr>
                </a:solidFill>
              </a:rPr>
              <a:t> can </a:t>
            </a:r>
            <a:r>
              <a:rPr lang="fr-FR" dirty="0" err="1">
                <a:solidFill>
                  <a:schemeClr val="tx1">
                    <a:lumMod val="75000"/>
                    <a:lumOff val="25000"/>
                  </a:schemeClr>
                </a:solidFill>
              </a:rPr>
              <a:t>read</a:t>
            </a:r>
            <a:r>
              <a:rPr lang="fr-FR" dirty="0">
                <a:solidFill>
                  <a:schemeClr val="tx1">
                    <a:lumMod val="75000"/>
                    <a:lumOff val="25000"/>
                  </a:schemeClr>
                </a:solidFill>
              </a:rPr>
              <a:t> </a:t>
            </a:r>
            <a:r>
              <a:rPr lang="fr-FR" dirty="0" err="1">
                <a:solidFill>
                  <a:schemeClr val="tx1">
                    <a:lumMod val="75000"/>
                    <a:lumOff val="25000"/>
                  </a:schemeClr>
                </a:solidFill>
              </a:rPr>
              <a:t>mutiple</a:t>
            </a:r>
            <a:r>
              <a:rPr lang="fr-FR" dirty="0">
                <a:solidFill>
                  <a:schemeClr val="tx1">
                    <a:lumMod val="75000"/>
                    <a:lumOff val="25000"/>
                  </a:schemeClr>
                </a:solidFill>
              </a:rPr>
              <a:t> times </a:t>
            </a:r>
            <a:r>
              <a:rPr lang="fr-FR" dirty="0" err="1">
                <a:solidFill>
                  <a:schemeClr val="tx1">
                    <a:lumMod val="75000"/>
                    <a:lumOff val="25000"/>
                  </a:schemeClr>
                </a:solidFill>
              </a:rPr>
              <a:t>from</a:t>
            </a:r>
            <a:r>
              <a:rPr lang="fr-FR" dirty="0">
                <a:solidFill>
                  <a:schemeClr val="tx1">
                    <a:lumMod val="75000"/>
                    <a:lumOff val="25000"/>
                  </a:schemeClr>
                </a:solidFill>
              </a:rPr>
              <a:t> </a:t>
            </a:r>
            <a:r>
              <a:rPr lang="fr-FR" dirty="0" err="1">
                <a:solidFill>
                  <a:schemeClr val="tx1">
                    <a:lumMod val="75000"/>
                    <a:lumOff val="25000"/>
                  </a:schemeClr>
                </a:solidFill>
              </a:rPr>
              <a:t>kafka</a:t>
            </a:r>
            <a:r>
              <a:rPr lang="fr-FR" dirty="0">
                <a:solidFill>
                  <a:schemeClr val="tx1">
                    <a:lumMod val="75000"/>
                    <a:lumOff val="25000"/>
                  </a:schemeClr>
                </a:solidFill>
              </a:rPr>
              <a:t> topics</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dirty="0">
                <a:solidFill>
                  <a:schemeClr val="tx1">
                    <a:lumMod val="75000"/>
                    <a:lumOff val="25000"/>
                  </a:schemeClr>
                </a:solidFill>
              </a:rPr>
              <a:t>A consumer group </a:t>
            </a:r>
            <a:r>
              <a:rPr lang="fr-FR" dirty="0" err="1">
                <a:solidFill>
                  <a:schemeClr val="tx1">
                    <a:lumMod val="75000"/>
                    <a:lumOff val="25000"/>
                  </a:schemeClr>
                </a:solidFill>
              </a:rPr>
              <a:t>binds</a:t>
            </a:r>
            <a:r>
              <a:rPr lang="fr-FR" dirty="0">
                <a:solidFill>
                  <a:schemeClr val="tx1">
                    <a:lumMod val="75000"/>
                    <a:lumOff val="25000"/>
                  </a:schemeClr>
                </a:solidFill>
              </a:rPr>
              <a:t> </a:t>
            </a:r>
            <a:r>
              <a:rPr lang="fr-FR" dirty="0" err="1">
                <a:solidFill>
                  <a:schemeClr val="tx1">
                    <a:lumMod val="75000"/>
                    <a:lumOff val="25000"/>
                  </a:schemeClr>
                </a:solidFill>
              </a:rPr>
              <a:t>together</a:t>
            </a:r>
            <a:r>
              <a:rPr lang="fr-FR" dirty="0">
                <a:solidFill>
                  <a:schemeClr val="tx1">
                    <a:lumMod val="75000"/>
                    <a:lumOff val="25000"/>
                  </a:schemeClr>
                </a:solidFill>
              </a:rPr>
              <a:t> multiple </a:t>
            </a:r>
            <a:r>
              <a:rPr lang="fr-FR" dirty="0" err="1">
                <a:solidFill>
                  <a:schemeClr val="tx1">
                    <a:lumMod val="75000"/>
                    <a:lumOff val="25000"/>
                  </a:schemeClr>
                </a:solidFill>
              </a:rPr>
              <a:t>consumers</a:t>
            </a:r>
            <a:r>
              <a:rPr lang="fr-FR" dirty="0">
                <a:solidFill>
                  <a:schemeClr val="tx1">
                    <a:lumMod val="75000"/>
                    <a:lumOff val="25000"/>
                  </a:schemeClr>
                </a:solidFill>
              </a:rPr>
              <a:t> for </a:t>
            </a:r>
            <a:r>
              <a:rPr lang="fr-FR" dirty="0" err="1">
                <a:solidFill>
                  <a:schemeClr val="tx1">
                    <a:lumMod val="75000"/>
                    <a:lumOff val="25000"/>
                  </a:schemeClr>
                </a:solidFill>
              </a:rPr>
              <a:t>parallelism</a:t>
            </a:r>
            <a:r>
              <a:rPr lang="fr-FR" dirty="0">
                <a:solidFill>
                  <a:schemeClr val="tx1">
                    <a:lumMod val="75000"/>
                    <a:lumOff val="25000"/>
                  </a:schemeClr>
                </a:solidFill>
              </a:rPr>
              <a:t>.</a:t>
            </a:r>
          </a:p>
          <a:p>
            <a:pPr marL="285750" indent="-285750">
              <a:buFont typeface="Arial" panose="020B0604020202020204" pitchFamily="34" charset="0"/>
              <a:buChar char="•"/>
            </a:pPr>
            <a:endParaRPr lang="fr-FR" dirty="0">
              <a:solidFill>
                <a:schemeClr val="tx1">
                  <a:lumMod val="75000"/>
                  <a:lumOff val="25000"/>
                </a:schemeClr>
              </a:solidFill>
            </a:endParaRPr>
          </a:p>
          <a:p>
            <a:pPr marL="285750" indent="-285750">
              <a:buFont typeface="Arial" panose="020B0604020202020204" pitchFamily="34" charset="0"/>
              <a:buChar char="•"/>
            </a:pPr>
            <a:r>
              <a:rPr lang="fr-FR" dirty="0" err="1">
                <a:solidFill>
                  <a:schemeClr val="tx1">
                    <a:lumMod val="75000"/>
                    <a:lumOff val="25000"/>
                  </a:schemeClr>
                </a:solidFill>
              </a:rPr>
              <a:t>Members</a:t>
            </a:r>
            <a:r>
              <a:rPr lang="fr-FR" dirty="0">
                <a:solidFill>
                  <a:schemeClr val="tx1">
                    <a:lumMod val="75000"/>
                    <a:lumOff val="25000"/>
                  </a:schemeClr>
                </a:solidFill>
              </a:rPr>
              <a:t> of a consumer group can </a:t>
            </a:r>
            <a:r>
              <a:rPr lang="fr-FR" dirty="0" err="1">
                <a:solidFill>
                  <a:schemeClr val="tx1">
                    <a:lumMod val="75000"/>
                    <a:lumOff val="25000"/>
                  </a:schemeClr>
                </a:solidFill>
              </a:rPr>
              <a:t>be</a:t>
            </a:r>
            <a:r>
              <a:rPr lang="fr-FR" dirty="0">
                <a:solidFill>
                  <a:schemeClr val="tx1">
                    <a:lumMod val="75000"/>
                    <a:lumOff val="25000"/>
                  </a:schemeClr>
                </a:solidFill>
              </a:rPr>
              <a:t> </a:t>
            </a:r>
            <a:r>
              <a:rPr lang="fr-FR" dirty="0" err="1">
                <a:solidFill>
                  <a:schemeClr val="tx1">
                    <a:lumMod val="75000"/>
                    <a:lumOff val="25000"/>
                  </a:schemeClr>
                </a:solidFill>
              </a:rPr>
              <a:t>subscribed</a:t>
            </a:r>
            <a:r>
              <a:rPr lang="fr-FR" dirty="0">
                <a:solidFill>
                  <a:schemeClr val="tx1">
                    <a:lumMod val="75000"/>
                    <a:lumOff val="25000"/>
                  </a:schemeClr>
                </a:solidFill>
              </a:rPr>
              <a:t> to multiple topics</a:t>
            </a:r>
          </a:p>
          <a:p>
            <a:endParaRPr lang="fr-FR" dirty="0">
              <a:solidFill>
                <a:schemeClr val="tx1">
                  <a:lumMod val="75000"/>
                  <a:lumOff val="25000"/>
                </a:schemeClr>
              </a:solidFill>
            </a:endParaRPr>
          </a:p>
          <a:p>
            <a:r>
              <a:rPr lang="en-US" b="1" dirty="0">
                <a:solidFill>
                  <a:schemeClr val="tx1">
                    <a:lumMod val="75000"/>
                    <a:lumOff val="25000"/>
                  </a:schemeClr>
                </a:solidFill>
              </a:rPr>
              <a:t>Partition assignment:</a:t>
            </a:r>
          </a:p>
          <a:p>
            <a:r>
              <a:rPr lang="en-US" dirty="0">
                <a:solidFill>
                  <a:schemeClr val="tx1">
                    <a:lumMod val="75000"/>
                    <a:lumOff val="25000"/>
                  </a:schemeClr>
                </a:solidFill>
              </a:rPr>
              <a:t>When you have a </a:t>
            </a:r>
            <a:r>
              <a:rPr lang="en-US" b="1" dirty="0">
                <a:solidFill>
                  <a:schemeClr val="tx1">
                    <a:lumMod val="75000"/>
                    <a:lumOff val="25000"/>
                  </a:schemeClr>
                </a:solidFill>
              </a:rPr>
              <a:t>consumer group</a:t>
            </a:r>
            <a:r>
              <a:rPr lang="en-US" dirty="0">
                <a:solidFill>
                  <a:schemeClr val="tx1">
                    <a:lumMod val="75000"/>
                    <a:lumOff val="25000"/>
                  </a:schemeClr>
                </a:solidFill>
              </a:rPr>
              <a:t>, Kafka’s </a:t>
            </a:r>
            <a:r>
              <a:rPr lang="en-US" b="1" dirty="0">
                <a:solidFill>
                  <a:schemeClr val="tx1">
                    <a:lumMod val="75000"/>
                    <a:lumOff val="25000"/>
                  </a:schemeClr>
                </a:solidFill>
              </a:rPr>
              <a:t>group coordinator</a:t>
            </a:r>
            <a:r>
              <a:rPr lang="en-US" dirty="0">
                <a:solidFill>
                  <a:schemeClr val="tx1">
                    <a:lumMod val="75000"/>
                    <a:lumOff val="25000"/>
                  </a:schemeClr>
                </a:solidFill>
              </a:rPr>
              <a:t> ensures that:</a:t>
            </a:r>
          </a:p>
          <a:p>
            <a:endParaRPr lang="en-US" dirty="0">
              <a:solidFill>
                <a:schemeClr val="tx1">
                  <a:lumMod val="75000"/>
                  <a:lumOff val="25000"/>
                </a:schemeClr>
              </a:solidFill>
            </a:endParaRPr>
          </a:p>
          <a:p>
            <a:pPr marL="685800" lvl="1" indent="-285750">
              <a:buFont typeface="Wingdings" panose="05000000000000000000" pitchFamily="2" charset="2"/>
              <a:buChar char="q"/>
            </a:pPr>
            <a:r>
              <a:rPr lang="en-US" dirty="0">
                <a:solidFill>
                  <a:schemeClr val="tx1">
                    <a:lumMod val="75000"/>
                    <a:lumOff val="25000"/>
                  </a:schemeClr>
                </a:solidFill>
              </a:rPr>
              <a:t>Each partition of the subscribed topics is assigned to </a:t>
            </a:r>
            <a:r>
              <a:rPr lang="en-US" b="1" dirty="0">
                <a:solidFill>
                  <a:schemeClr val="tx1">
                    <a:lumMod val="75000"/>
                    <a:lumOff val="25000"/>
                  </a:schemeClr>
                </a:solidFill>
              </a:rPr>
              <a:t>exactly one consumer</a:t>
            </a:r>
            <a:r>
              <a:rPr lang="en-US" dirty="0">
                <a:solidFill>
                  <a:schemeClr val="tx1">
                    <a:lumMod val="75000"/>
                    <a:lumOff val="25000"/>
                  </a:schemeClr>
                </a:solidFill>
              </a:rPr>
              <a:t> in the group.</a:t>
            </a:r>
          </a:p>
          <a:p>
            <a:pPr marL="685800" lvl="1" indent="-285750">
              <a:buFont typeface="Wingdings" panose="05000000000000000000" pitchFamily="2" charset="2"/>
              <a:buChar char="q"/>
            </a:pPr>
            <a:endParaRPr lang="en-US" dirty="0">
              <a:solidFill>
                <a:schemeClr val="tx1">
                  <a:lumMod val="75000"/>
                  <a:lumOff val="25000"/>
                </a:schemeClr>
              </a:solidFill>
            </a:endParaRPr>
          </a:p>
          <a:p>
            <a:pPr marL="685800" lvl="1" indent="-285750">
              <a:buFont typeface="Wingdings" panose="05000000000000000000" pitchFamily="2" charset="2"/>
              <a:buChar char="q"/>
            </a:pPr>
            <a:r>
              <a:rPr lang="en-US" dirty="0">
                <a:solidFill>
                  <a:schemeClr val="tx1">
                    <a:lumMod val="75000"/>
                    <a:lumOff val="25000"/>
                  </a:schemeClr>
                </a:solidFill>
              </a:rPr>
              <a:t>A single consumer </a:t>
            </a:r>
            <a:r>
              <a:rPr lang="en-US" b="1" dirty="0">
                <a:solidFill>
                  <a:schemeClr val="tx1">
                    <a:lumMod val="75000"/>
                    <a:lumOff val="25000"/>
                  </a:schemeClr>
                </a:solidFill>
              </a:rPr>
              <a:t>can get partitions from multiple topics</a:t>
            </a:r>
            <a:r>
              <a:rPr lang="en-US" dirty="0">
                <a:solidFill>
                  <a:schemeClr val="tx1">
                    <a:lumMod val="75000"/>
                    <a:lumOff val="25000"/>
                  </a:schemeClr>
                </a:solidFill>
              </a:rPr>
              <a:t>.</a:t>
            </a:r>
          </a:p>
          <a:p>
            <a:pPr marL="685800" lvl="1" indent="-285750">
              <a:buFont typeface="Wingdings" panose="05000000000000000000" pitchFamily="2" charset="2"/>
              <a:buChar char="q"/>
            </a:pPr>
            <a:endParaRPr lang="en-US" dirty="0">
              <a:solidFill>
                <a:schemeClr val="tx1">
                  <a:lumMod val="75000"/>
                  <a:lumOff val="25000"/>
                </a:schemeClr>
              </a:solidFill>
            </a:endParaRPr>
          </a:p>
          <a:p>
            <a:pPr marL="685800" lvl="1" indent="-285750">
              <a:buFont typeface="Wingdings" panose="05000000000000000000" pitchFamily="2" charset="2"/>
              <a:buChar char="q"/>
            </a:pPr>
            <a:r>
              <a:rPr lang="en-US" dirty="0">
                <a:solidFill>
                  <a:schemeClr val="tx1">
                    <a:lumMod val="75000"/>
                    <a:lumOff val="25000"/>
                  </a:schemeClr>
                </a:solidFill>
              </a:rPr>
              <a:t>Kafka tries to balance load, but if there are fewer consumers than partitions, some consumers will handle multiple partitions (possibly across different topics).</a:t>
            </a:r>
          </a:p>
          <a:p>
            <a:pPr marL="685800" lvl="1" indent="-285750">
              <a:buFont typeface="Wingdings" panose="05000000000000000000" pitchFamily="2" charset="2"/>
              <a:buChar char="q"/>
            </a:pPr>
            <a:endParaRPr lang="fr-FR" dirty="0">
              <a:solidFill>
                <a:schemeClr val="tx1">
                  <a:lumMod val="75000"/>
                  <a:lumOff val="25000"/>
                </a:schemeClr>
              </a:solidFill>
            </a:endParaRPr>
          </a:p>
          <a:p>
            <a:pPr marL="685800" lvl="1" indent="-285750">
              <a:buFont typeface="Wingdings" panose="05000000000000000000" pitchFamily="2" charset="2"/>
              <a:buChar char="q"/>
            </a:pPr>
            <a:r>
              <a:rPr lang="fr-FR" dirty="0">
                <a:solidFill>
                  <a:schemeClr val="tx1">
                    <a:lumMod val="75000"/>
                    <a:lumOff val="25000"/>
                  </a:schemeClr>
                </a:solidFill>
              </a:rPr>
              <a:t>One partition -&gt; one consumer at a time.</a:t>
            </a: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387452668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2FBF8-7E1A-DA5C-160F-506D2533D8F4}"/>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76C5378A-811C-E5E2-30FF-205141FD7B1B}"/>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Consumer Groups</a:t>
            </a:r>
          </a:p>
        </p:txBody>
      </p:sp>
      <p:sp>
        <p:nvSpPr>
          <p:cNvPr id="6" name="TextBox 13">
            <a:extLst>
              <a:ext uri="{FF2B5EF4-FFF2-40B4-BE49-F238E27FC236}">
                <a16:creationId xmlns:a16="http://schemas.microsoft.com/office/drawing/2014/main" id="{5330E800-A89A-258F-B340-214EBF116E14}"/>
              </a:ext>
            </a:extLst>
          </p:cNvPr>
          <p:cNvSpPr txBox="1"/>
          <p:nvPr/>
        </p:nvSpPr>
        <p:spPr>
          <a:xfrm>
            <a:off x="192216" y="923831"/>
            <a:ext cx="10104377" cy="6217087"/>
          </a:xfrm>
          <a:prstGeom prst="rect">
            <a:avLst/>
          </a:prstGeom>
          <a:noFill/>
        </p:spPr>
        <p:txBody>
          <a:bodyPr wrap="square">
            <a:spAutoFit/>
          </a:bodyPr>
          <a:lstStyle/>
          <a:p>
            <a:pPr marL="285750" indent="-285750">
              <a:buFont typeface="Arial" panose="020B0604020202020204" pitchFamily="34" charset="0"/>
              <a:buChar char="•"/>
            </a:pPr>
            <a:endParaRPr lang="fr-FR" dirty="0">
              <a:solidFill>
                <a:schemeClr val="tx1">
                  <a:lumMod val="75000"/>
                  <a:lumOff val="25000"/>
                </a:schemeClr>
              </a:solidFill>
            </a:endParaRP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2" name="Espace réservé du contenu 4">
            <a:extLst>
              <a:ext uri="{FF2B5EF4-FFF2-40B4-BE49-F238E27FC236}">
                <a16:creationId xmlns:a16="http://schemas.microsoft.com/office/drawing/2014/main" id="{F75ACB51-1A84-5D87-8C12-3AC8FD43DAC5}"/>
              </a:ext>
            </a:extLst>
          </p:cNvPr>
          <p:cNvPicPr>
            <a:picLocks noChangeAspect="1"/>
          </p:cNvPicPr>
          <p:nvPr/>
        </p:nvPicPr>
        <p:blipFill>
          <a:blip r:embed="rId3"/>
          <a:stretch>
            <a:fillRect/>
          </a:stretch>
        </p:blipFill>
        <p:spPr>
          <a:xfrm>
            <a:off x="1517073" y="1578419"/>
            <a:ext cx="8229600" cy="4174671"/>
          </a:xfrm>
          <a:prstGeom prst="rect">
            <a:avLst/>
          </a:prstGeom>
        </p:spPr>
      </p:pic>
    </p:spTree>
    <p:extLst>
      <p:ext uri="{BB962C8B-B14F-4D97-AF65-F5344CB8AC3E}">
        <p14:creationId xmlns:p14="http://schemas.microsoft.com/office/powerpoint/2010/main" val="283584712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202A6-F06D-670A-BCA4-F01E44BDFCDE}"/>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AFF81946-DEC3-D0C0-CA87-CAFAB9EC9DAD}"/>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Consumer Groups</a:t>
            </a:r>
          </a:p>
        </p:txBody>
      </p:sp>
      <p:sp>
        <p:nvSpPr>
          <p:cNvPr id="6" name="TextBox 13">
            <a:extLst>
              <a:ext uri="{FF2B5EF4-FFF2-40B4-BE49-F238E27FC236}">
                <a16:creationId xmlns:a16="http://schemas.microsoft.com/office/drawing/2014/main" id="{9759029A-86FC-0318-C818-0173EDD2D277}"/>
              </a:ext>
            </a:extLst>
          </p:cNvPr>
          <p:cNvSpPr txBox="1"/>
          <p:nvPr/>
        </p:nvSpPr>
        <p:spPr>
          <a:xfrm>
            <a:off x="192216" y="923831"/>
            <a:ext cx="10104377" cy="6217087"/>
          </a:xfrm>
          <a:prstGeom prst="rect">
            <a:avLst/>
          </a:prstGeom>
          <a:noFill/>
        </p:spPr>
        <p:txBody>
          <a:bodyPr wrap="square">
            <a:spAutoFit/>
          </a:bodyPr>
          <a:lstStyle/>
          <a:p>
            <a:pPr marL="285750" indent="-285750">
              <a:buFont typeface="Arial" panose="020B0604020202020204" pitchFamily="34" charset="0"/>
              <a:buChar char="•"/>
            </a:pPr>
            <a:endParaRPr lang="fr-FR" dirty="0">
              <a:solidFill>
                <a:schemeClr val="tx1">
                  <a:lumMod val="75000"/>
                  <a:lumOff val="25000"/>
                </a:schemeClr>
              </a:solidFill>
            </a:endParaRP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pic>
        <p:nvPicPr>
          <p:cNvPr id="3" name="Espace réservé du contenu 6">
            <a:extLst>
              <a:ext uri="{FF2B5EF4-FFF2-40B4-BE49-F238E27FC236}">
                <a16:creationId xmlns:a16="http://schemas.microsoft.com/office/drawing/2014/main" id="{95180DDC-F53D-E27A-2A67-1477430E2075}"/>
              </a:ext>
            </a:extLst>
          </p:cNvPr>
          <p:cNvPicPr>
            <a:picLocks noChangeAspect="1"/>
          </p:cNvPicPr>
          <p:nvPr/>
        </p:nvPicPr>
        <p:blipFill>
          <a:blip r:embed="rId3"/>
          <a:stretch>
            <a:fillRect/>
          </a:stretch>
        </p:blipFill>
        <p:spPr>
          <a:xfrm>
            <a:off x="2612126" y="867316"/>
            <a:ext cx="6646174" cy="5990684"/>
          </a:xfrm>
          <a:prstGeom prst="rect">
            <a:avLst/>
          </a:prstGeom>
        </p:spPr>
      </p:pic>
    </p:spTree>
    <p:extLst>
      <p:ext uri="{BB962C8B-B14F-4D97-AF65-F5344CB8AC3E}">
        <p14:creationId xmlns:p14="http://schemas.microsoft.com/office/powerpoint/2010/main" val="360506048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53689-5568-8D17-3C7C-8D6FFF207216}"/>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1E0BE70D-697B-3D20-63F8-9711D2E1FD2F}"/>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Consumer Rebalances</a:t>
            </a:r>
          </a:p>
        </p:txBody>
      </p:sp>
      <p:sp>
        <p:nvSpPr>
          <p:cNvPr id="6" name="TextBox 13">
            <a:extLst>
              <a:ext uri="{FF2B5EF4-FFF2-40B4-BE49-F238E27FC236}">
                <a16:creationId xmlns:a16="http://schemas.microsoft.com/office/drawing/2014/main" id="{71A83F6A-BDA9-C0F0-1CAF-435C33006782}"/>
              </a:ext>
            </a:extLst>
          </p:cNvPr>
          <p:cNvSpPr txBox="1"/>
          <p:nvPr/>
        </p:nvSpPr>
        <p:spPr>
          <a:xfrm>
            <a:off x="192216" y="923831"/>
            <a:ext cx="10104377" cy="10895290"/>
          </a:xfrm>
          <a:prstGeom prst="rect">
            <a:avLst/>
          </a:prstGeom>
          <a:noFill/>
        </p:spPr>
        <p:txBody>
          <a:bodyPr wrap="square">
            <a:spAutoFit/>
          </a:bodyPr>
          <a:lstStyle/>
          <a:p>
            <a:pPr marL="285750" indent="-285750">
              <a:buFont typeface="Arial" panose="020B0604020202020204" pitchFamily="34" charset="0"/>
              <a:buChar char="•"/>
            </a:pPr>
            <a:endParaRPr lang="fr-FR" dirty="0">
              <a:solidFill>
                <a:schemeClr val="tx1">
                  <a:lumMod val="75000"/>
                  <a:lumOff val="25000"/>
                </a:schemeClr>
              </a:solidFill>
            </a:endParaRPr>
          </a:p>
          <a:p>
            <a:r>
              <a:rPr lang="fr-FR" sz="1600" dirty="0" err="1">
                <a:solidFill>
                  <a:schemeClr val="tx1">
                    <a:lumMod val="75000"/>
                    <a:lumOff val="25000"/>
                  </a:schemeClr>
                </a:solidFill>
              </a:rPr>
              <a:t>Automatic</a:t>
            </a:r>
            <a:r>
              <a:rPr lang="fr-FR" sz="1600" dirty="0">
                <a:solidFill>
                  <a:schemeClr val="tx1">
                    <a:lumMod val="75000"/>
                    <a:lumOff val="25000"/>
                  </a:schemeClr>
                </a:solidFill>
              </a:rPr>
              <a:t> </a:t>
            </a:r>
            <a:r>
              <a:rPr lang="fr-FR" sz="1600" dirty="0" err="1">
                <a:solidFill>
                  <a:schemeClr val="tx1">
                    <a:lumMod val="75000"/>
                    <a:lumOff val="25000"/>
                  </a:schemeClr>
                </a:solidFill>
              </a:rPr>
              <a:t>rebalancing</a:t>
            </a:r>
            <a:r>
              <a:rPr lang="fr-FR" sz="1600" dirty="0">
                <a:solidFill>
                  <a:schemeClr val="tx1">
                    <a:lumMod val="75000"/>
                    <a:lumOff val="25000"/>
                  </a:schemeClr>
                </a:solidFill>
              </a:rPr>
              <a:t> of partitions </a:t>
            </a:r>
            <a:r>
              <a:rPr lang="fr-FR" sz="1600" dirty="0" err="1">
                <a:solidFill>
                  <a:schemeClr val="tx1">
                    <a:lumMod val="75000"/>
                    <a:lumOff val="25000"/>
                  </a:schemeClr>
                </a:solidFill>
              </a:rPr>
              <a:t>is</a:t>
            </a:r>
            <a:r>
              <a:rPr lang="fr-FR" sz="1600" dirty="0">
                <a:solidFill>
                  <a:schemeClr val="tx1">
                    <a:lumMod val="75000"/>
                    <a:lumOff val="25000"/>
                  </a:schemeClr>
                </a:solidFill>
              </a:rPr>
              <a:t> </a:t>
            </a:r>
            <a:r>
              <a:rPr lang="fr-FR" sz="1600" dirty="0" err="1">
                <a:solidFill>
                  <a:schemeClr val="tx1">
                    <a:lumMod val="75000"/>
                    <a:lumOff val="25000"/>
                  </a:schemeClr>
                </a:solidFill>
              </a:rPr>
              <a:t>triggered</a:t>
            </a:r>
            <a:r>
              <a:rPr lang="fr-FR" sz="1600" dirty="0">
                <a:solidFill>
                  <a:schemeClr val="tx1">
                    <a:lumMod val="75000"/>
                    <a:lumOff val="25000"/>
                  </a:schemeClr>
                </a:solidFill>
              </a:rPr>
              <a:t> </a:t>
            </a:r>
            <a:r>
              <a:rPr lang="fr-FR" sz="1600" dirty="0" err="1">
                <a:solidFill>
                  <a:schemeClr val="tx1">
                    <a:lumMod val="75000"/>
                    <a:lumOff val="25000"/>
                  </a:schemeClr>
                </a:solidFill>
              </a:rPr>
              <a:t>when</a:t>
            </a:r>
            <a:r>
              <a:rPr lang="fr-FR" sz="1600" dirty="0">
                <a:solidFill>
                  <a:schemeClr val="tx1">
                    <a:lumMod val="75000"/>
                    <a:lumOff val="25000"/>
                  </a:schemeClr>
                </a:solidFill>
              </a:rPr>
              <a:t> a new consumer </a:t>
            </a:r>
            <a:r>
              <a:rPr lang="fr-FR" sz="1600" dirty="0" err="1">
                <a:solidFill>
                  <a:schemeClr val="tx1">
                    <a:lumMod val="75000"/>
                    <a:lumOff val="25000"/>
                  </a:schemeClr>
                </a:solidFill>
              </a:rPr>
              <a:t>is</a:t>
            </a:r>
            <a:r>
              <a:rPr lang="fr-FR" sz="1600" dirty="0">
                <a:solidFill>
                  <a:schemeClr val="tx1">
                    <a:lumMod val="75000"/>
                    <a:lumOff val="25000"/>
                  </a:schemeClr>
                </a:solidFill>
              </a:rPr>
              <a:t> </a:t>
            </a:r>
            <a:r>
              <a:rPr lang="fr-FR" sz="1600" dirty="0" err="1">
                <a:solidFill>
                  <a:schemeClr val="tx1">
                    <a:lumMod val="75000"/>
                    <a:lumOff val="25000"/>
                  </a:schemeClr>
                </a:solidFill>
              </a:rPr>
              <a:t>added</a:t>
            </a:r>
            <a:r>
              <a:rPr lang="fr-FR" sz="1600" dirty="0">
                <a:solidFill>
                  <a:schemeClr val="tx1">
                    <a:lumMod val="75000"/>
                    <a:lumOff val="25000"/>
                  </a:schemeClr>
                </a:solidFill>
              </a:rPr>
              <a:t> or </a:t>
            </a:r>
            <a:r>
              <a:rPr lang="fr-FR" sz="1600" dirty="0" err="1">
                <a:solidFill>
                  <a:schemeClr val="tx1">
                    <a:lumMod val="75000"/>
                    <a:lumOff val="25000"/>
                  </a:schemeClr>
                </a:solidFill>
              </a:rPr>
              <a:t>removed</a:t>
            </a:r>
            <a:r>
              <a:rPr lang="fr-FR" sz="1600" dirty="0">
                <a:solidFill>
                  <a:schemeClr val="tx1">
                    <a:lumMod val="75000"/>
                    <a:lumOff val="25000"/>
                  </a:schemeClr>
                </a:solidFill>
              </a:rPr>
              <a:t> </a:t>
            </a:r>
            <a:r>
              <a:rPr lang="fr-FR" sz="1600" dirty="0" err="1">
                <a:solidFill>
                  <a:schemeClr val="tx1">
                    <a:lumMod val="75000"/>
                    <a:lumOff val="25000"/>
                  </a:schemeClr>
                </a:solidFill>
              </a:rPr>
              <a:t>from</a:t>
            </a:r>
            <a:r>
              <a:rPr lang="fr-FR" sz="1600" dirty="0">
                <a:solidFill>
                  <a:schemeClr val="tx1">
                    <a:lumMod val="75000"/>
                    <a:lumOff val="25000"/>
                  </a:schemeClr>
                </a:solidFill>
              </a:rPr>
              <a:t> a consumer group.</a:t>
            </a:r>
          </a:p>
          <a:p>
            <a:endParaRPr lang="fr-FR" sz="1600" dirty="0">
              <a:solidFill>
                <a:schemeClr val="tx1">
                  <a:lumMod val="75000"/>
                  <a:lumOff val="25000"/>
                </a:schemeClr>
              </a:solidFill>
            </a:endParaRPr>
          </a:p>
          <a:p>
            <a:r>
              <a:rPr lang="fr-FR" sz="1600" dirty="0">
                <a:solidFill>
                  <a:schemeClr val="tx1">
                    <a:lumMod val="75000"/>
                    <a:lumOff val="25000"/>
                  </a:schemeClr>
                </a:solidFill>
              </a:rPr>
              <a:t>The </a:t>
            </a:r>
            <a:r>
              <a:rPr lang="fr-FR" sz="1600" dirty="0" err="1">
                <a:solidFill>
                  <a:schemeClr val="tx1">
                    <a:lumMod val="75000"/>
                    <a:lumOff val="25000"/>
                  </a:schemeClr>
                </a:solidFill>
              </a:rPr>
              <a:t>consumption</a:t>
            </a:r>
            <a:r>
              <a:rPr lang="fr-FR" sz="1600" dirty="0">
                <a:solidFill>
                  <a:schemeClr val="tx1">
                    <a:lumMod val="75000"/>
                    <a:lumOff val="25000"/>
                  </a:schemeClr>
                </a:solidFill>
              </a:rPr>
              <a:t> </a:t>
            </a:r>
            <a:r>
              <a:rPr lang="fr-FR" sz="1600" dirty="0" err="1">
                <a:solidFill>
                  <a:schemeClr val="tx1">
                    <a:lumMod val="75000"/>
                    <a:lumOff val="25000"/>
                  </a:schemeClr>
                </a:solidFill>
              </a:rPr>
              <a:t>is</a:t>
            </a:r>
            <a:r>
              <a:rPr lang="fr-FR" sz="1600" dirty="0">
                <a:solidFill>
                  <a:schemeClr val="tx1">
                    <a:lumMod val="75000"/>
                    <a:lumOff val="25000"/>
                  </a:schemeClr>
                </a:solidFill>
              </a:rPr>
              <a:t> </a:t>
            </a:r>
            <a:r>
              <a:rPr lang="fr-FR" sz="1600" b="1" dirty="0" err="1">
                <a:solidFill>
                  <a:schemeClr val="tx1">
                    <a:lumMod val="75000"/>
                    <a:lumOff val="25000"/>
                  </a:schemeClr>
                </a:solidFill>
              </a:rPr>
              <a:t>stopped</a:t>
            </a:r>
            <a:r>
              <a:rPr lang="fr-FR" sz="1600" dirty="0">
                <a:solidFill>
                  <a:schemeClr val="tx1">
                    <a:lumMod val="75000"/>
                    <a:lumOff val="25000"/>
                  </a:schemeClr>
                </a:solidFill>
              </a:rPr>
              <a:t> </a:t>
            </a:r>
            <a:r>
              <a:rPr lang="fr-FR" sz="1600" dirty="0" err="1">
                <a:solidFill>
                  <a:schemeClr val="tx1">
                    <a:lumMod val="75000"/>
                    <a:lumOff val="25000"/>
                  </a:schemeClr>
                </a:solidFill>
              </a:rPr>
              <a:t>during</a:t>
            </a:r>
            <a:r>
              <a:rPr lang="fr-FR" sz="1600" dirty="0">
                <a:solidFill>
                  <a:schemeClr val="tx1">
                    <a:lumMod val="75000"/>
                    <a:lumOff val="25000"/>
                  </a:schemeClr>
                </a:solidFill>
              </a:rPr>
              <a:t> the </a:t>
            </a:r>
            <a:r>
              <a:rPr lang="fr-FR" sz="1600" dirty="0" err="1">
                <a:solidFill>
                  <a:schemeClr val="tx1">
                    <a:lumMod val="75000"/>
                    <a:lumOff val="25000"/>
                  </a:schemeClr>
                </a:solidFill>
              </a:rPr>
              <a:t>rebalancing</a:t>
            </a:r>
            <a:r>
              <a:rPr lang="fr-FR" sz="1600" dirty="0">
                <a:solidFill>
                  <a:schemeClr val="tx1">
                    <a:lumMod val="75000"/>
                    <a:lumOff val="25000"/>
                  </a:schemeClr>
                </a:solidFill>
              </a:rPr>
              <a:t>.</a:t>
            </a:r>
          </a:p>
          <a:p>
            <a:endParaRPr lang="fr-FR" sz="1600" dirty="0">
              <a:solidFill>
                <a:schemeClr val="tx1">
                  <a:lumMod val="75000"/>
                  <a:lumOff val="25000"/>
                </a:schemeClr>
              </a:solidFill>
            </a:endParaRPr>
          </a:p>
          <a:p>
            <a:r>
              <a:rPr lang="fr-FR" sz="1600" dirty="0">
                <a:solidFill>
                  <a:schemeClr val="tx1">
                    <a:lumMod val="75000"/>
                    <a:lumOff val="25000"/>
                  </a:schemeClr>
                </a:solidFill>
              </a:rPr>
              <a:t>No data </a:t>
            </a:r>
            <a:r>
              <a:rPr lang="fr-FR" sz="1600" dirty="0" err="1">
                <a:solidFill>
                  <a:schemeClr val="tx1">
                    <a:lumMod val="75000"/>
                    <a:lumOff val="25000"/>
                  </a:schemeClr>
                </a:solidFill>
              </a:rPr>
              <a:t>is</a:t>
            </a:r>
            <a:r>
              <a:rPr lang="fr-FR" sz="1600" dirty="0">
                <a:solidFill>
                  <a:schemeClr val="tx1">
                    <a:lumMod val="75000"/>
                    <a:lumOff val="25000"/>
                  </a:schemeClr>
                </a:solidFill>
              </a:rPr>
              <a:t> </a:t>
            </a:r>
            <a:r>
              <a:rPr lang="fr-FR" sz="1600" dirty="0" err="1">
                <a:solidFill>
                  <a:schemeClr val="tx1">
                    <a:lumMod val="75000"/>
                    <a:lumOff val="25000"/>
                  </a:schemeClr>
                </a:solidFill>
              </a:rPr>
              <a:t>lost</a:t>
            </a:r>
            <a:r>
              <a:rPr lang="fr-FR" sz="1600" dirty="0">
                <a:solidFill>
                  <a:schemeClr val="tx1">
                    <a:lumMod val="75000"/>
                    <a:lumOff val="25000"/>
                  </a:schemeClr>
                </a:solidFill>
              </a:rPr>
              <a:t> </a:t>
            </a:r>
            <a:r>
              <a:rPr lang="fr-FR" sz="1600" dirty="0" err="1">
                <a:solidFill>
                  <a:schemeClr val="tx1">
                    <a:lumMod val="75000"/>
                    <a:lumOff val="25000"/>
                  </a:schemeClr>
                </a:solidFill>
              </a:rPr>
              <a:t>during</a:t>
            </a:r>
            <a:r>
              <a:rPr lang="fr-FR" sz="1600" dirty="0">
                <a:solidFill>
                  <a:schemeClr val="tx1">
                    <a:lumMod val="75000"/>
                    <a:lumOff val="25000"/>
                  </a:schemeClr>
                </a:solidFill>
              </a:rPr>
              <a:t> a </a:t>
            </a:r>
            <a:r>
              <a:rPr lang="fr-FR" sz="1600" dirty="0" err="1">
                <a:solidFill>
                  <a:schemeClr val="tx1">
                    <a:lumMod val="75000"/>
                    <a:lumOff val="25000"/>
                  </a:schemeClr>
                </a:solidFill>
              </a:rPr>
              <a:t>rebalancing</a:t>
            </a:r>
            <a:r>
              <a:rPr lang="fr-FR" sz="1600" dirty="0">
                <a:solidFill>
                  <a:schemeClr val="tx1">
                    <a:lumMod val="75000"/>
                    <a:lumOff val="25000"/>
                  </a:schemeClr>
                </a:solidFill>
              </a:rPr>
              <a:t>.</a:t>
            </a:r>
          </a:p>
          <a:p>
            <a:endParaRPr lang="fr-FR" sz="1600" dirty="0">
              <a:solidFill>
                <a:schemeClr val="tx1">
                  <a:lumMod val="75000"/>
                  <a:lumOff val="25000"/>
                </a:schemeClr>
              </a:solidFill>
            </a:endParaRPr>
          </a:p>
          <a:p>
            <a:r>
              <a:rPr lang="fr-FR" sz="1600" dirty="0">
                <a:solidFill>
                  <a:schemeClr val="tx1">
                    <a:lumMod val="75000"/>
                    <a:lumOff val="25000"/>
                  </a:schemeClr>
                </a:solidFill>
              </a:rPr>
              <a:t>The partitions are </a:t>
            </a:r>
            <a:r>
              <a:rPr lang="fr-FR" sz="1600" dirty="0" err="1">
                <a:solidFill>
                  <a:schemeClr val="tx1">
                    <a:lumMod val="75000"/>
                    <a:lumOff val="25000"/>
                  </a:schemeClr>
                </a:solidFill>
              </a:rPr>
              <a:t>automatically</a:t>
            </a:r>
            <a:r>
              <a:rPr lang="fr-FR" sz="1600" dirty="0">
                <a:solidFill>
                  <a:schemeClr val="tx1">
                    <a:lumMod val="75000"/>
                    <a:lumOff val="25000"/>
                  </a:schemeClr>
                </a:solidFill>
              </a:rPr>
              <a:t> </a:t>
            </a:r>
            <a:r>
              <a:rPr lang="fr-FR" sz="1600" dirty="0" err="1">
                <a:solidFill>
                  <a:schemeClr val="tx1">
                    <a:lumMod val="75000"/>
                    <a:lumOff val="25000"/>
                  </a:schemeClr>
                </a:solidFill>
              </a:rPr>
              <a:t>assigned</a:t>
            </a:r>
            <a:r>
              <a:rPr lang="fr-FR" sz="1600" dirty="0">
                <a:solidFill>
                  <a:schemeClr val="tx1">
                    <a:lumMod val="75000"/>
                    <a:lumOff val="25000"/>
                  </a:schemeClr>
                </a:solidFill>
              </a:rPr>
              <a:t> ( by the consumer group </a:t>
            </a:r>
            <a:r>
              <a:rPr lang="fr-FR" sz="1600" dirty="0" err="1">
                <a:solidFill>
                  <a:schemeClr val="tx1">
                    <a:lumMod val="75000"/>
                    <a:lumOff val="25000"/>
                  </a:schemeClr>
                </a:solidFill>
              </a:rPr>
              <a:t>protocol</a:t>
            </a:r>
            <a:r>
              <a:rPr lang="fr-FR" sz="1600" dirty="0">
                <a:solidFill>
                  <a:schemeClr val="tx1">
                    <a:lumMod val="75000"/>
                    <a:lumOff val="25000"/>
                  </a:schemeClr>
                </a:solidFill>
              </a:rPr>
              <a:t> ) to the </a:t>
            </a:r>
            <a:r>
              <a:rPr lang="fr-FR" sz="1600" dirty="0" err="1">
                <a:solidFill>
                  <a:schemeClr val="tx1">
                    <a:lumMod val="75000"/>
                    <a:lumOff val="25000"/>
                  </a:schemeClr>
                </a:solidFill>
              </a:rPr>
              <a:t>consumers</a:t>
            </a:r>
            <a:r>
              <a:rPr lang="fr-FR" sz="1600" dirty="0">
                <a:solidFill>
                  <a:schemeClr val="tx1">
                    <a:lumMod val="75000"/>
                    <a:lumOff val="25000"/>
                  </a:schemeClr>
                </a:solidFill>
              </a:rPr>
              <a:t> </a:t>
            </a:r>
            <a:r>
              <a:rPr lang="fr-FR" sz="1600" dirty="0" err="1">
                <a:solidFill>
                  <a:schemeClr val="tx1">
                    <a:lumMod val="75000"/>
                    <a:lumOff val="25000"/>
                  </a:schemeClr>
                </a:solidFill>
              </a:rPr>
              <a:t>using</a:t>
            </a:r>
            <a:r>
              <a:rPr lang="fr-FR" sz="1600" dirty="0">
                <a:solidFill>
                  <a:schemeClr val="tx1">
                    <a:lumMod val="75000"/>
                    <a:lumOff val="25000"/>
                  </a:schemeClr>
                </a:solidFill>
              </a:rPr>
              <a:t> the </a:t>
            </a:r>
            <a:r>
              <a:rPr lang="fr-FR" sz="1600" dirty="0" err="1">
                <a:solidFill>
                  <a:schemeClr val="tx1">
                    <a:lumMod val="75000"/>
                    <a:lumOff val="25000"/>
                  </a:schemeClr>
                </a:solidFill>
              </a:rPr>
              <a:t>specified</a:t>
            </a:r>
            <a:r>
              <a:rPr lang="fr-FR" sz="1600" dirty="0">
                <a:solidFill>
                  <a:schemeClr val="tx1">
                    <a:lumMod val="75000"/>
                    <a:lumOff val="25000"/>
                  </a:schemeClr>
                </a:solidFill>
              </a:rPr>
              <a:t> </a:t>
            </a:r>
            <a:r>
              <a:rPr lang="fr-FR" sz="1600" dirty="0" err="1">
                <a:solidFill>
                  <a:schemeClr val="tx1">
                    <a:lumMod val="75000"/>
                    <a:lumOff val="25000"/>
                  </a:schemeClr>
                </a:solidFill>
              </a:rPr>
              <a:t>strategy</a:t>
            </a:r>
            <a:r>
              <a:rPr lang="fr-FR" sz="1600" dirty="0">
                <a:solidFill>
                  <a:schemeClr val="tx1">
                    <a:lumMod val="75000"/>
                    <a:lumOff val="25000"/>
                  </a:schemeClr>
                </a:solidFill>
              </a:rPr>
              <a:t>.</a:t>
            </a:r>
          </a:p>
          <a:p>
            <a:endParaRPr lang="fr-FR" sz="1600" dirty="0">
              <a:solidFill>
                <a:schemeClr val="tx1">
                  <a:lumMod val="75000"/>
                  <a:lumOff val="25000"/>
                </a:schemeClr>
              </a:solidFill>
            </a:endParaRPr>
          </a:p>
          <a:p>
            <a:r>
              <a:rPr lang="fr-FR" sz="1600" dirty="0">
                <a:solidFill>
                  <a:schemeClr val="tx1">
                    <a:lumMod val="75000"/>
                    <a:lumOff val="25000"/>
                  </a:schemeClr>
                </a:solidFill>
              </a:rPr>
              <a:t>Multiple partition </a:t>
            </a:r>
            <a:r>
              <a:rPr lang="fr-FR" sz="1600" dirty="0" err="1">
                <a:solidFill>
                  <a:schemeClr val="tx1">
                    <a:lumMod val="75000"/>
                    <a:lumOff val="25000"/>
                  </a:schemeClr>
                </a:solidFill>
              </a:rPr>
              <a:t>assignment</a:t>
            </a:r>
            <a:r>
              <a:rPr lang="fr-FR" sz="1600" dirty="0">
                <a:solidFill>
                  <a:schemeClr val="tx1">
                    <a:lumMod val="75000"/>
                    <a:lumOff val="25000"/>
                  </a:schemeClr>
                </a:solidFill>
              </a:rPr>
              <a:t> </a:t>
            </a:r>
            <a:r>
              <a:rPr lang="fr-FR" sz="1600" dirty="0" err="1">
                <a:solidFill>
                  <a:schemeClr val="tx1">
                    <a:lumMod val="75000"/>
                    <a:lumOff val="25000"/>
                  </a:schemeClr>
                </a:solidFill>
              </a:rPr>
              <a:t>strategies</a:t>
            </a:r>
            <a:r>
              <a:rPr lang="fr-FR" sz="1600" dirty="0">
                <a:solidFill>
                  <a:schemeClr val="tx1">
                    <a:lumMod val="75000"/>
                    <a:lumOff val="25000"/>
                  </a:schemeClr>
                </a:solidFill>
              </a:rPr>
              <a:t>: </a:t>
            </a:r>
          </a:p>
          <a:p>
            <a:pPr marL="628650" lvl="1" indent="-228600">
              <a:buFont typeface="+mj-lt"/>
              <a:buAutoNum type="arabicPeriod"/>
            </a:pPr>
            <a:r>
              <a:rPr lang="fr-FR" sz="1600" dirty="0">
                <a:solidFill>
                  <a:schemeClr val="tx1">
                    <a:lumMod val="75000"/>
                    <a:lumOff val="25000"/>
                  </a:schemeClr>
                </a:solidFill>
              </a:rPr>
              <a:t>Range, </a:t>
            </a:r>
          </a:p>
          <a:p>
            <a:pPr marL="628650" lvl="1" indent="-228600">
              <a:buFont typeface="+mj-lt"/>
              <a:buAutoNum type="arabicPeriod"/>
            </a:pPr>
            <a:r>
              <a:rPr lang="fr-FR" sz="1600" dirty="0">
                <a:solidFill>
                  <a:schemeClr val="tx1">
                    <a:lumMod val="75000"/>
                    <a:lumOff val="25000"/>
                  </a:schemeClr>
                </a:solidFill>
              </a:rPr>
              <a:t>Round Robin , </a:t>
            </a:r>
          </a:p>
          <a:p>
            <a:pPr marL="628650" lvl="1" indent="-228600">
              <a:buFont typeface="+mj-lt"/>
              <a:buAutoNum type="arabicPeriod"/>
            </a:pPr>
            <a:r>
              <a:rPr lang="fr-FR" sz="1600" dirty="0" err="1">
                <a:solidFill>
                  <a:schemeClr val="tx1">
                    <a:lumMod val="75000"/>
                    <a:lumOff val="25000"/>
                  </a:schemeClr>
                </a:solidFill>
              </a:rPr>
              <a:t>Sticky</a:t>
            </a:r>
            <a:r>
              <a:rPr lang="fr-FR" sz="1600" dirty="0">
                <a:solidFill>
                  <a:schemeClr val="tx1">
                    <a:lumMod val="75000"/>
                    <a:lumOff val="25000"/>
                  </a:schemeClr>
                </a:solidFill>
              </a:rPr>
              <a:t> , </a:t>
            </a:r>
          </a:p>
          <a:p>
            <a:pPr marL="628650" lvl="1" indent="-228600">
              <a:buFont typeface="+mj-lt"/>
              <a:buAutoNum type="arabicPeriod"/>
            </a:pPr>
            <a:r>
              <a:rPr lang="fr-FR" sz="1600" dirty="0" err="1">
                <a:solidFill>
                  <a:schemeClr val="tx1">
                    <a:lumMod val="75000"/>
                    <a:lumOff val="25000"/>
                  </a:schemeClr>
                </a:solidFill>
              </a:rPr>
              <a:t>Cooperative</a:t>
            </a:r>
            <a:r>
              <a:rPr lang="fr-FR" sz="1600" dirty="0">
                <a:solidFill>
                  <a:schemeClr val="tx1">
                    <a:lumMod val="75000"/>
                    <a:lumOff val="25000"/>
                  </a:schemeClr>
                </a:solidFill>
              </a:rPr>
              <a:t> </a:t>
            </a:r>
            <a:r>
              <a:rPr lang="fr-FR" sz="1600" dirty="0" err="1">
                <a:solidFill>
                  <a:schemeClr val="tx1">
                    <a:lumMod val="75000"/>
                    <a:lumOff val="25000"/>
                  </a:schemeClr>
                </a:solidFill>
              </a:rPr>
              <a:t>Sticky</a:t>
            </a:r>
            <a:endParaRPr lang="fr-FR" sz="1600" dirty="0">
              <a:solidFill>
                <a:schemeClr val="tx1">
                  <a:lumMod val="75000"/>
                  <a:lumOff val="25000"/>
                </a:schemeClr>
              </a:solidFill>
            </a:endParaRPr>
          </a:p>
          <a:p>
            <a:endParaRPr lang="fr-FR" sz="1600" dirty="0">
              <a:solidFill>
                <a:schemeClr val="tx1">
                  <a:lumMod val="75000"/>
                  <a:lumOff val="25000"/>
                </a:schemeClr>
              </a:solidFill>
            </a:endParaRPr>
          </a:p>
          <a:p>
            <a:r>
              <a:rPr lang="fr-FR" sz="1600" dirty="0">
                <a:solidFill>
                  <a:schemeClr val="tx1">
                    <a:lumMod val="75000"/>
                    <a:lumOff val="25000"/>
                  </a:schemeClr>
                </a:solidFill>
              </a:rPr>
              <a:t>Set in the config </a:t>
            </a:r>
            <a:r>
              <a:rPr lang="fr-FR" sz="1600" dirty="0" err="1">
                <a:solidFill>
                  <a:schemeClr val="tx1">
                    <a:lumMod val="75000"/>
                    <a:lumOff val="25000"/>
                  </a:schemeClr>
                </a:solidFill>
              </a:rPr>
              <a:t>properties</a:t>
            </a:r>
            <a:r>
              <a:rPr lang="fr-FR" sz="1600" dirty="0">
                <a:solidFill>
                  <a:schemeClr val="tx1">
                    <a:lumMod val="75000"/>
                    <a:lumOff val="25000"/>
                  </a:schemeClr>
                </a:solidFill>
              </a:rPr>
              <a:t> ( multiple possible ) </a:t>
            </a:r>
          </a:p>
          <a:p>
            <a:r>
              <a:rPr lang="fr-FR" sz="1600" dirty="0">
                <a:solidFill>
                  <a:schemeClr val="tx1">
                    <a:lumMod val="75000"/>
                    <a:lumOff val="25000"/>
                  </a:schemeClr>
                </a:solidFill>
              </a:rPr>
              <a:t>	</a:t>
            </a:r>
            <a:r>
              <a:rPr lang="fr-FR" sz="1600" i="1" dirty="0" err="1">
                <a:solidFill>
                  <a:schemeClr val="tx1">
                    <a:lumMod val="75000"/>
                    <a:lumOff val="25000"/>
                  </a:schemeClr>
                </a:solidFill>
                <a:cs typeface="Adobe Devanagari" panose="02040503050201020203" pitchFamily="18" charset="0"/>
              </a:rPr>
              <a:t>partition.assignment.strategy</a:t>
            </a:r>
            <a:r>
              <a:rPr lang="fr-FR" sz="1600" i="1" dirty="0">
                <a:solidFill>
                  <a:schemeClr val="tx1">
                    <a:lumMod val="75000"/>
                    <a:lumOff val="25000"/>
                  </a:schemeClr>
                </a:solidFill>
                <a:cs typeface="Adobe Devanagari" panose="02040503050201020203" pitchFamily="18" charset="0"/>
              </a:rPr>
              <a:t>=org.apache.kafka.clients.consumer.CooperativeStickyAssignor,org.apache.kafka.clients.consumer.StickyAssignor</a:t>
            </a:r>
          </a:p>
          <a:p>
            <a:endParaRPr lang="fr-FR" dirty="0"/>
          </a:p>
          <a:p>
            <a:endParaRPr lang="fr-FR" dirty="0"/>
          </a:p>
          <a:p>
            <a:endParaRPr lang="fr-FR" dirty="0"/>
          </a:p>
          <a:p>
            <a:endParaRPr lang="fr-FR" sz="2000" dirty="0">
              <a:solidFill>
                <a:schemeClr val="tx1">
                  <a:lumMod val="75000"/>
                  <a:lumOff val="25000"/>
                </a:schemeClr>
              </a:solidFill>
            </a:endParaRPr>
          </a:p>
          <a:p>
            <a:endParaRPr lang="fr-FR" dirty="0"/>
          </a:p>
          <a:p>
            <a:endParaRPr lang="fr-FR" dirty="0"/>
          </a:p>
          <a:p>
            <a:r>
              <a:rPr lang="fr-FR" sz="3200" dirty="0">
                <a:solidFill>
                  <a:schemeClr val="tx1">
                    <a:lumMod val="75000"/>
                    <a:lumOff val="25000"/>
                  </a:schemeClr>
                </a:solidFill>
              </a:rPr>
              <a:t> </a:t>
            </a:r>
          </a:p>
          <a:p>
            <a:endParaRPr lang="fr-FR" dirty="0"/>
          </a:p>
          <a:p>
            <a:endParaRPr lang="fr-FR" dirty="0"/>
          </a:p>
          <a:p>
            <a:endParaRPr lang="fr-FR" dirty="0"/>
          </a:p>
          <a:p>
            <a:endParaRPr lang="fr-FR" dirty="0"/>
          </a:p>
          <a:p>
            <a:endParaRPr lang="fr-FR" dirty="0"/>
          </a:p>
          <a:p>
            <a:endParaRPr lang="fr-FR" sz="28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a:p>
            <a:endParaRPr lang="fr-FR" sz="2400" dirty="0">
              <a:solidFill>
                <a:schemeClr val="tx1">
                  <a:lumMod val="75000"/>
                  <a:lumOff val="25000"/>
                </a:schemeClr>
              </a:solidFill>
            </a:endParaRPr>
          </a:p>
        </p:txBody>
      </p:sp>
    </p:spTree>
    <p:extLst>
      <p:ext uri="{BB962C8B-B14F-4D97-AF65-F5344CB8AC3E}">
        <p14:creationId xmlns:p14="http://schemas.microsoft.com/office/powerpoint/2010/main" val="195846498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111A3-0D91-4B91-9440-C790E406197F}"/>
            </a:ext>
          </a:extLst>
        </p:cNvPr>
        <p:cNvGrpSpPr/>
        <p:nvPr/>
      </p:nvGrpSpPr>
      <p:grpSpPr>
        <a:xfrm>
          <a:off x="0" y="0"/>
          <a:ext cx="0" cy="0"/>
          <a:chOff x="0" y="0"/>
          <a:chExt cx="0" cy="0"/>
        </a:xfrm>
      </p:grpSpPr>
      <p:sp>
        <p:nvSpPr>
          <p:cNvPr id="19" name="Espace réservé du texte 18">
            <a:extLst>
              <a:ext uri="{FF2B5EF4-FFF2-40B4-BE49-F238E27FC236}">
                <a16:creationId xmlns:a16="http://schemas.microsoft.com/office/drawing/2014/main" id="{20B9B14C-BCA5-D794-2BA0-C25CF0AA4840}"/>
              </a:ext>
            </a:extLst>
          </p:cNvPr>
          <p:cNvSpPr>
            <a:spLocks noGrp="1"/>
          </p:cNvSpPr>
          <p:nvPr>
            <p:ph type="body" sz="quarter" idx="11"/>
          </p:nvPr>
        </p:nvSpPr>
        <p:spPr>
          <a:xfrm>
            <a:off x="376774" y="203208"/>
            <a:ext cx="10104377" cy="493078"/>
          </a:xfrm>
        </p:spPr>
        <p:txBody>
          <a:bodyPr/>
          <a:lstStyle/>
          <a:p>
            <a:r>
              <a:rPr lang="fr-FR" sz="2800" dirty="0">
                <a:solidFill>
                  <a:schemeClr val="tx1">
                    <a:lumMod val="75000"/>
                    <a:lumOff val="25000"/>
                  </a:schemeClr>
                </a:solidFill>
              </a:rPr>
              <a:t>Consumer API – Consumer Rebalances</a:t>
            </a:r>
          </a:p>
        </p:txBody>
      </p:sp>
      <p:graphicFrame>
        <p:nvGraphicFramePr>
          <p:cNvPr id="2" name="Tableau 1">
            <a:extLst>
              <a:ext uri="{FF2B5EF4-FFF2-40B4-BE49-F238E27FC236}">
                <a16:creationId xmlns:a16="http://schemas.microsoft.com/office/drawing/2014/main" id="{A0CA0ACA-5491-148B-1867-429055BC48D0}"/>
              </a:ext>
            </a:extLst>
          </p:cNvPr>
          <p:cNvGraphicFramePr>
            <a:graphicFrameLocks noGrp="1"/>
          </p:cNvGraphicFramePr>
          <p:nvPr>
            <p:extLst>
              <p:ext uri="{D42A27DB-BD31-4B8C-83A1-F6EECF244321}">
                <p14:modId xmlns:p14="http://schemas.microsoft.com/office/powerpoint/2010/main" val="4293024841"/>
              </p:ext>
            </p:extLst>
          </p:nvPr>
        </p:nvGraphicFramePr>
        <p:xfrm>
          <a:off x="1575955" y="1597025"/>
          <a:ext cx="8229600" cy="4326674"/>
        </p:xfrm>
        <a:graphic>
          <a:graphicData uri="http://schemas.openxmlformats.org/drawingml/2006/table">
            <a:tbl>
              <a:tblPr/>
              <a:tblGrid>
                <a:gridCol w="4114800">
                  <a:extLst>
                    <a:ext uri="{9D8B030D-6E8A-4147-A177-3AD203B41FA5}">
                      <a16:colId xmlns:a16="http://schemas.microsoft.com/office/drawing/2014/main" val="485500338"/>
                    </a:ext>
                  </a:extLst>
                </a:gridCol>
                <a:gridCol w="4114800">
                  <a:extLst>
                    <a:ext uri="{9D8B030D-6E8A-4147-A177-3AD203B41FA5}">
                      <a16:colId xmlns:a16="http://schemas.microsoft.com/office/drawing/2014/main" val="2296495764"/>
                    </a:ext>
                  </a:extLst>
                </a:gridCol>
              </a:tblGrid>
              <a:tr h="445946">
                <a:tc>
                  <a:txBody>
                    <a:bodyPr/>
                    <a:lstStyle/>
                    <a:p>
                      <a:r>
                        <a:rPr lang="fr-FR" sz="1100" b="1" dirty="0" err="1"/>
                        <a:t>Assignor</a:t>
                      </a:r>
                      <a:endParaRPr lang="fr-FR" sz="1100" b="1" dirty="0"/>
                    </a:p>
                  </a:txBody>
                  <a:tcPr anchor="ctr">
                    <a:lnL>
                      <a:noFill/>
                    </a:lnL>
                    <a:lnR>
                      <a:noFill/>
                    </a:lnR>
                    <a:lnT>
                      <a:noFill/>
                    </a:lnT>
                    <a:lnB>
                      <a:noFill/>
                    </a:lnB>
                    <a:noFill/>
                  </a:tcPr>
                </a:tc>
                <a:tc>
                  <a:txBody>
                    <a:bodyPr/>
                    <a:lstStyle/>
                    <a:p>
                      <a:r>
                        <a:rPr lang="fr-FR" sz="1100" b="1" dirty="0" err="1"/>
                        <a:t>Behavior</a:t>
                      </a:r>
                      <a:r>
                        <a:rPr lang="fr-FR" sz="1100" b="1" dirty="0"/>
                        <a:t> </a:t>
                      </a:r>
                      <a:r>
                        <a:rPr lang="fr-FR" sz="1100" b="1" dirty="0" err="1"/>
                        <a:t>Summary</a:t>
                      </a:r>
                      <a:endParaRPr lang="fr-FR" sz="1100" b="1" dirty="0"/>
                    </a:p>
                  </a:txBody>
                  <a:tcPr anchor="ctr">
                    <a:lnL>
                      <a:noFill/>
                    </a:lnL>
                    <a:lnR>
                      <a:noFill/>
                    </a:lnR>
                    <a:lnT>
                      <a:noFill/>
                    </a:lnT>
                    <a:lnB>
                      <a:noFill/>
                    </a:lnB>
                    <a:noFill/>
                  </a:tcPr>
                </a:tc>
                <a:extLst>
                  <a:ext uri="{0D108BD9-81ED-4DB2-BD59-A6C34878D82A}">
                    <a16:rowId xmlns:a16="http://schemas.microsoft.com/office/drawing/2014/main" val="1694506479"/>
                  </a:ext>
                </a:extLst>
              </a:tr>
              <a:tr h="1205054">
                <a:tc>
                  <a:txBody>
                    <a:bodyPr/>
                    <a:lstStyle/>
                    <a:p>
                      <a:r>
                        <a:rPr lang="fr-FR" sz="1100" dirty="0" err="1"/>
                        <a:t>RangeAssignor</a:t>
                      </a:r>
                      <a:endParaRPr lang="fr-FR" sz="1100" dirty="0"/>
                    </a:p>
                  </a:txBody>
                  <a:tcPr anchor="ctr">
                    <a:lnL>
                      <a:noFill/>
                    </a:lnL>
                    <a:lnR>
                      <a:noFill/>
                    </a:lnR>
                    <a:lnT>
                      <a:noFill/>
                    </a:lnT>
                    <a:lnB>
                      <a:noFill/>
                    </a:lnB>
                    <a:noFill/>
                  </a:tcPr>
                </a:tc>
                <a:tc>
                  <a:txBody>
                    <a:bodyPr/>
                    <a:lstStyle/>
                    <a:p>
                      <a:r>
                        <a:rPr lang="en-US" sz="1100" dirty="0"/>
                        <a:t>Assign matching partitions to the same consumer. Useful for topics with keyed messages. Two topics with same user-id , one for search results and other for clicks. Both partitions can be assigned to same consumer.</a:t>
                      </a:r>
                    </a:p>
                  </a:txBody>
                  <a:tcPr anchor="ctr">
                    <a:lnL>
                      <a:noFill/>
                    </a:lnL>
                    <a:lnR>
                      <a:noFill/>
                    </a:lnR>
                    <a:lnT>
                      <a:noFill/>
                    </a:lnT>
                    <a:lnB>
                      <a:noFill/>
                    </a:lnB>
                    <a:noFill/>
                  </a:tcPr>
                </a:tc>
                <a:extLst>
                  <a:ext uri="{0D108BD9-81ED-4DB2-BD59-A6C34878D82A}">
                    <a16:rowId xmlns:a16="http://schemas.microsoft.com/office/drawing/2014/main" val="1522022520"/>
                  </a:ext>
                </a:extLst>
              </a:tr>
              <a:tr h="780405">
                <a:tc>
                  <a:txBody>
                    <a:bodyPr/>
                    <a:lstStyle/>
                    <a:p>
                      <a:r>
                        <a:rPr lang="fr-FR" sz="1100" dirty="0" err="1"/>
                        <a:t>RoundRobinAssignor</a:t>
                      </a:r>
                      <a:endParaRPr lang="fr-FR" sz="1100" dirty="0"/>
                    </a:p>
                  </a:txBody>
                  <a:tcPr anchor="ctr">
                    <a:lnL>
                      <a:noFill/>
                    </a:lnL>
                    <a:lnR>
                      <a:noFill/>
                    </a:lnR>
                    <a:lnT>
                      <a:noFill/>
                    </a:lnT>
                    <a:lnB>
                      <a:noFill/>
                    </a:lnB>
                    <a:noFill/>
                  </a:tcPr>
                </a:tc>
                <a:tc>
                  <a:txBody>
                    <a:bodyPr/>
                    <a:lstStyle/>
                    <a:p>
                      <a:r>
                        <a:rPr lang="en-US" sz="1100" dirty="0"/>
                        <a:t>Distributes partitions evenly across consumers across all topics. </a:t>
                      </a:r>
                    </a:p>
                  </a:txBody>
                  <a:tcPr anchor="ctr">
                    <a:lnL>
                      <a:noFill/>
                    </a:lnL>
                    <a:lnR>
                      <a:noFill/>
                    </a:lnR>
                    <a:lnT>
                      <a:noFill/>
                    </a:lnT>
                    <a:lnB>
                      <a:noFill/>
                    </a:lnB>
                    <a:noFill/>
                  </a:tcPr>
                </a:tc>
                <a:extLst>
                  <a:ext uri="{0D108BD9-81ED-4DB2-BD59-A6C34878D82A}">
                    <a16:rowId xmlns:a16="http://schemas.microsoft.com/office/drawing/2014/main" val="356148405"/>
                  </a:ext>
                </a:extLst>
              </a:tr>
              <a:tr h="780405">
                <a:tc>
                  <a:txBody>
                    <a:bodyPr/>
                    <a:lstStyle/>
                    <a:p>
                      <a:r>
                        <a:rPr lang="fr-FR" sz="1100"/>
                        <a:t>StickyAssignor</a:t>
                      </a:r>
                    </a:p>
                  </a:txBody>
                  <a:tcPr anchor="ctr">
                    <a:lnL>
                      <a:noFill/>
                    </a:lnL>
                    <a:lnR>
                      <a:noFill/>
                    </a:lnR>
                    <a:lnT>
                      <a:noFill/>
                    </a:lnT>
                    <a:lnB>
                      <a:noFill/>
                    </a:lnB>
                    <a:noFill/>
                  </a:tcPr>
                </a:tc>
                <a:tc>
                  <a:txBody>
                    <a:bodyPr/>
                    <a:lstStyle/>
                    <a:p>
                      <a:r>
                        <a:rPr lang="en-US" sz="1100" dirty="0"/>
                        <a:t>In range and round robin there is no guarantee that the consumer will retain same partitions after rebalancing. In sticky , while </a:t>
                      </a:r>
                      <a:r>
                        <a:rPr lang="en-US" sz="1100" dirty="0" err="1"/>
                        <a:t>reblancing</a:t>
                      </a:r>
                      <a:r>
                        <a:rPr lang="en-US" sz="1100" dirty="0"/>
                        <a:t> , the partitions are given to the same consumers </a:t>
                      </a:r>
                    </a:p>
                  </a:txBody>
                  <a:tcPr anchor="ctr">
                    <a:lnL>
                      <a:noFill/>
                    </a:lnL>
                    <a:lnR>
                      <a:noFill/>
                    </a:lnR>
                    <a:lnT>
                      <a:noFill/>
                    </a:lnT>
                    <a:lnB>
                      <a:noFill/>
                    </a:lnB>
                    <a:noFill/>
                  </a:tcPr>
                </a:tc>
                <a:extLst>
                  <a:ext uri="{0D108BD9-81ED-4DB2-BD59-A6C34878D82A}">
                    <a16:rowId xmlns:a16="http://schemas.microsoft.com/office/drawing/2014/main" val="1047598315"/>
                  </a:ext>
                </a:extLst>
              </a:tr>
              <a:tr h="1114864">
                <a:tc>
                  <a:txBody>
                    <a:bodyPr/>
                    <a:lstStyle/>
                    <a:p>
                      <a:r>
                        <a:rPr lang="fr-FR" sz="1100" dirty="0" err="1"/>
                        <a:t>CooperativeStickyAssignor</a:t>
                      </a:r>
                      <a:endParaRPr lang="fr-FR" sz="1100" dirty="0"/>
                    </a:p>
                  </a:txBody>
                  <a:tcPr anchor="ctr">
                    <a:lnL>
                      <a:noFill/>
                    </a:lnL>
                    <a:lnR>
                      <a:noFill/>
                    </a:lnR>
                    <a:lnT>
                      <a:noFill/>
                    </a:lnT>
                    <a:lnB>
                      <a:noFill/>
                    </a:lnB>
                    <a:noFill/>
                  </a:tcPr>
                </a:tc>
                <a:tc>
                  <a:txBody>
                    <a:bodyPr/>
                    <a:lstStyle/>
                    <a:p>
                      <a:r>
                        <a:rPr lang="en-US" sz="1100" dirty="0"/>
                        <a:t>Incremental rebalance; minimizes disruption. Only the affected consumers are  stopped and </a:t>
                      </a:r>
                      <a:r>
                        <a:rPr lang="en-US" sz="1100" dirty="0" err="1"/>
                        <a:t>reblanced</a:t>
                      </a:r>
                      <a:r>
                        <a:rPr lang="en-US" sz="1100" dirty="0"/>
                        <a:t>.</a:t>
                      </a:r>
                    </a:p>
                  </a:txBody>
                  <a:tcPr anchor="ctr">
                    <a:lnL>
                      <a:noFill/>
                    </a:lnL>
                    <a:lnR>
                      <a:noFill/>
                    </a:lnR>
                    <a:lnT>
                      <a:noFill/>
                    </a:lnT>
                    <a:lnB>
                      <a:noFill/>
                    </a:lnB>
                    <a:noFill/>
                  </a:tcPr>
                </a:tc>
                <a:extLst>
                  <a:ext uri="{0D108BD9-81ED-4DB2-BD59-A6C34878D82A}">
                    <a16:rowId xmlns:a16="http://schemas.microsoft.com/office/drawing/2014/main" val="3789327195"/>
                  </a:ext>
                </a:extLst>
              </a:tr>
            </a:tbl>
          </a:graphicData>
        </a:graphic>
      </p:graphicFrame>
    </p:spTree>
    <p:extLst>
      <p:ext uri="{BB962C8B-B14F-4D97-AF65-F5344CB8AC3E}">
        <p14:creationId xmlns:p14="http://schemas.microsoft.com/office/powerpoint/2010/main" val="514278530"/>
      </p:ext>
    </p:extLst>
  </p:cSld>
  <p:clrMapOvr>
    <a:masterClrMapping/>
  </p:clrMapOvr>
</p:sld>
</file>

<file path=ppt/theme/theme1.xml><?xml version="1.0" encoding="utf-8"?>
<a:theme xmlns:a="http://schemas.openxmlformats.org/drawingml/2006/main" name="Thème Office">
  <a:themeElements>
    <a:clrScheme name="Charte couleurs AUBAY 2024">
      <a:dk1>
        <a:srgbClr val="000000"/>
      </a:dk1>
      <a:lt1>
        <a:srgbClr val="FFFFFF"/>
      </a:lt1>
      <a:dk2>
        <a:srgbClr val="F1F2F1"/>
      </a:dk2>
      <a:lt2>
        <a:srgbClr val="F1F2F1"/>
      </a:lt2>
      <a:accent1>
        <a:srgbClr val="E74617"/>
      </a:accent1>
      <a:accent2>
        <a:srgbClr val="3F403F"/>
      </a:accent2>
      <a:accent3>
        <a:srgbClr val="FCC765"/>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57FC2D5CD0E6A478419B20E3EA3345B" ma:contentTypeVersion="12" ma:contentTypeDescription="Crée un document." ma:contentTypeScope="" ma:versionID="60c853b6aa6d60d5eebda5dc60b30be7">
  <xsd:schema xmlns:xsd="http://www.w3.org/2001/XMLSchema" xmlns:xs="http://www.w3.org/2001/XMLSchema" xmlns:p="http://schemas.microsoft.com/office/2006/metadata/properties" xmlns:ns2="4ae61ccd-bf14-4806-a0ee-aeba9c7095b4" targetNamespace="http://schemas.microsoft.com/office/2006/metadata/properties" ma:root="true" ma:fieldsID="51b530cbe409430e13eecbe695cb2bfe" ns2:_="">
    <xsd:import namespace="4ae61ccd-bf14-4806-a0ee-aeba9c7095b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2:MediaServiceDateTaken" minOccurs="0"/>
                <xsd:element ref="ns2:MediaServiceOCR" minOccurs="0"/>
                <xsd:element ref="ns2:MediaServiceGenerationTime" minOccurs="0"/>
                <xsd:element ref="ns2:MediaServiceEventHashCode"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e61ccd-bf14-4806-a0ee-aeba9c7095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Balises d’images" ma:readOnly="false" ma:fieldId="{5cf76f15-5ced-4ddc-b409-7134ff3c332f}" ma:taxonomyMulti="true" ma:sspId="e010e19d-a70b-4ab4-8c34-2a8d682950f5"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ae61ccd-bf14-4806-a0ee-aeba9c7095b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8DC45DB-B2F6-4243-96E2-489D6AB786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e61ccd-bf14-4806-a0ee-aeba9c7095b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422FFE-5567-4110-8A31-384A5B1B26C9}">
  <ds:schemaRefs>
    <ds:schemaRef ds:uri="http://schemas.microsoft.com/sharepoint/v3/contenttype/forms"/>
  </ds:schemaRefs>
</ds:datastoreItem>
</file>

<file path=customXml/itemProps3.xml><?xml version="1.0" encoding="utf-8"?>
<ds:datastoreItem xmlns:ds="http://schemas.openxmlformats.org/officeDocument/2006/customXml" ds:itemID="{5C2BC9AC-DF0F-4340-A5D0-B937F65F9548}">
  <ds:schemaRefs>
    <ds:schemaRef ds:uri="http://schemas.microsoft.com/office/2006/documentManagement/types"/>
    <ds:schemaRef ds:uri="http://schemas.microsoft.com/office/2006/metadata/properties"/>
    <ds:schemaRef ds:uri="30525359-001e-4d7e-8d06-713c41833fa1"/>
    <ds:schemaRef ds:uri="http://schemas.microsoft.com/office/infopath/2007/PartnerControls"/>
    <ds:schemaRef ds:uri="http://schemas.openxmlformats.org/package/2006/metadata/core-properties"/>
    <ds:schemaRef ds:uri="c2081dcd-6a21-4b0e-b572-fabcbd89ce90"/>
    <ds:schemaRef ds:uri="http://www.w3.org/XML/1998/namespace"/>
    <ds:schemaRef ds:uri="http://purl.org/dc/dcmitype/"/>
    <ds:schemaRef ds:uri="http://purl.org/dc/terms/"/>
    <ds:schemaRef ds:uri="http://purl.org/dc/elements/1.1/"/>
    <ds:schemaRef ds:uri="4ae61ccd-bf14-4806-a0ee-aeba9c7095b4"/>
  </ds:schemaRefs>
</ds:datastoreItem>
</file>

<file path=docProps/app.xml><?xml version="1.0" encoding="utf-8"?>
<Properties xmlns="http://schemas.openxmlformats.org/officeDocument/2006/extended-properties" xmlns:vt="http://schemas.openxmlformats.org/officeDocument/2006/docPropsVTypes">
  <Template/>
  <TotalTime>1863</TotalTime>
  <Words>11219</Words>
  <Application>Microsoft Office PowerPoint</Application>
  <PresentationFormat>Grand écran</PresentationFormat>
  <Paragraphs>3334</Paragraphs>
  <Slides>165</Slides>
  <Notes>159</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165</vt:i4>
      </vt:variant>
    </vt:vector>
  </HeadingPairs>
  <TitlesOfParts>
    <vt:vector size="178" baseType="lpstr">
      <vt:lpstr>Adobe Devanagari</vt:lpstr>
      <vt:lpstr>Aptos</vt:lpstr>
      <vt:lpstr>Arial</vt:lpstr>
      <vt:lpstr>Barlow</vt:lpstr>
      <vt:lpstr>Calibri</vt:lpstr>
      <vt:lpstr>Courier New</vt:lpstr>
      <vt:lpstr>Lucida Sans Unicode</vt:lpstr>
      <vt:lpstr>Roboto</vt:lpstr>
      <vt:lpstr>Symbol</vt:lpstr>
      <vt:lpstr>Tahoma</vt:lpstr>
      <vt:lpstr>Times New Roman</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Laetitia DELLUS</dc:creator>
  <cp:lastModifiedBy>DOOSARI Sreenu (DGSI DISPO)</cp:lastModifiedBy>
  <cp:revision>335</cp:revision>
  <dcterms:created xsi:type="dcterms:W3CDTF">2022-06-23T14:28:29Z</dcterms:created>
  <dcterms:modified xsi:type="dcterms:W3CDTF">2025-10-30T23:20:06Z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0x010100157FC2D5CD0E6A478419B20E3EA3345B</vt:lpwstr>
  </property>
  <property fmtid="{D5CDD505-2E9C-101B-9397-08002B2CF9AE}" pid="3" name="MediaServiceImageTags">
    <vt:lpwstr/>
  </property>
  <property fmtid="{D5CDD505-2E9C-101B-9397-08002B2CF9AE}" pid="4" name="MSIP_Label_c08f1332-2cfb-404a-934f-6a2bfd1bd80c_Enabled">
    <vt:lpwstr>true</vt:lpwstr>
  </property>
  <property fmtid="{D5CDD505-2E9C-101B-9397-08002B2CF9AE}" pid="5" name="MSIP_Label_c08f1332-2cfb-404a-934f-6a2bfd1bd80c_SetDate">
    <vt:lpwstr>2025-10-27T17:13:29Z</vt:lpwstr>
  </property>
  <property fmtid="{D5CDD505-2E9C-101B-9397-08002B2CF9AE}" pid="6" name="MSIP_Label_c08f1332-2cfb-404a-934f-6a2bfd1bd80c_Method">
    <vt:lpwstr>Privileged</vt:lpwstr>
  </property>
  <property fmtid="{D5CDD505-2E9C-101B-9397-08002B2CF9AE}" pid="7" name="MSIP_Label_c08f1332-2cfb-404a-934f-6a2bfd1bd80c_Name">
    <vt:lpwstr>BDF-PUBLIC-Sans-Marquage</vt:lpwstr>
  </property>
  <property fmtid="{D5CDD505-2E9C-101B-9397-08002B2CF9AE}" pid="8" name="MSIP_Label_c08f1332-2cfb-404a-934f-6a2bfd1bd80c_SiteId">
    <vt:lpwstr>e6599448-62a0-418e-8930-d00d8d5682c2</vt:lpwstr>
  </property>
  <property fmtid="{D5CDD505-2E9C-101B-9397-08002B2CF9AE}" pid="9" name="MSIP_Label_c08f1332-2cfb-404a-934f-6a2bfd1bd80c_ActionId">
    <vt:lpwstr>419b895a-d6e8-4fdf-b714-a5d00f6c045e</vt:lpwstr>
  </property>
  <property fmtid="{D5CDD505-2E9C-101B-9397-08002B2CF9AE}" pid="10" name="MSIP_Label_c08f1332-2cfb-404a-934f-6a2bfd1bd80c_ContentBits">
    <vt:lpwstr>0</vt:lpwstr>
  </property>
  <property fmtid="{D5CDD505-2E9C-101B-9397-08002B2CF9AE}" pid="11" name="MSIP_Label_c08f1332-2cfb-404a-934f-6a2bfd1bd80c_Tag">
    <vt:lpwstr>10, 0, 1, 1</vt:lpwstr>
  </property>
</Properties>
</file>

<file path=docProps/thumbnail.jpeg>
</file>